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D"/>
    <a:srgbClr val="005500"/>
    <a:srgbClr val="CC0000"/>
    <a:srgbClr val="CC5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4558" autoAdjust="0"/>
  </p:normalViewPr>
  <p:slideViewPr>
    <p:cSldViewPr snapToGrid="0" snapToObjects="1">
      <p:cViewPr varScale="1">
        <p:scale>
          <a:sx n="94" d="100"/>
          <a:sy n="94" d="100"/>
        </p:scale>
        <p:origin x="2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012CA-C646-184B-9002-50CDB14843C4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29500-FF15-E147-A4C4-454DAA30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50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35442-4CBB-7849-A838-52F821BB2252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9296-BE32-874E-B4E6-B3C89608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25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S&amp;P is an index that ranges from about 700 to about 2,100 over the period of interest (about the last seven years).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Monetary Base ranges from about 1.5 trillion to 4.1 trillion dollars over the same period.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we can’t plot the two series directly.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Monetary Base is so much larger that it would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S&amp;P 500 series appear as a flat line at the bottom.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there are several reasonable ways to address this, people often opt instead to have two y-axes.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4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Index numbers can have complications of their own, but here they allow us use one axis instead of two, and also to calculate a sensible difference between the two series and plot that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connecting line segments are just manually added or if there’s some principle underlying the wiggles?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revenue values are used as labels within the bars.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points are not labeled.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 data goes to 2015 but revenue data only to 2014.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arrow points to the date Mayer was hired as CEO, and a red dotted line seems to indicate what?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9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67371" y="1055081"/>
            <a:ext cx="8535737" cy="215397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9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735267" y="3886200"/>
            <a:ext cx="7533105" cy="175260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694"/>
              </a:spcBef>
              <a:buClr>
                <a:schemeClr val="dk2"/>
              </a:buClr>
              <a:buFont typeface="Arial"/>
              <a:buNone/>
              <a:defRPr sz="3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ctr" rtl="0">
              <a:spcBef>
                <a:spcPts val="403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ctr" rtl="0">
              <a:spcBef>
                <a:spcPts val="269"/>
              </a:spcBef>
              <a:buClr>
                <a:srgbClr val="888888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0950" y="1024912"/>
            <a:ext cx="8662737" cy="136207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9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3689685"/>
            <a:ext cx="7772400" cy="71721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537"/>
              </a:spcBef>
              <a:buClr>
                <a:schemeClr val="dk2"/>
              </a:buClr>
              <a:buFont typeface="Arial"/>
              <a:buNone/>
              <a:defRPr sz="27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03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358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1" y="615485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600" b="0" i="0" u="none" strike="noStrike" cap="none">
                <a:solidFill>
                  <a:schemeClr val="dk2"/>
                </a:solidFill>
                <a:latin typeface="Callibri"/>
                <a:ea typeface="Gill Sans"/>
                <a:cs typeface="Callibri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424141"/>
            <a:ext cx="4040188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42293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42304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42318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42330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30" y="1535114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7" y="2424141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42293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42304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42318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42330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1" y="957824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>
              <a:defRPr sz="3400" b="1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4" y="666730"/>
            <a:ext cx="3008313" cy="928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75049" y="666733"/>
            <a:ext cx="5111749" cy="561985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184866" algn="l" rtl="0">
              <a:spcBef>
                <a:spcPts val="627"/>
              </a:spcBef>
              <a:buClr>
                <a:schemeClr val="dk2"/>
              </a:buClr>
              <a:buSzPct val="99560"/>
              <a:buFont typeface="Arial"/>
              <a:buChar char="•"/>
              <a:defRPr sz="3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120885" algn="l" rtl="0">
              <a:spcBef>
                <a:spcPts val="627"/>
              </a:spcBef>
              <a:buClr>
                <a:schemeClr val="dk2"/>
              </a:buClr>
              <a:buSzPct val="99560"/>
              <a:buFont typeface="Arial"/>
              <a:buChar char="–"/>
              <a:defRPr sz="31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85339" algn="l" rtl="0">
              <a:spcBef>
                <a:spcPts val="537"/>
              </a:spcBef>
              <a:buClr>
                <a:schemeClr val="dk2"/>
              </a:buClr>
              <a:buSzPct val="99232"/>
              <a:buFont typeface="Arial"/>
              <a:buChar char="•"/>
              <a:defRPr sz="27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13789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–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13802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»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13816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13828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13842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13853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4" y="1595525"/>
            <a:ext cx="3008313" cy="46910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314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224"/>
              </a:spcBef>
              <a:buClr>
                <a:schemeClr val="dk2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717"/>
              </a:spcBef>
              <a:buClr>
                <a:schemeClr val="dk2"/>
              </a:buClr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627"/>
              </a:spcBef>
              <a:buClr>
                <a:schemeClr val="dk2"/>
              </a:buClr>
              <a:buFont typeface="Arial"/>
              <a:buNone/>
              <a:defRPr sz="3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537"/>
              </a:spcBef>
              <a:buClr>
                <a:schemeClr val="dk2"/>
              </a:buClr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41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314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224"/>
              </a:spcBef>
              <a:buClr>
                <a:schemeClr val="dk2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48817" y="665051"/>
            <a:ext cx="8432800" cy="935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 algn="ctr">
              <a:defRPr sz="3200" b="1" dirty="0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1" y="1643200"/>
            <a:ext cx="8229600" cy="4391281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06183" algn="l" rtl="0">
              <a:spcBef>
                <a:spcPts val="560"/>
              </a:spcBef>
              <a:buClr>
                <a:schemeClr val="dk2"/>
              </a:buClr>
              <a:buSzPct val="101022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177758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–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28015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9344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7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70715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13816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13828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13842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13853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8954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Top_Bar_Background.png"/>
          <p:cNvPicPr preferRelativeResize="0"/>
          <p:nvPr/>
        </p:nvPicPr>
        <p:blipFill rotWithShape="1">
          <a:blip r:embed="rId9">
            <a:alphaModFix/>
          </a:blip>
          <a:srcRect t="-185" r="6086" b="-1"/>
          <a:stretch/>
        </p:blipFill>
        <p:spPr>
          <a:xfrm>
            <a:off x="324" y="-35996"/>
            <a:ext cx="9155328" cy="687069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609617" marR="0" lvl="0" indent="-327359" algn="l" rtl="0">
              <a:spcBef>
                <a:spcPts val="889"/>
              </a:spcBef>
              <a:buClr>
                <a:schemeClr val="dk2"/>
              </a:buClr>
              <a:buSzPct val="101022"/>
              <a:buFont typeface="Arial"/>
              <a:buChar char="•"/>
              <a:defRPr sz="444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34" marR="0" lvl="1" indent="-282228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–"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50" marR="0" lvl="2" indent="-20325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71" marR="0" lvl="3" indent="-237116" algn="l" rtl="0">
              <a:spcBef>
                <a:spcPts val="533"/>
              </a:spcBef>
              <a:buClr>
                <a:schemeClr val="dk2"/>
              </a:buClr>
              <a:buSzPct val="98777"/>
              <a:buFont typeface="Arial"/>
              <a:buChar char="–"/>
              <a:defRPr sz="2667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91" marR="0" lvl="4" indent="-271046" algn="l" rtl="0">
              <a:spcBef>
                <a:spcPts val="427"/>
              </a:spcBef>
              <a:buClr>
                <a:schemeClr val="dk2"/>
              </a:buClr>
              <a:buSzPct val="101571"/>
              <a:buFont typeface="Arial"/>
              <a:buChar char="»"/>
              <a:defRPr sz="21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513" marR="0" lvl="5" indent="-18070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332" marR="0" lvl="6" indent="-180726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153" marR="0" lvl="7" indent="-18074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972" marR="0" lvl="8" indent="-180765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903072" y="42569"/>
            <a:ext cx="4783162" cy="422423"/>
          </a:xfrm>
          <a:prstGeom prst="rect">
            <a:avLst/>
          </a:prstGeom>
          <a:noFill/>
          <a:ln>
            <a:noFill/>
          </a:ln>
        </p:spPr>
        <p:txBody>
          <a:bodyPr lIns="57584" tIns="28783" rIns="57584" bIns="2878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CSC302-Introduction to Data Visualization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H.</a:t>
            </a:r>
            <a:r>
              <a:rPr lang="en-US" sz="1200" b="0" i="0" u="none" strike="noStrike" cap="none" baseline="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Bisgin</a:t>
            </a:r>
            <a:endParaRPr lang="en-US" sz="1200" b="0" i="0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UMFLINTLogo.jpg"/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7616"/>
            <a:ext cx="850392" cy="850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7AD96CEF-24A8-C74F-A613-1FCB7E72B1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n.wikipedia.org/wiki/Bob_Ros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055081"/>
            <a:ext cx="8876629" cy="2153975"/>
          </a:xfrm>
        </p:spPr>
        <p:txBody>
          <a:bodyPr/>
          <a:lstStyle/>
          <a:p>
            <a:r>
              <a:rPr lang="en-US" dirty="0"/>
              <a:t>Introduction to Data Visualization</a:t>
            </a:r>
            <a:br>
              <a:rPr lang="en-US" dirty="0"/>
            </a:br>
            <a:r>
              <a:rPr lang="en-US" sz="3200" b="0" dirty="0"/>
              <a:t> </a:t>
            </a:r>
            <a:br>
              <a:rPr lang="en-US" sz="3200" b="0" dirty="0"/>
            </a:br>
            <a:endParaRPr lang="en-US" sz="32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445" y="4314300"/>
            <a:ext cx="7533105" cy="1752600"/>
          </a:xfrm>
        </p:spPr>
        <p:txBody>
          <a:bodyPr/>
          <a:lstStyle/>
          <a:p>
            <a:endParaRPr lang="en-US" sz="3200" dirty="0"/>
          </a:p>
          <a:p>
            <a:r>
              <a:rPr lang="en-US" sz="3200" dirty="0"/>
              <a:t>Halil Bisgin, Ph.D.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DEF67-A6A1-4D7B-B069-9FAFCFFAB698}"/>
              </a:ext>
            </a:extLst>
          </p:cNvPr>
          <p:cNvSpPr txBox="1"/>
          <p:nvPr/>
        </p:nvSpPr>
        <p:spPr>
          <a:xfrm>
            <a:off x="2083662" y="3186750"/>
            <a:ext cx="5350669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kern="0" dirty="0">
                <a:solidFill>
                  <a:srgbClr val="1F497D"/>
                </a:solidFill>
                <a:latin typeface="Gill Sans"/>
                <a:sym typeface="Gill Sans"/>
              </a:rPr>
              <a:t>How to refine our plots?</a:t>
            </a:r>
          </a:p>
          <a:p>
            <a:pPr algn="ctr"/>
            <a:r>
              <a:rPr lang="en-US" sz="3200" kern="0" dirty="0">
                <a:solidFill>
                  <a:srgbClr val="1F497D"/>
                </a:solidFill>
                <a:latin typeface="Gill Sans"/>
                <a:sym typeface="Gill Sans"/>
              </a:rPr>
              <a:t>“themes”</a:t>
            </a:r>
          </a:p>
        </p:txBody>
      </p:sp>
      <p:pic>
        <p:nvPicPr>
          <p:cNvPr id="12290" name="Picture 2" descr="Bob Ross painting a landscape on an easel. The picture includes trees, a river, a mountain, and clouds.">
            <a:hlinkClick r:id="rId2"/>
            <a:extLst>
              <a:ext uri="{FF2B5EF4-FFF2-40B4-BE49-F238E27FC236}">
                <a16:creationId xmlns:a16="http://schemas.microsoft.com/office/drawing/2014/main" id="{82FE4EF7-4740-9147-88B0-169762EB4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657" y="2543700"/>
            <a:ext cx="1901778" cy="24490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41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A842-A606-6D41-8EEC-C757EF90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y-axes are dangerous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86137-3459-744D-84BF-9E1E6BDE1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tend to use two y-axes with a desire to have close lines and a belief of a substantive association. </a:t>
            </a:r>
          </a:p>
          <a:p>
            <a:r>
              <a:rPr lang="en-US" dirty="0"/>
              <a:t>However, using two y-axes makes it even easier than usual to mislead about the degree of association.</a:t>
            </a:r>
          </a:p>
          <a:p>
            <a:r>
              <a:rPr lang="en-US" dirty="0"/>
              <a:t>It allows to adjust the scaling of the axes to relative to one another in way that moves the data series around more or less however you like!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B110C-93D3-F848-A0EC-1A92D20EB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270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E43F-BDD6-2347-992D-3FF764C0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were we fooled?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05D08-8BF0-7746-8BF8-D81307783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half of the graph, the red Monetary Base line tracks below the blue S&amp;P 500 and is above it for the second half.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622E-E265-DA40-8497-C67133AA4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11</a:t>
            </a:fld>
            <a:endParaRPr lang="uk-UA" dirty="0"/>
          </a:p>
        </p:txBody>
      </p:sp>
      <p:pic>
        <p:nvPicPr>
          <p:cNvPr id="5" name="Picture 2" descr="Two time series, each with its own y-axis.">
            <a:extLst>
              <a:ext uri="{FF2B5EF4-FFF2-40B4-BE49-F238E27FC236}">
                <a16:creationId xmlns:a16="http://schemas.microsoft.com/office/drawing/2014/main" id="{341B60B6-0EA1-9041-AE1A-14C53F873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80" y="3181561"/>
            <a:ext cx="6107373" cy="305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82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ariations on two y-axes.">
            <a:extLst>
              <a:ext uri="{FF2B5EF4-FFF2-40B4-BE49-F238E27FC236}">
                <a16:creationId xmlns:a16="http://schemas.microsoft.com/office/drawing/2014/main" id="{455FE054-3EAC-7142-8406-CA0F3DFF1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31"/>
          <a:stretch/>
        </p:blipFill>
        <p:spPr bwMode="auto">
          <a:xfrm>
            <a:off x="0" y="4394581"/>
            <a:ext cx="4398111" cy="245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ariations on two y-axes.">
            <a:extLst>
              <a:ext uri="{FF2B5EF4-FFF2-40B4-BE49-F238E27FC236}">
                <a16:creationId xmlns:a16="http://schemas.microsoft.com/office/drawing/2014/main" id="{5424CF85-8558-B94C-9093-409F97863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4"/>
          <a:stretch/>
        </p:blipFill>
        <p:spPr bwMode="auto">
          <a:xfrm>
            <a:off x="4742594" y="4367286"/>
            <a:ext cx="4403751" cy="248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E9906-E767-074D-A3B7-38CBF10C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”fix” then?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85DAE-F845-424B-AA1B-3651E67F7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the second y-axis at zero, which shifts the Monetary Base line above the S&amp;P line for the first half of the series and below it later on.</a:t>
            </a:r>
          </a:p>
          <a:p>
            <a:r>
              <a:rPr lang="en-US" dirty="0"/>
              <a:t>Adjust the axes so that the axis tracking the S&amp;P starts at zero.</a:t>
            </a:r>
          </a:p>
          <a:p>
            <a:r>
              <a:rPr lang="en-US" dirty="0"/>
              <a:t>Muted the association between the two variables.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CA3A2-35FE-CC46-8AEF-C1BBBF4E3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47024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2A35-C513-B24F-83F3-913C9292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might we draw this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933BE-D4FD-1F49-ACB7-C462B8546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use a split- or broken-axis plot to show the two series at the same time.</a:t>
            </a:r>
          </a:p>
          <a:p>
            <a:pPr lvl="1"/>
            <a:r>
              <a:rPr lang="en-US" i="0" dirty="0"/>
              <a:t>better perceptual properties than overlayed charts w/ dual axes</a:t>
            </a:r>
          </a:p>
          <a:p>
            <a:pPr lvl="1"/>
            <a:r>
              <a:rPr lang="en-US" i="0" dirty="0"/>
              <a:t>useful in cases where the series are of the same kind, but of very different magnitudes. (not the case here)</a:t>
            </a:r>
          </a:p>
          <a:p>
            <a:r>
              <a:rPr lang="en-US" dirty="0"/>
              <a:t>If the series are not in the same units (or of widely differing magnitudes), is to rescale one of the series </a:t>
            </a:r>
          </a:p>
          <a:p>
            <a:pPr lvl="1"/>
            <a:r>
              <a:rPr lang="en-US" dirty="0"/>
              <a:t>dividing or multiplying it by a thousand</a:t>
            </a:r>
          </a:p>
          <a:p>
            <a:pPr lvl="1"/>
            <a:r>
              <a:rPr lang="en-US" dirty="0"/>
              <a:t>to index each of them to 100 at the start of the first period, and then plot them both.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C3C9B-C016-D24C-B68C-F75555CF2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613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7622-8DC0-B541-80DF-2167BE83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Redrawing transformed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2EB0C-3A83-7744-9A8A-2BBDBACFC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plots: </a:t>
            </a:r>
            <a:r>
              <a:rPr lang="en-US" dirty="0" err="1"/>
              <a:t>i</a:t>
            </a:r>
            <a:r>
              <a:rPr lang="en-US" dirty="0"/>
              <a:t>) two series in one, ii) their difference</a:t>
            </a:r>
          </a:p>
          <a:p>
            <a:r>
              <a:rPr lang="en-US" dirty="0"/>
              <a:t>The S&amp;P index runs above the Monetary Base for almost the whole series as opposed to the original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90014-2932-6E42-A9F2-1B22F1C60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14</a:t>
            </a:fld>
            <a:endParaRPr lang="uk-UA" dirty="0"/>
          </a:p>
        </p:txBody>
      </p:sp>
      <p:pic>
        <p:nvPicPr>
          <p:cNvPr id="4098" name="Picture 2" descr="Indexed series with a running difference below, using two separate plots.">
            <a:extLst>
              <a:ext uri="{FF2B5EF4-FFF2-40B4-BE49-F238E27FC236}">
                <a16:creationId xmlns:a16="http://schemas.microsoft.com/office/drawing/2014/main" id="{CCECA39C-90ED-0A42-A188-8550185F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22" y="3111689"/>
            <a:ext cx="4776716" cy="358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5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DFA9-00D4-5F41-89A0-16F1F501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2-A bad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35FE2-652B-0240-BFC4-F5DD44F80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Marissa Mayer’s performance as CEO of Yahoo was being criticized by many observers. </a:t>
            </a:r>
          </a:p>
          <a:p>
            <a:pPr lvl="1"/>
            <a:r>
              <a:rPr lang="en-US" dirty="0"/>
              <a:t>One of them, Eric Jackson, an investment fund manager, sent a 99-slide presentation to Yahoo’s board outlining his best case against Mayer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B232F-4B9C-8A41-A1F7-A36FE144F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15</a:t>
            </a:fld>
            <a:endParaRPr lang="uk-UA" dirty="0"/>
          </a:p>
        </p:txBody>
      </p:sp>
      <p:pic>
        <p:nvPicPr>
          <p:cNvPr id="5122" name="Picture 2" descr="A bad slide.">
            <a:extLst>
              <a:ext uri="{FF2B5EF4-FFF2-40B4-BE49-F238E27FC236}">
                <a16:creationId xmlns:a16="http://schemas.microsoft.com/office/drawing/2014/main" id="{9AB6C4F5-27B5-334B-A8DB-244CA3783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98" y="3406904"/>
            <a:ext cx="4581099" cy="343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0601686B-C3F6-5440-BE09-54B4F20336D5}"/>
              </a:ext>
            </a:extLst>
          </p:cNvPr>
          <p:cNvSpPr/>
          <p:nvPr/>
        </p:nvSpPr>
        <p:spPr>
          <a:xfrm>
            <a:off x="6901216" y="3838840"/>
            <a:ext cx="2242783" cy="1375960"/>
          </a:xfrm>
          <a:prstGeom prst="wedgeEllipseCallout">
            <a:avLst>
              <a:gd name="adj1" fmla="val -60170"/>
              <a:gd name="adj2" fmla="val 44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Dual axis sin. </a:t>
            </a:r>
          </a:p>
          <a:p>
            <a:pPr algn="ctr"/>
            <a:r>
              <a:rPr lang="en-US" dirty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456563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96B4-03D8-E04F-8CEF-FFA0E036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Mayer performed poorly?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3FFE0-A0D0-F249-847F-D3B24D43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43200"/>
            <a:ext cx="8686799" cy="4391281"/>
          </a:xfrm>
        </p:spPr>
        <p:txBody>
          <a:bodyPr/>
          <a:lstStyle/>
          <a:p>
            <a:r>
              <a:rPr lang="en-US" dirty="0"/>
              <a:t>Connected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Performance: revenue/employee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02C3-E95E-0948-8B66-C2BA3057D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16</a:t>
            </a:fld>
            <a:endParaRPr lang="uk-UA" dirty="0"/>
          </a:p>
        </p:txBody>
      </p:sp>
      <p:pic>
        <p:nvPicPr>
          <p:cNvPr id="6146" name="Picture 2" descr="Redrawing as a connected scatterplot.">
            <a:extLst>
              <a:ext uri="{FF2B5EF4-FFF2-40B4-BE49-F238E27FC236}">
                <a16:creationId xmlns:a16="http://schemas.microsoft.com/office/drawing/2014/main" id="{5B55C8F9-E808-6C42-8CC2-A90253D0B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76" y="2239092"/>
            <a:ext cx="3882788" cy="38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lotting the ratio of revenue to employees against time.">
            <a:extLst>
              <a:ext uri="{FF2B5EF4-FFF2-40B4-BE49-F238E27FC236}">
                <a16:creationId xmlns:a16="http://schemas.microsoft.com/office/drawing/2014/main" id="{1789EC84-AC0A-844D-8AAF-F12E8C8E2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38" y="3649921"/>
            <a:ext cx="4822362" cy="321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52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43EB-6868-2D44-BD8B-86E7FA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3-Saying no to pie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5FE3B-8986-7C4F-8EAD-0824777C0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charts from a New York Federal Reserve Bank briefing on the structure of debt in the United States.</a:t>
            </a:r>
          </a:p>
          <a:p>
            <a:r>
              <a:rPr lang="en-US" dirty="0"/>
              <a:t>Harder to compare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D3B2-4652-6142-8AD5-2A787B4AD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17</a:t>
            </a:fld>
            <a:endParaRPr lang="uk-UA" dirty="0"/>
          </a:p>
        </p:txBody>
      </p:sp>
      <p:pic>
        <p:nvPicPr>
          <p:cNvPr id="7170" name="Picture 2" descr="Data on the structure of US student debts as of 2016.">
            <a:extLst>
              <a:ext uri="{FF2B5EF4-FFF2-40B4-BE49-F238E27FC236}">
                <a16:creationId xmlns:a16="http://schemas.microsoft.com/office/drawing/2014/main" id="{7B0DAF00-5FAB-A246-891D-AA4A3D424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1917"/>
            <a:ext cx="5616051" cy="358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83942D-62E1-C442-BB57-CABA66C98949}"/>
              </a:ext>
            </a:extLst>
          </p:cNvPr>
          <p:cNvSpPr txBox="1"/>
          <p:nvPr/>
        </p:nvSpPr>
        <p:spPr>
          <a:xfrm>
            <a:off x="5213445" y="3271917"/>
            <a:ext cx="393055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Clockwise, but hard to follow still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Ordered, but colors not sequential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 much annotation like 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5AE-F70B-AC44-B372-1998561F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Alternatively-1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0771-D1E5-1844-9AA3-17F8E4F71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the data into the two categories, and showed the percentage shares as bars. </a:t>
            </a:r>
          </a:p>
          <a:p>
            <a:pPr lvl="1"/>
            <a:r>
              <a:rPr lang="en-US" dirty="0"/>
              <a:t>The percent scores are on the x-axis. Instead of coloring to distinguish the debt categories, put their values on the y-axis instead. </a:t>
            </a:r>
          </a:p>
          <a:p>
            <a:pPr lvl="1"/>
            <a:r>
              <a:rPr lang="en-US" dirty="0"/>
              <a:t>We can compare within a category just by looking down the bars.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1484E-DB69-D648-B19C-463D7454C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18</a:t>
            </a:fld>
            <a:endParaRPr lang="uk-UA" dirty="0"/>
          </a:p>
        </p:txBody>
      </p:sp>
      <p:pic>
        <p:nvPicPr>
          <p:cNvPr id="8194" name="Picture 2" descr="Faceting the pie charts.">
            <a:extLst>
              <a:ext uri="{FF2B5EF4-FFF2-40B4-BE49-F238E27FC236}">
                <a16:creationId xmlns:a16="http://schemas.microsoft.com/office/drawing/2014/main" id="{113CC228-CF60-F545-B339-C856DA90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21" y="3755410"/>
            <a:ext cx="4653886" cy="310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2C2DA451-E3D4-2B41-8E31-BBC44AA5DE4E}"/>
              </a:ext>
            </a:extLst>
          </p:cNvPr>
          <p:cNvSpPr/>
          <p:nvPr/>
        </p:nvSpPr>
        <p:spPr>
          <a:xfrm>
            <a:off x="6660107" y="3916908"/>
            <a:ext cx="2483893" cy="1173708"/>
          </a:xfrm>
          <a:prstGeom prst="wedgeEllipseCallout">
            <a:avLst>
              <a:gd name="adj1" fmla="val -65181"/>
              <a:gd name="adj2" fmla="val 75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is redundant, and portion info lost!</a:t>
            </a:r>
          </a:p>
        </p:txBody>
      </p:sp>
    </p:spTree>
    <p:extLst>
      <p:ext uri="{BB962C8B-B14F-4D97-AF65-F5344CB8AC3E}">
        <p14:creationId xmlns:p14="http://schemas.microsoft.com/office/powerpoint/2010/main" val="3675613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9166-F3C6-3245-8E00-04FA0AD2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Alternatively-2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38098-413E-9C4E-8176-DE50F8F25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Instead of having separate bars distinguished by heights, we can array the percentages for each distribution proportionally within a single bar. </a:t>
            </a:r>
          </a:p>
          <a:p>
            <a:pPr fontAlgn="base"/>
            <a:r>
              <a:rPr lang="en-US" dirty="0"/>
              <a:t>We will make a stacked bar chart with just two main bars, and lie them on their side for comparison.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0B38D-D293-8D46-9890-870D1B108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19</a:t>
            </a:fld>
            <a:endParaRPr lang="uk-UA" dirty="0"/>
          </a:p>
        </p:txBody>
      </p:sp>
      <p:pic>
        <p:nvPicPr>
          <p:cNvPr id="9218" name="Picture 2" descr="Debt distributions as horizontally segmented bars.">
            <a:extLst>
              <a:ext uri="{FF2B5EF4-FFF2-40B4-BE49-F238E27FC236}">
                <a16:creationId xmlns:a16="http://schemas.microsoft.com/office/drawing/2014/main" id="{09E0DEA2-E998-3D40-800F-A5DA9ADC5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25" y="4096115"/>
            <a:ext cx="7397087" cy="277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48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CA76-3CF4-994B-9C97-D24342BA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appearances w/ themes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3069D-88C9-4447-A282-9A9272DCC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Themes can be turned on or off using the </a:t>
            </a:r>
            <a:r>
              <a:rPr lang="en-US" dirty="0" err="1">
                <a:solidFill>
                  <a:srgbClr val="C00000"/>
                </a:solidFill>
              </a:rPr>
              <a:t>theme_set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function</a:t>
            </a:r>
          </a:p>
          <a:p>
            <a:pPr lvl="1"/>
            <a:r>
              <a:rPr lang="en-US" sz="1800" b="1" i="0" dirty="0" err="1">
                <a:solidFill>
                  <a:srgbClr val="0C5F18"/>
                </a:solidFill>
                <a:latin typeface="Menlo-Bold" panose="020B0609030804020204" pitchFamily="49" charset="0"/>
              </a:rPr>
              <a:t>theme_set</a:t>
            </a:r>
            <a:r>
              <a:rPr lang="en-US" sz="1800" i="0" dirty="0">
                <a:solidFill>
                  <a:srgbClr val="1A1A1A"/>
                </a:solidFill>
                <a:latin typeface="Menlo-Regular" panose="020B0609030804020204" pitchFamily="49" charset="0"/>
              </a:rPr>
              <a:t>(</a:t>
            </a:r>
            <a:r>
              <a:rPr lang="en-US" sz="1800" b="1" i="0" dirty="0" err="1">
                <a:solidFill>
                  <a:srgbClr val="0C5F18"/>
                </a:solidFill>
                <a:latin typeface="Menlo-Bold" panose="020B0609030804020204" pitchFamily="49" charset="0"/>
              </a:rPr>
              <a:t>theme_bw</a:t>
            </a:r>
            <a:r>
              <a:rPr lang="en-US" sz="1800" i="0" dirty="0">
                <a:solidFill>
                  <a:srgbClr val="1A1A1A"/>
                </a:solidFill>
                <a:latin typeface="Menlo-Regular" panose="020B0609030804020204" pitchFamily="49" charset="0"/>
              </a:rPr>
              <a:t>())</a:t>
            </a:r>
          </a:p>
          <a:p>
            <a:pPr lvl="1"/>
            <a:r>
              <a:rPr lang="en-US" sz="1800" b="1" i="0" dirty="0" err="1">
                <a:solidFill>
                  <a:srgbClr val="0C5F18"/>
                </a:solidFill>
                <a:latin typeface="Menlo-Bold" panose="020B0609030804020204" pitchFamily="49" charset="0"/>
              </a:rPr>
              <a:t>theme_set</a:t>
            </a:r>
            <a:r>
              <a:rPr lang="en-US" sz="1800" i="0" dirty="0">
                <a:solidFill>
                  <a:srgbClr val="1A1A1A"/>
                </a:solidFill>
                <a:latin typeface="Menlo-Regular" panose="020B0609030804020204" pitchFamily="49" charset="0"/>
              </a:rPr>
              <a:t>(</a:t>
            </a:r>
            <a:r>
              <a:rPr lang="en-US" sz="1800" b="1" i="0" dirty="0" err="1">
                <a:solidFill>
                  <a:srgbClr val="0C5F18"/>
                </a:solidFill>
                <a:latin typeface="Menlo-Bold" panose="020B0609030804020204" pitchFamily="49" charset="0"/>
              </a:rPr>
              <a:t>theme_dark</a:t>
            </a:r>
            <a:r>
              <a:rPr lang="en-US" sz="1800" i="0" dirty="0">
                <a:solidFill>
                  <a:srgbClr val="1A1A1A"/>
                </a:solidFill>
                <a:latin typeface="Menlo-Regular" panose="020B0609030804020204" pitchFamily="49" charset="0"/>
              </a:rPr>
              <a:t>())</a:t>
            </a:r>
          </a:p>
          <a:p>
            <a:r>
              <a:rPr lang="en-US" dirty="0"/>
              <a:t>Once set, a theme applies to all subsequent plots and it remains active until it is replaced by a different theme.</a:t>
            </a:r>
          </a:p>
          <a:p>
            <a:r>
              <a:rPr lang="en-US" dirty="0"/>
              <a:t>You can still use the </a:t>
            </a:r>
            <a:r>
              <a:rPr lang="en-US" dirty="0">
                <a:solidFill>
                  <a:srgbClr val="C00000"/>
                </a:solidFill>
              </a:rPr>
              <a:t>theme() </a:t>
            </a:r>
            <a:r>
              <a:rPr lang="en-US" dirty="0"/>
              <a:t>function to fine-tune any aspect of your plot</a:t>
            </a:r>
            <a:endParaRPr lang="en-US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6D0C8-8E5F-E14F-9ECB-35A991199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1221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0A0C-DEA7-A540-9724-CD5D7263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theme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3F7B4-04FA-7B46-8FEE-22C733074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comes with several built-in themes: </a:t>
            </a:r>
          </a:p>
          <a:p>
            <a:pPr lvl="1"/>
            <a:r>
              <a:rPr lang="en-US" sz="1800" b="1" i="0" dirty="0" err="1">
                <a:solidFill>
                  <a:srgbClr val="0C5F18"/>
                </a:solidFill>
                <a:latin typeface="Menlo-Bold" panose="020B0609030804020204" pitchFamily="49" charset="0"/>
              </a:rPr>
              <a:t>theme_minimal</a:t>
            </a:r>
            <a:r>
              <a:rPr lang="en-US" sz="1800" b="1" i="0" dirty="0">
                <a:solidFill>
                  <a:srgbClr val="0C5F18"/>
                </a:solidFill>
                <a:latin typeface="Menlo-Bold" panose="020B0609030804020204" pitchFamily="49" charset="0"/>
              </a:rPr>
              <a:t>()</a:t>
            </a:r>
          </a:p>
          <a:p>
            <a:pPr lvl="1"/>
            <a:r>
              <a:rPr lang="en-US" sz="1800" b="1" i="0" dirty="0" err="1">
                <a:solidFill>
                  <a:srgbClr val="0C5F18"/>
                </a:solidFill>
                <a:latin typeface="Menlo-Bold" panose="020B0609030804020204" pitchFamily="49" charset="0"/>
              </a:rPr>
              <a:t>theme_classic</a:t>
            </a:r>
            <a:r>
              <a:rPr lang="en-US" sz="1800" b="1" i="0" dirty="0">
                <a:solidFill>
                  <a:srgbClr val="0C5F18"/>
                </a:solidFill>
                <a:latin typeface="Menlo-Bold" panose="020B0609030804020204" pitchFamily="49" charset="0"/>
              </a:rPr>
              <a:t>()</a:t>
            </a:r>
          </a:p>
          <a:p>
            <a:pPr lvl="1"/>
            <a:r>
              <a:rPr lang="en-US" sz="1800" b="1" i="0" dirty="0" err="1">
                <a:solidFill>
                  <a:srgbClr val="0C5F18"/>
                </a:solidFill>
                <a:latin typeface="Menlo-Bold" panose="020B0609030804020204" pitchFamily="49" charset="0"/>
              </a:rPr>
              <a:t>theme_gray</a:t>
            </a:r>
            <a:r>
              <a:rPr lang="en-US" sz="1800" b="1" i="0" dirty="0">
                <a:solidFill>
                  <a:srgbClr val="0C5F18"/>
                </a:solidFill>
                <a:latin typeface="Menlo-Bold" panose="020B0609030804020204" pitchFamily="49" charset="0"/>
              </a:rPr>
              <a:t>()</a:t>
            </a:r>
          </a:p>
          <a:p>
            <a:pPr lvl="1"/>
            <a:r>
              <a:rPr lang="en-US" sz="1800" b="1" i="0" dirty="0" err="1">
                <a:solidFill>
                  <a:srgbClr val="0C5F18"/>
                </a:solidFill>
                <a:latin typeface="Menlo-Bold" panose="020B0609030804020204" pitchFamily="49" charset="0"/>
              </a:rPr>
              <a:t>theme_grey</a:t>
            </a:r>
            <a:r>
              <a:rPr lang="en-US" sz="1800" b="1" i="0" dirty="0">
                <a:solidFill>
                  <a:srgbClr val="0C5F18"/>
                </a:solidFill>
                <a:latin typeface="Menlo-Bold" panose="020B0609030804020204" pitchFamily="49" charset="0"/>
              </a:rPr>
              <a:t>()</a:t>
            </a:r>
            <a:r>
              <a:rPr lang="en-US" dirty="0"/>
              <a:t> as the default</a:t>
            </a:r>
          </a:p>
          <a:p>
            <a:r>
              <a:rPr lang="en-US" dirty="0"/>
              <a:t>Install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ggthemes</a:t>
            </a:r>
            <a:r>
              <a:rPr lang="en-US" dirty="0"/>
              <a:t>  for many more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4A790-1098-4346-BD6B-903B1FE34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3</a:t>
            </a:fld>
            <a:endParaRPr lang="uk-UA" dirty="0"/>
          </a:p>
        </p:txBody>
      </p:sp>
      <p:pic>
        <p:nvPicPr>
          <p:cNvPr id="9218" name="Picture 2" descr="Economist and WSJ themes.">
            <a:extLst>
              <a:ext uri="{FF2B5EF4-FFF2-40B4-BE49-F238E27FC236}">
                <a16:creationId xmlns:a16="http://schemas.microsoft.com/office/drawing/2014/main" id="{82D44A53-3321-AE42-8985-0315DBA99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71" y="4091949"/>
            <a:ext cx="276277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85690E-FAA8-4249-9DF3-56E9C25B3842}"/>
              </a:ext>
            </a:extLst>
          </p:cNvPr>
          <p:cNvSpPr txBox="1"/>
          <p:nvPr/>
        </p:nvSpPr>
        <p:spPr>
          <a:xfrm>
            <a:off x="81888" y="638715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 err="1">
                <a:solidFill>
                  <a:srgbClr val="0C5F18"/>
                </a:solidFill>
                <a:latin typeface="Menlo-Bold" panose="020B0609030804020204" pitchFamily="49" charset="0"/>
              </a:rPr>
              <a:t>theme_set</a:t>
            </a:r>
            <a:r>
              <a:rPr lang="en-US" dirty="0">
                <a:solidFill>
                  <a:srgbClr val="1A1A1A"/>
                </a:solidFill>
                <a:latin typeface="Menlo-Regular" panose="020B0609030804020204" pitchFamily="49" charset="0"/>
              </a:rPr>
              <a:t>(</a:t>
            </a:r>
            <a:r>
              <a:rPr lang="en-US" b="1" dirty="0" err="1">
                <a:solidFill>
                  <a:srgbClr val="0C5F18"/>
                </a:solidFill>
                <a:latin typeface="Menlo-Bold" panose="020B0609030804020204" pitchFamily="49" charset="0"/>
              </a:rPr>
              <a:t>theme_economist</a:t>
            </a:r>
            <a:r>
              <a:rPr lang="en-US" dirty="0">
                <a:solidFill>
                  <a:srgbClr val="1A1A1A"/>
                </a:solidFill>
                <a:latin typeface="Menlo-Regular" panose="020B06090308040202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29458-04F5-404A-8ABD-08954B2DB4EE}"/>
              </a:ext>
            </a:extLst>
          </p:cNvPr>
          <p:cNvSpPr txBox="1"/>
          <p:nvPr/>
        </p:nvSpPr>
        <p:spPr>
          <a:xfrm>
            <a:off x="4735772" y="6387152"/>
            <a:ext cx="402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C5F18"/>
                </a:solidFill>
                <a:latin typeface="Menlo-Bold" panose="020B0609030804020204" pitchFamily="49" charset="0"/>
              </a:rPr>
              <a:t>theme_set</a:t>
            </a:r>
            <a:r>
              <a:rPr lang="en-US" dirty="0">
                <a:solidFill>
                  <a:srgbClr val="1A1A1A"/>
                </a:solidFill>
                <a:latin typeface="Menlo-Regular" panose="020B0609030804020204" pitchFamily="49" charset="0"/>
              </a:rPr>
              <a:t>(</a:t>
            </a:r>
            <a:r>
              <a:rPr lang="en-US" b="1" dirty="0" err="1">
                <a:solidFill>
                  <a:srgbClr val="0C5F18"/>
                </a:solidFill>
                <a:latin typeface="Menlo-Bold" panose="020B0609030804020204" pitchFamily="49" charset="0"/>
              </a:rPr>
              <a:t>theme_wsj</a:t>
            </a:r>
            <a:r>
              <a:rPr lang="en-US" dirty="0">
                <a:solidFill>
                  <a:srgbClr val="1A1A1A"/>
                </a:solidFill>
                <a:latin typeface="Menlo-Regular" panose="020B0609030804020204" pitchFamily="49" charset="0"/>
              </a:rPr>
              <a:t>())</a:t>
            </a:r>
            <a:endParaRPr lang="en-US" dirty="0"/>
          </a:p>
        </p:txBody>
      </p:sp>
      <p:pic>
        <p:nvPicPr>
          <p:cNvPr id="9220" name="Picture 4" descr="Economist and WSJ themes.">
            <a:extLst>
              <a:ext uri="{FF2B5EF4-FFF2-40B4-BE49-F238E27FC236}">
                <a16:creationId xmlns:a16="http://schemas.microsoft.com/office/drawing/2014/main" id="{28995E9F-3BD6-574C-8C0F-D0E3E0B2D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750" y="4091949"/>
            <a:ext cx="276277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54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9E05-CB66-8741-BC7E-5DBBFE80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 are like aesthetic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DCF7F-3F08-904D-BD6F-5468FA757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choices you make should harmonize with the broader printed or displayed material. </a:t>
            </a:r>
          </a:p>
          <a:p>
            <a:r>
              <a:rPr lang="en-US" dirty="0"/>
              <a:t>When starting out it can be wisest to stick to the defaults or consistently use a suitable theme.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74FB3-A54A-6F43-AAF7-3C0E761FD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3899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9E05-CB66-8741-BC7E-5DBBFE80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theme?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DCF7F-3F08-904D-BD6F-5468FA757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Themes with colored backgrounds customized typefaces are best used </a:t>
            </a:r>
          </a:p>
          <a:p>
            <a:pPr lvl="1"/>
            <a:r>
              <a:rPr lang="en-US" dirty="0"/>
              <a:t>when making one-off graphics or posters, </a:t>
            </a:r>
          </a:p>
          <a:p>
            <a:pPr lvl="1"/>
            <a:r>
              <a:rPr lang="en-US" dirty="0"/>
              <a:t>when preparing figures to integrate into a slide presentation, or </a:t>
            </a:r>
          </a:p>
          <a:p>
            <a:pPr lvl="1"/>
            <a:r>
              <a:rPr lang="en-US" dirty="0"/>
              <a:t>when conforming to a house or editorial style for publication</a:t>
            </a:r>
          </a:p>
          <a:p>
            <a:r>
              <a:rPr lang="en-US" dirty="0"/>
              <a:t>Journal publications need a different set of themes:</a:t>
            </a:r>
          </a:p>
          <a:p>
            <a:pPr lvl="1"/>
            <a:r>
              <a:rPr lang="en-US" i="0" dirty="0"/>
              <a:t>Claus O. Wilke’s </a:t>
            </a:r>
            <a:r>
              <a:rPr lang="en-US" dirty="0" err="1"/>
              <a:t>cowplot</a:t>
            </a:r>
            <a:r>
              <a:rPr lang="en-US" i="0" dirty="0"/>
              <a:t> package</a:t>
            </a:r>
          </a:p>
          <a:p>
            <a:r>
              <a:rPr lang="en-US" dirty="0"/>
              <a:t>Alternatively:</a:t>
            </a:r>
          </a:p>
          <a:p>
            <a:pPr lvl="1"/>
            <a:r>
              <a:rPr lang="en-US" i="0" dirty="0"/>
              <a:t>Bob </a:t>
            </a:r>
            <a:r>
              <a:rPr lang="en-US" i="0" dirty="0" err="1"/>
              <a:t>Rudis’s</a:t>
            </a:r>
            <a:r>
              <a:rPr lang="en-US" i="0" dirty="0"/>
              <a:t> </a:t>
            </a:r>
            <a:r>
              <a:rPr lang="en-US" dirty="0" err="1"/>
              <a:t>hrbrthemes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74FB3-A54A-6F43-AAF7-3C0E761FD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11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2BF2-278A-334F-AE38-78BA4526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theme() </a:t>
            </a:r>
            <a:r>
              <a:rPr lang="en-US" dirty="0"/>
              <a:t>function gives more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9E800-4C0C-8647-87CA-F81BED7AA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theme() </a:t>
            </a:r>
            <a:r>
              <a:rPr lang="en-US" dirty="0"/>
              <a:t>function allows you to change the color, typeface, and font weight of 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8ED4E-81FD-8D4D-A29C-18B39098C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10242" name="Picture 2" descr="Controlling various theme elements directly.">
            <a:extLst>
              <a:ext uri="{FF2B5EF4-FFF2-40B4-BE49-F238E27FC236}">
                <a16:creationId xmlns:a16="http://schemas.microsoft.com/office/drawing/2014/main" id="{9C034315-FB79-2A4D-8608-682D14B4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626" y="4200671"/>
            <a:ext cx="2654490" cy="26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ontrolling various theme elements directly.">
            <a:extLst>
              <a:ext uri="{FF2B5EF4-FFF2-40B4-BE49-F238E27FC236}">
                <a16:creationId xmlns:a16="http://schemas.microsoft.com/office/drawing/2014/main" id="{18906BE9-B0C9-2443-AA71-A8C78270F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128" y="3788391"/>
            <a:ext cx="3069609" cy="30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4A516B-C448-3C40-8F54-FF6FEC4090AD}"/>
              </a:ext>
            </a:extLst>
          </p:cNvPr>
          <p:cNvSpPr txBox="1"/>
          <p:nvPr/>
        </p:nvSpPr>
        <p:spPr>
          <a:xfrm>
            <a:off x="286603" y="2579425"/>
            <a:ext cx="87345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… </a:t>
            </a:r>
            <a:r>
              <a:rPr lang="en-US" sz="1400" dirty="0">
                <a:solidFill>
                  <a:srgbClr val="535353"/>
                </a:solidFill>
                <a:latin typeface="Menlo-Regular" panose="020B0609030804020204" pitchFamily="49" charset="0"/>
              </a:rPr>
              <a:t>+</a:t>
            </a:r>
            <a:r>
              <a:rPr lang="en-US" sz="1400" dirty="0">
                <a:solidFill>
                  <a:srgbClr val="325B8E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1" dirty="0">
                <a:solidFill>
                  <a:srgbClr val="0C5F18"/>
                </a:solidFill>
                <a:latin typeface="Menlo-Bold" panose="020B0609030804020204" pitchFamily="49" charset="0"/>
              </a:rPr>
              <a:t>theme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(</a:t>
            </a:r>
            <a:r>
              <a:rPr lang="en-US" sz="1400" dirty="0" err="1">
                <a:solidFill>
                  <a:srgbClr val="7C1302"/>
                </a:solidFill>
                <a:latin typeface="Menlo-Regular" panose="020B0609030804020204" pitchFamily="49" charset="0"/>
              </a:rPr>
              <a:t>legend.position</a:t>
            </a:r>
            <a:r>
              <a:rPr lang="en-US" sz="1400" dirty="0">
                <a:solidFill>
                  <a:srgbClr val="7C1302"/>
                </a:solidFill>
                <a:latin typeface="Menlo-Regular" panose="020B0609030804020204" pitchFamily="49" charset="0"/>
              </a:rPr>
              <a:t> =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 </a:t>
            </a:r>
            <a:r>
              <a:rPr lang="en-US" sz="1400" dirty="0">
                <a:solidFill>
                  <a:srgbClr val="325B8E"/>
                </a:solidFill>
                <a:latin typeface="Menlo-Regular" panose="020B0609030804020204" pitchFamily="49" charset="0"/>
              </a:rPr>
              <a:t>"top"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,           </a:t>
            </a:r>
          </a:p>
          <a:p>
            <a:r>
              <a:rPr lang="en-US" sz="1400" dirty="0" err="1">
                <a:solidFill>
                  <a:srgbClr val="7C1302"/>
                </a:solidFill>
                <a:latin typeface="Menlo-Regular" panose="020B0609030804020204" pitchFamily="49" charset="0"/>
              </a:rPr>
              <a:t>plot.title</a:t>
            </a:r>
            <a:r>
              <a:rPr lang="en-US" sz="1400" dirty="0">
                <a:solidFill>
                  <a:srgbClr val="7C1302"/>
                </a:solidFill>
                <a:latin typeface="Menlo-Regular" panose="020B0609030804020204" pitchFamily="49" charset="0"/>
              </a:rPr>
              <a:t> =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0C5F18"/>
                </a:solidFill>
                <a:latin typeface="Menlo-Bold" panose="020B0609030804020204" pitchFamily="49" charset="0"/>
              </a:rPr>
              <a:t>element_text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(</a:t>
            </a:r>
            <a:r>
              <a:rPr lang="en-US" sz="1400" dirty="0">
                <a:solidFill>
                  <a:srgbClr val="7C1302"/>
                </a:solidFill>
                <a:latin typeface="Menlo-Regular" panose="020B0609030804020204" pitchFamily="49" charset="0"/>
              </a:rPr>
              <a:t>size=</a:t>
            </a:r>
            <a:r>
              <a:rPr lang="en-US" sz="1400" b="1" dirty="0" err="1">
                <a:solidFill>
                  <a:srgbClr val="0C5F18"/>
                </a:solidFill>
                <a:latin typeface="Menlo-Bold" panose="020B0609030804020204" pitchFamily="49" charset="0"/>
              </a:rPr>
              <a:t>rel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(</a:t>
            </a:r>
            <a:r>
              <a:rPr lang="en-US" sz="1400" dirty="0">
                <a:solidFill>
                  <a:srgbClr val="35915D"/>
                </a:solidFill>
                <a:latin typeface="Menlo-Regular" panose="020B0609030804020204" pitchFamily="49" charset="0"/>
              </a:rPr>
              <a:t>2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),                                     </a:t>
            </a:r>
            <a:r>
              <a:rPr lang="en-US" sz="1400" dirty="0" err="1">
                <a:solidFill>
                  <a:srgbClr val="7C1302"/>
                </a:solidFill>
                <a:latin typeface="Menlo-Regular" panose="020B0609030804020204" pitchFamily="49" charset="0"/>
              </a:rPr>
              <a:t>lineheight</a:t>
            </a:r>
            <a:r>
              <a:rPr lang="en-US" sz="1400" dirty="0">
                <a:solidFill>
                  <a:srgbClr val="7C1302"/>
                </a:solidFill>
                <a:latin typeface="Menlo-Regular" panose="020B0609030804020204" pitchFamily="49" charset="0"/>
              </a:rPr>
              <a:t>=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.</a:t>
            </a:r>
            <a:r>
              <a:rPr lang="en-US" sz="1400" dirty="0">
                <a:solidFill>
                  <a:srgbClr val="35915D"/>
                </a:solidFill>
                <a:latin typeface="Menlo-Regular" panose="020B0609030804020204" pitchFamily="49" charset="0"/>
              </a:rPr>
              <a:t>5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,                                     </a:t>
            </a:r>
          </a:p>
          <a:p>
            <a:r>
              <a:rPr lang="en-US" sz="1400" dirty="0">
                <a:solidFill>
                  <a:srgbClr val="7C1302"/>
                </a:solidFill>
                <a:latin typeface="Menlo-Regular" panose="020B0609030804020204" pitchFamily="49" charset="0"/>
              </a:rPr>
              <a:t>family=</a:t>
            </a:r>
            <a:r>
              <a:rPr lang="en-US" sz="1400" dirty="0">
                <a:solidFill>
                  <a:srgbClr val="325B8E"/>
                </a:solidFill>
                <a:latin typeface="Menlo-Regular" panose="020B0609030804020204" pitchFamily="49" charset="0"/>
              </a:rPr>
              <a:t>"Times"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,                                     </a:t>
            </a:r>
          </a:p>
          <a:p>
            <a:r>
              <a:rPr lang="en-US" sz="1400" dirty="0">
                <a:solidFill>
                  <a:srgbClr val="7C1302"/>
                </a:solidFill>
                <a:latin typeface="Menlo-Regular" panose="020B0609030804020204" pitchFamily="49" charset="0"/>
              </a:rPr>
              <a:t>face=</a:t>
            </a:r>
            <a:r>
              <a:rPr lang="en-US" sz="1400" dirty="0">
                <a:solidFill>
                  <a:srgbClr val="325B8E"/>
                </a:solidFill>
                <a:latin typeface="Menlo-Regular" panose="020B0609030804020204" pitchFamily="49" charset="0"/>
              </a:rPr>
              <a:t>"</a:t>
            </a:r>
            <a:r>
              <a:rPr lang="en-US" sz="1400" dirty="0" err="1">
                <a:solidFill>
                  <a:srgbClr val="325B8E"/>
                </a:solidFill>
                <a:latin typeface="Menlo-Regular" panose="020B0609030804020204" pitchFamily="49" charset="0"/>
              </a:rPr>
              <a:t>bold.italic</a:t>
            </a:r>
            <a:r>
              <a:rPr lang="en-US" sz="1400" dirty="0">
                <a:solidFill>
                  <a:srgbClr val="325B8E"/>
                </a:solidFill>
                <a:latin typeface="Menlo-Regular" panose="020B0609030804020204" pitchFamily="49" charset="0"/>
              </a:rPr>
              <a:t>"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,                                     </a:t>
            </a:r>
          </a:p>
          <a:p>
            <a:r>
              <a:rPr lang="en-US" sz="1400" dirty="0" err="1">
                <a:solidFill>
                  <a:srgbClr val="7C1302"/>
                </a:solidFill>
                <a:latin typeface="Menlo-Regular" panose="020B0609030804020204" pitchFamily="49" charset="0"/>
              </a:rPr>
              <a:t>colour</a:t>
            </a:r>
            <a:r>
              <a:rPr lang="en-US" sz="1400" dirty="0">
                <a:solidFill>
                  <a:srgbClr val="7C1302"/>
                </a:solidFill>
                <a:latin typeface="Menlo-Regular" panose="020B0609030804020204" pitchFamily="49" charset="0"/>
              </a:rPr>
              <a:t>=</a:t>
            </a:r>
            <a:r>
              <a:rPr lang="en-US" sz="1400" dirty="0">
                <a:solidFill>
                  <a:srgbClr val="325B8E"/>
                </a:solidFill>
                <a:latin typeface="Menlo-Regular" panose="020B0609030804020204" pitchFamily="49" charset="0"/>
              </a:rPr>
              <a:t>"orange"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),           </a:t>
            </a:r>
          </a:p>
          <a:p>
            <a:r>
              <a:rPr lang="en-US" sz="1400" dirty="0" err="1">
                <a:solidFill>
                  <a:srgbClr val="7C1302"/>
                </a:solidFill>
                <a:latin typeface="Menlo-Regular" panose="020B0609030804020204" pitchFamily="49" charset="0"/>
              </a:rPr>
              <a:t>axis.text.x</a:t>
            </a:r>
            <a:r>
              <a:rPr lang="en-US" sz="1400" dirty="0">
                <a:solidFill>
                  <a:srgbClr val="7C1302"/>
                </a:solidFill>
                <a:latin typeface="Menlo-Regular" panose="020B0609030804020204" pitchFamily="49" charset="0"/>
              </a:rPr>
              <a:t> =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0C5F18"/>
                </a:solidFill>
                <a:latin typeface="Menlo-Bold" panose="020B0609030804020204" pitchFamily="49" charset="0"/>
              </a:rPr>
              <a:t>element_text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(</a:t>
            </a:r>
            <a:r>
              <a:rPr lang="en-US" sz="1400" dirty="0">
                <a:solidFill>
                  <a:srgbClr val="7C1302"/>
                </a:solidFill>
                <a:latin typeface="Menlo-Regular" panose="020B0609030804020204" pitchFamily="49" charset="0"/>
              </a:rPr>
              <a:t>size=</a:t>
            </a:r>
            <a:r>
              <a:rPr lang="en-US" sz="1400" b="1" dirty="0" err="1">
                <a:solidFill>
                  <a:srgbClr val="0C5F18"/>
                </a:solidFill>
                <a:latin typeface="Menlo-Bold" panose="020B0609030804020204" pitchFamily="49" charset="0"/>
              </a:rPr>
              <a:t>rel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(</a:t>
            </a:r>
            <a:r>
              <a:rPr lang="en-US" sz="1400" dirty="0">
                <a:solidFill>
                  <a:srgbClr val="35915D"/>
                </a:solidFill>
                <a:latin typeface="Menlo-Regular" panose="020B0609030804020204" pitchFamily="49" charset="0"/>
              </a:rPr>
              <a:t>1.1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),                                      </a:t>
            </a:r>
            <a:r>
              <a:rPr lang="en-US" sz="1400" dirty="0">
                <a:solidFill>
                  <a:srgbClr val="7C1302"/>
                </a:solidFill>
                <a:latin typeface="Menlo-Regular" panose="020B0609030804020204" pitchFamily="49" charset="0"/>
              </a:rPr>
              <a:t>family=</a:t>
            </a:r>
            <a:r>
              <a:rPr lang="en-US" sz="1400" dirty="0">
                <a:solidFill>
                  <a:srgbClr val="325B8E"/>
                </a:solidFill>
                <a:latin typeface="Menlo-Regular" panose="020B0609030804020204" pitchFamily="49" charset="0"/>
              </a:rPr>
              <a:t>"Courier"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,                                      </a:t>
            </a:r>
          </a:p>
          <a:p>
            <a:r>
              <a:rPr lang="en-US" sz="1400" dirty="0">
                <a:solidFill>
                  <a:srgbClr val="7C1302"/>
                </a:solidFill>
                <a:latin typeface="Menlo-Regular" panose="020B0609030804020204" pitchFamily="49" charset="0"/>
              </a:rPr>
              <a:t>face=</a:t>
            </a:r>
            <a:r>
              <a:rPr lang="en-US" sz="1400" dirty="0">
                <a:solidFill>
                  <a:srgbClr val="325B8E"/>
                </a:solidFill>
                <a:latin typeface="Menlo-Regular" panose="020B0609030804020204" pitchFamily="49" charset="0"/>
              </a:rPr>
              <a:t>"bold"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,                                      </a:t>
            </a:r>
          </a:p>
          <a:p>
            <a:r>
              <a:rPr lang="en-US" sz="1400" dirty="0">
                <a:solidFill>
                  <a:srgbClr val="7C1302"/>
                </a:solidFill>
                <a:latin typeface="Menlo-Regular" panose="020B0609030804020204" pitchFamily="49" charset="0"/>
              </a:rPr>
              <a:t>color=</a:t>
            </a:r>
            <a:r>
              <a:rPr lang="en-US" sz="1400" dirty="0">
                <a:solidFill>
                  <a:srgbClr val="325B8E"/>
                </a:solidFill>
                <a:latin typeface="Menlo-Regular" panose="020B0609030804020204" pitchFamily="49" charset="0"/>
              </a:rPr>
              <a:t>"purple"</a:t>
            </a:r>
            <a:r>
              <a:rPr lang="en-US" sz="1400" dirty="0">
                <a:solidFill>
                  <a:srgbClr val="1A1A1A"/>
                </a:solidFill>
                <a:latin typeface="Menlo-Regular" panose="020B0609030804020204" pitchFamily="49" charset="0"/>
              </a:rPr>
              <a:t>))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425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B755-69A7-9842-84CE-71C571E2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theme elements for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80A6C-6E91-BD44-98FD-00B6A8BF0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makes good sense use themes as a way to fix design elements:</a:t>
            </a:r>
          </a:p>
          <a:p>
            <a:pPr lvl="1"/>
            <a:r>
              <a:rPr lang="en-US" dirty="0"/>
              <a:t>you can subsequently ignore them, and </a:t>
            </a:r>
          </a:p>
          <a:p>
            <a:pPr lvl="1"/>
            <a:r>
              <a:rPr lang="en-US" dirty="0"/>
              <a:t>focus instead on the data you are examining. </a:t>
            </a:r>
          </a:p>
          <a:p>
            <a:r>
              <a:rPr lang="en-US" dirty="0"/>
              <a:t>It is also worth remembering that </a:t>
            </a:r>
            <a:r>
              <a:rPr lang="en-US" dirty="0" err="1"/>
              <a:t>ggplot’s</a:t>
            </a:r>
            <a:r>
              <a:rPr lang="en-US" dirty="0"/>
              <a:t> theme system is very flexible. </a:t>
            </a:r>
          </a:p>
          <a:p>
            <a:pPr lvl="1"/>
            <a:r>
              <a:rPr lang="en-US" dirty="0"/>
              <a:t>It permits a wide range of design elements to be adjusted in order to create custom figures.</a:t>
            </a:r>
          </a:p>
          <a:p>
            <a:r>
              <a:rPr lang="en-US" dirty="0" err="1"/>
              <a:t>element_text</a:t>
            </a:r>
            <a:r>
              <a:rPr lang="en-US" dirty="0"/>
              <a:t>() and </a:t>
            </a:r>
            <a:r>
              <a:rPr lang="en-US" dirty="0" err="1"/>
              <a:t>element_blank</a:t>
            </a:r>
            <a:r>
              <a:rPr lang="en-US" dirty="0"/>
              <a:t>() are useful</a:t>
            </a:r>
          </a:p>
          <a:p>
            <a:pPr lvl="1"/>
            <a:r>
              <a:rPr lang="en-US" dirty="0"/>
              <a:t>to tweak the appearance of various text elements such as titles.</a:t>
            </a:r>
          </a:p>
          <a:p>
            <a:pPr lvl="1"/>
            <a:r>
              <a:rPr lang="en-US" dirty="0"/>
              <a:t>to remove several of them altogether.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7F973-B3D2-1A45-A918-86688E998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662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81E9-3A37-E141-BA98-BCEA793E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vs. </a:t>
            </a:r>
            <a:r>
              <a:rPr lang="en-US" dirty="0" err="1"/>
              <a:t>ggridges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A4B4D-F8FC-2044-B05D-E6001D8B4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052" y="2019813"/>
            <a:ext cx="5528347" cy="4391281"/>
          </a:xfrm>
        </p:spPr>
        <p:txBody>
          <a:bodyPr/>
          <a:lstStyle/>
          <a:p>
            <a:pPr marL="177778" indent="0" algn="r">
              <a:buNone/>
            </a:pPr>
            <a:endParaRPr lang="en-US" dirty="0"/>
          </a:p>
          <a:p>
            <a:pPr marL="177778" indent="0" algn="r">
              <a:buNone/>
            </a:pPr>
            <a:endParaRPr lang="en-US" dirty="0"/>
          </a:p>
          <a:p>
            <a:pPr marL="177778" indent="0" algn="r">
              <a:buNone/>
            </a:pPr>
            <a:r>
              <a:rPr lang="en-US" dirty="0"/>
              <a:t>Removing some elements manually </a:t>
            </a:r>
          </a:p>
          <a:p>
            <a:pPr marL="177778" indent="0">
              <a:buNone/>
            </a:pPr>
            <a:endParaRPr lang="en-US" dirty="0"/>
          </a:p>
          <a:p>
            <a:pPr marL="177778" indent="0">
              <a:buNone/>
            </a:pPr>
            <a:endParaRPr lang="en-US" dirty="0"/>
          </a:p>
          <a:p>
            <a:pPr marL="177778" indent="0">
              <a:buNone/>
            </a:pPr>
            <a:r>
              <a:rPr lang="en-US" dirty="0"/>
              <a:t>			Using </a:t>
            </a:r>
            <a:r>
              <a:rPr lang="en-US" dirty="0" err="1"/>
              <a:t>ggridges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A9FF6-ECA0-DD42-B64F-4AD1A6498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8</a:t>
            </a:fld>
            <a:endParaRPr lang="uk-UA" dirty="0"/>
          </a:p>
        </p:txBody>
      </p:sp>
      <p:pic>
        <p:nvPicPr>
          <p:cNvPr id="11266" name="Picture 2" descr="A customized small multiple.">
            <a:extLst>
              <a:ext uri="{FF2B5EF4-FFF2-40B4-BE49-F238E27FC236}">
                <a16:creationId xmlns:a16="http://schemas.microsoft.com/office/drawing/2014/main" id="{A9E69C25-60C5-C74A-8E4C-05714DA9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36" y="1623693"/>
            <a:ext cx="1144716" cy="520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 ridgeplot version of the age distribution plot.">
            <a:extLst>
              <a:ext uri="{FF2B5EF4-FFF2-40B4-BE49-F238E27FC236}">
                <a16:creationId xmlns:a16="http://schemas.microsoft.com/office/drawing/2014/main" id="{2A1B6DE6-5B37-BF4F-A344-5873CB78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722" y="1586554"/>
            <a:ext cx="135826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4B212A23-CA44-6B40-916E-33ACB35C34FC}"/>
              </a:ext>
            </a:extLst>
          </p:cNvPr>
          <p:cNvSpPr/>
          <p:nvPr/>
        </p:nvSpPr>
        <p:spPr>
          <a:xfrm>
            <a:off x="1482052" y="3084392"/>
            <a:ext cx="414987" cy="45037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13F060A-B583-574E-AF0F-2B1D204A3218}"/>
              </a:ext>
            </a:extLst>
          </p:cNvPr>
          <p:cNvSpPr/>
          <p:nvPr/>
        </p:nvSpPr>
        <p:spPr>
          <a:xfrm rot="10800000">
            <a:off x="6440079" y="4634597"/>
            <a:ext cx="674642" cy="44805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1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wo time series, each with its own y-axis.">
            <a:extLst>
              <a:ext uri="{FF2B5EF4-FFF2-40B4-BE49-F238E27FC236}">
                <a16:creationId xmlns:a16="http://schemas.microsoft.com/office/drawing/2014/main" id="{5757372A-241A-3E40-96C6-7E715CBE0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35" y="4092273"/>
            <a:ext cx="54863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61F8A9-E47C-7F45-81C6-C7EB4EF8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1-Two y-axes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A2828-E20B-0E44-8404-99ECABDEE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January of 2016, Liz Ann Sonders, Chief Investment Strategist with Charles Schwab, Inc, tweeted about the apparent correlation between two economic time series: </a:t>
            </a:r>
          </a:p>
          <a:p>
            <a:pPr lvl="1"/>
            <a:r>
              <a:rPr lang="en-US" dirty="0"/>
              <a:t>the Standard and Poor’s 500 stock market index </a:t>
            </a:r>
          </a:p>
          <a:p>
            <a:pPr lvl="1"/>
            <a:r>
              <a:rPr lang="en-US" dirty="0"/>
              <a:t>the Monetary Base, a measure of the size of money supply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952CC-4632-9345-B57A-3449B9C8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208BE2BE-13F6-5E43-A2BD-1823DC7E01C4}"/>
              </a:ext>
            </a:extLst>
          </p:cNvPr>
          <p:cNvSpPr/>
          <p:nvPr/>
        </p:nvSpPr>
        <p:spPr>
          <a:xfrm>
            <a:off x="20467" y="4083389"/>
            <a:ext cx="1917515" cy="1035875"/>
          </a:xfrm>
          <a:prstGeom prst="wedgeEllipseCallout">
            <a:avLst>
              <a:gd name="adj1" fmla="val 58191"/>
              <a:gd name="adj2" fmla="val 5556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Problem?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18966067-04C1-4A47-8F7C-5DFFC08C7356}"/>
              </a:ext>
            </a:extLst>
          </p:cNvPr>
          <p:cNvSpPr/>
          <p:nvPr/>
        </p:nvSpPr>
        <p:spPr>
          <a:xfrm>
            <a:off x="7407658" y="4178924"/>
            <a:ext cx="1715873" cy="1035875"/>
          </a:xfrm>
          <a:prstGeom prst="wedgeEllipseCallout">
            <a:avLst>
              <a:gd name="adj1" fmla="val -73932"/>
              <a:gd name="adj2" fmla="val 6215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at the ranges!</a:t>
            </a:r>
          </a:p>
        </p:txBody>
      </p:sp>
    </p:spTree>
    <p:extLst>
      <p:ext uri="{BB962C8B-B14F-4D97-AF65-F5344CB8AC3E}">
        <p14:creationId xmlns:p14="http://schemas.microsoft.com/office/powerpoint/2010/main" val="1963784108"/>
      </p:ext>
    </p:extLst>
  </p:cSld>
  <p:clrMapOvr>
    <a:masterClrMapping/>
  </p:clrMapOvr>
</p:sld>
</file>

<file path=ppt/theme/theme1.xml><?xml version="1.0" encoding="utf-8"?>
<a:theme xmlns:a="http://schemas.openxmlformats.org/drawingml/2006/main" name="HB_datavi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HB_dataviz.thmx</Template>
  <TotalTime>26559</TotalTime>
  <Words>1280</Words>
  <Application>Microsoft Macintosh PowerPoint</Application>
  <PresentationFormat>On-screen Show (4:3)</PresentationFormat>
  <Paragraphs>140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Callibri</vt:lpstr>
      <vt:lpstr>Georgia</vt:lpstr>
      <vt:lpstr>Gill Sans</vt:lpstr>
      <vt:lpstr>Menlo-Bold</vt:lpstr>
      <vt:lpstr>Menlo-Regular</vt:lpstr>
      <vt:lpstr>Times New Roman</vt:lpstr>
      <vt:lpstr>HB_dataviz</vt:lpstr>
      <vt:lpstr>Introduction to Data Visualization   </vt:lpstr>
      <vt:lpstr>Changing appearances w/ themes</vt:lpstr>
      <vt:lpstr>More theme options</vt:lpstr>
      <vt:lpstr>Themes are like aesthetic</vt:lpstr>
      <vt:lpstr>Which theme?</vt:lpstr>
      <vt:lpstr>theme() function gives more options</vt:lpstr>
      <vt:lpstr>Using theme elements for design</vt:lpstr>
      <vt:lpstr>Manual vs. ggridges</vt:lpstr>
      <vt:lpstr>Case study 1-Two y-axes</vt:lpstr>
      <vt:lpstr>Two y-axes are dangerous</vt:lpstr>
      <vt:lpstr>How were we fooled?</vt:lpstr>
      <vt:lpstr>How to ”fix” then?</vt:lpstr>
      <vt:lpstr>How else might we draw this data?</vt:lpstr>
      <vt:lpstr>Redrawing transformed data</vt:lpstr>
      <vt:lpstr>Case study 2-A bad slide</vt:lpstr>
      <vt:lpstr>So Mayer performed poorly?</vt:lpstr>
      <vt:lpstr>Use Case 3-Saying no to pie</vt:lpstr>
      <vt:lpstr>Alternatively-1</vt:lpstr>
      <vt:lpstr>Alternatively-2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HB</dc:creator>
  <cp:lastModifiedBy>Bisgin, Halil</cp:lastModifiedBy>
  <cp:revision>370</cp:revision>
  <dcterms:created xsi:type="dcterms:W3CDTF">2021-12-31T20:53:49Z</dcterms:created>
  <dcterms:modified xsi:type="dcterms:W3CDTF">2022-04-07T03:04:18Z</dcterms:modified>
</cp:coreProperties>
</file>