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558" autoAdjust="0"/>
  </p:normalViewPr>
  <p:slideViewPr>
    <p:cSldViewPr snapToGrid="0" snapToObjects="1">
      <p:cViewPr varScale="1">
        <p:scale>
          <a:sx n="62" d="100"/>
          <a:sy n="62" d="100"/>
        </p:scale>
        <p:origin x="162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8954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9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AD96CEF-24A8-C74F-A613-1FCB7E72B1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055081"/>
            <a:ext cx="8876629" cy="2153975"/>
          </a:xfrm>
        </p:spPr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sz="3200" b="0" dirty="0"/>
              <a:t> </a:t>
            </a:r>
            <a:br>
              <a:rPr lang="en-US" sz="3200" b="0" dirty="0"/>
            </a:b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445" y="4314300"/>
            <a:ext cx="7533105" cy="1752600"/>
          </a:xfrm>
        </p:spPr>
        <p:txBody>
          <a:bodyPr/>
          <a:lstStyle/>
          <a:p>
            <a:endParaRPr lang="en-US" sz="3200" dirty="0"/>
          </a:p>
          <a:p>
            <a:r>
              <a:rPr lang="en-US" sz="3200" dirty="0"/>
              <a:t>Halil Bisgin,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DEF67-A6A1-4D7B-B069-9FAFCFFAB698}"/>
              </a:ext>
            </a:extLst>
          </p:cNvPr>
          <p:cNvSpPr txBox="1"/>
          <p:nvPr/>
        </p:nvSpPr>
        <p:spPr>
          <a:xfrm>
            <a:off x="2030350" y="2698651"/>
            <a:ext cx="535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>
                <a:solidFill>
                  <a:srgbClr val="1F497D"/>
                </a:solidFill>
                <a:latin typeface="Gill Sans"/>
                <a:sym typeface="Gill Sans"/>
              </a:rPr>
              <a:t>Choosing the Right Visualization Software</a:t>
            </a:r>
          </a:p>
        </p:txBody>
      </p:sp>
      <p:pic>
        <p:nvPicPr>
          <p:cNvPr id="1026" name="Picture 2" descr="Image result for r logo">
            <a:extLst>
              <a:ext uri="{FF2B5EF4-FFF2-40B4-BE49-F238E27FC236}">
                <a16:creationId xmlns:a16="http://schemas.microsoft.com/office/drawing/2014/main" id="{895FC5F2-2552-5E43-8F25-005FF7C2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5" y="1899440"/>
            <a:ext cx="1509947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">
            <a:extLst>
              <a:ext uri="{FF2B5EF4-FFF2-40B4-BE49-F238E27FC236}">
                <a16:creationId xmlns:a16="http://schemas.microsoft.com/office/drawing/2014/main" id="{D7E65C5C-30F3-9345-9580-4F7FF734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22" y="1903500"/>
            <a:ext cx="1170432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aborn logo">
            <a:extLst>
              <a:ext uri="{FF2B5EF4-FFF2-40B4-BE49-F238E27FC236}">
                <a16:creationId xmlns:a16="http://schemas.microsoft.com/office/drawing/2014/main" id="{42A67BED-ED2E-7047-B3C0-84696816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69" y="3772821"/>
            <a:ext cx="969537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gplot logo">
            <a:extLst>
              <a:ext uri="{FF2B5EF4-FFF2-40B4-BE49-F238E27FC236}">
                <a16:creationId xmlns:a16="http://schemas.microsoft.com/office/drawing/2014/main" id="{69B83F2D-0FAB-2E4A-94BC-817D0A68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22" y="3748574"/>
            <a:ext cx="3065417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gplot logo">
            <a:extLst>
              <a:ext uri="{FF2B5EF4-FFF2-40B4-BE49-F238E27FC236}">
                <a16:creationId xmlns:a16="http://schemas.microsoft.com/office/drawing/2014/main" id="{06919F42-262F-7C48-BC6C-F279A2F92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7" y="3777049"/>
            <a:ext cx="1118413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ableau logo">
            <a:extLst>
              <a:ext uri="{FF2B5EF4-FFF2-40B4-BE49-F238E27FC236}">
                <a16:creationId xmlns:a16="http://schemas.microsoft.com/office/drawing/2014/main" id="{3149C170-E09A-C742-BEAC-CFF76E4B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12" y="5572964"/>
            <a:ext cx="1188301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ytoscape logo">
            <a:extLst>
              <a:ext uri="{FF2B5EF4-FFF2-40B4-BE49-F238E27FC236}">
                <a16:creationId xmlns:a16="http://schemas.microsoft.com/office/drawing/2014/main" id="{A8EB2B1E-613D-AB44-BA34-B4E7304E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2" y="5572964"/>
            <a:ext cx="1170432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rcGIS Online | Web GIS Mapping Software for Everyone">
            <a:extLst>
              <a:ext uri="{FF2B5EF4-FFF2-40B4-BE49-F238E27FC236}">
                <a16:creationId xmlns:a16="http://schemas.microsoft.com/office/drawing/2014/main" id="{04216FE6-CCAA-964A-9E1D-EE25D03A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50" y="1632387"/>
            <a:ext cx="1166642" cy="1166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flet">
            <a:extLst>
              <a:ext uri="{FF2B5EF4-FFF2-40B4-BE49-F238E27FC236}">
                <a16:creationId xmlns:a16="http://schemas.microsoft.com/office/drawing/2014/main" id="{70901E7F-CCC4-4A49-AC82-47F1918E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08" y="5695445"/>
            <a:ext cx="3296504" cy="8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6F94-CB57-4448-8B77-BABCCB01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focus in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DF035-9890-664B-BA5C-2C7FE25F1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figures look appealing is secondary.</a:t>
            </a:r>
          </a:p>
          <a:p>
            <a:pPr lvl="1"/>
            <a:r>
              <a:rPr lang="en-US" dirty="0"/>
              <a:t>It’s fine if the axis labels are missing, the legend is messed up, or the symbols are too small, as long as you can evaluate the various patterns in the data.</a:t>
            </a:r>
          </a:p>
          <a:p>
            <a:r>
              <a:rPr lang="en-US" dirty="0"/>
              <a:t>A well-designed data exploration tool will allow you to easily change which variables are mapped onto which aesthetics with a wide range of different visualization options.</a:t>
            </a:r>
          </a:p>
          <a:p>
            <a:r>
              <a:rPr lang="en-US" dirty="0"/>
              <a:t>Check whether your software allows for rapid data exploration or whether it tends to get in the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B41DD-7330-7E44-A3E8-641DFF288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228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A908-FA8A-5949-AAD6-1F9D0577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venues for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DE9B9-FA3B-B84C-9529-719799CF8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finalize the figure using the same software platform we used for initial exploration. (</a:t>
            </a:r>
            <a:r>
              <a:rPr lang="en-US" dirty="0">
                <a:solidFill>
                  <a:schemeClr val="accent6"/>
                </a:solidFill>
              </a:rPr>
              <a:t>e.g., R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R</a:t>
            </a:r>
            <a:r>
              <a:rPr lang="en-US" dirty="0"/>
              <a:t>)</a:t>
            </a:r>
          </a:p>
          <a:p>
            <a:r>
              <a:rPr lang="en-US" dirty="0"/>
              <a:t>We can switch to a platform that provides us finer control over the final product, even if that platform makes it harder to explore. (</a:t>
            </a:r>
            <a:r>
              <a:rPr lang="en-US" dirty="0">
                <a:solidFill>
                  <a:schemeClr val="accent6"/>
                </a:solidFill>
              </a:rPr>
              <a:t>e.g., Python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 R</a:t>
            </a:r>
            <a:r>
              <a:rPr lang="en-US" dirty="0"/>
              <a:t>)</a:t>
            </a:r>
          </a:p>
          <a:p>
            <a:r>
              <a:rPr lang="en-US" dirty="0"/>
              <a:t>We can produce a draft figure with visualization software and then manually post-process it with an image manipulation program. (</a:t>
            </a:r>
            <a:r>
              <a:rPr lang="en-US" dirty="0">
                <a:solidFill>
                  <a:schemeClr val="accent6"/>
                </a:solidFill>
              </a:rPr>
              <a:t>e.g., </a:t>
            </a:r>
            <a:r>
              <a:rPr lang="en-US" dirty="0" err="1">
                <a:solidFill>
                  <a:schemeClr val="accent6"/>
                </a:solidFill>
              </a:rPr>
              <a:t>R</a:t>
            </a:r>
            <a:r>
              <a:rPr lang="en-US" dirty="0" err="1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chemeClr val="accent6"/>
                </a:solidFill>
              </a:rPr>
              <a:t>Photoshop</a:t>
            </a:r>
            <a:r>
              <a:rPr lang="en-US" dirty="0"/>
              <a:t>)</a:t>
            </a:r>
          </a:p>
          <a:p>
            <a:r>
              <a:rPr lang="en-US" dirty="0"/>
              <a:t>We can manually redraw the entire figure from scratch, either with pen and paper or using an illustration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DDFA-3598-D246-B6D0-2AE729D8E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808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75BC-0B7C-0447-B1EF-4065098F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cautious about manual intervention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90B3-A14B-4441-B69D-1CD6F8F46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avenues are reasonable. However, manually sprucing up figures in routine data analysis pipelines or for scientific publications is not recommended.</a:t>
            </a:r>
          </a:p>
          <a:p>
            <a:r>
              <a:rPr lang="en-US" dirty="0"/>
              <a:t>Manual steps in the figure preparation pipeline make repeating or reproducing a figure inherently difficult and time-consuming.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E3E5B-4FA8-5240-95B0-A4ED7EB2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056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5A15-2928-D749-B42B-F8A9E857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Hand-drawn and post-processed figures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0F2B-A440-804E-BEC6-DB203FC92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totally against manual processing.</a:t>
            </a:r>
          </a:p>
          <a:p>
            <a:pPr lvl="1"/>
            <a:r>
              <a:rPr lang="en-US" dirty="0"/>
              <a:t>change axis labels, add annotations, or modify colors. </a:t>
            </a:r>
          </a:p>
          <a:p>
            <a:r>
              <a:rPr lang="en-US" dirty="0"/>
              <a:t>These approaches can yield beautiful and unique figures that couldn’t easily be made in any other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A06B-0D8B-C742-B5ED-198F7D9D6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2050" name="Picture 2" descr="fodv 2802">
            <a:extLst>
              <a:ext uri="{FF2B5EF4-FFF2-40B4-BE49-F238E27FC236}">
                <a16:creationId xmlns:a16="http://schemas.microsoft.com/office/drawing/2014/main" id="{EC4ACB54-CE06-F64E-82F6-3900B4CD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77" y="3543219"/>
            <a:ext cx="4844955" cy="32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575-62D2-0A44-ACFA-75986790B6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57584" tIns="57584" rIns="57584" bIns="57584" anchor="ctr" anchorCtr="0"/>
          <a:lstStyle/>
          <a:p>
            <a:r>
              <a:rPr lang="en-US" dirty="0"/>
              <a:t>Separation of Content and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1862-E321-CB45-BCD1-1EF81D1E9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visualization software should allow you to think separately about the content and the design of your figures.</a:t>
            </a:r>
          </a:p>
          <a:p>
            <a:r>
              <a:rPr lang="en-US" dirty="0"/>
              <a:t>Content: </a:t>
            </a:r>
          </a:p>
          <a:p>
            <a:pPr lvl="1"/>
            <a:r>
              <a:rPr lang="en-US" dirty="0"/>
              <a:t>the specific </a:t>
            </a:r>
            <a:r>
              <a:rPr lang="en-US" dirty="0">
                <a:solidFill>
                  <a:srgbClr val="7030A0"/>
                </a:solidFill>
              </a:rPr>
              <a:t>dataset </a:t>
            </a:r>
            <a:r>
              <a:rPr lang="en-US" dirty="0"/>
              <a:t>shown, the </a:t>
            </a:r>
            <a:r>
              <a:rPr lang="en-US" dirty="0">
                <a:solidFill>
                  <a:srgbClr val="7030A0"/>
                </a:solidFill>
              </a:rPr>
              <a:t>data transformations </a:t>
            </a:r>
            <a:r>
              <a:rPr lang="en-US" dirty="0"/>
              <a:t>applied (if any), the specific </a:t>
            </a:r>
            <a:r>
              <a:rPr lang="en-US" dirty="0">
                <a:solidFill>
                  <a:srgbClr val="7030A0"/>
                </a:solidFill>
              </a:rPr>
              <a:t>mappings</a:t>
            </a:r>
            <a:r>
              <a:rPr lang="en-US" dirty="0"/>
              <a:t> from data onto aesthetics, the </a:t>
            </a:r>
            <a:r>
              <a:rPr lang="en-US" dirty="0">
                <a:solidFill>
                  <a:srgbClr val="7030A0"/>
                </a:solidFill>
              </a:rPr>
              <a:t>scales</a:t>
            </a:r>
            <a:r>
              <a:rPr lang="en-US" dirty="0"/>
              <a:t>, the axis ranges, and the </a:t>
            </a:r>
            <a:r>
              <a:rPr lang="en-US" dirty="0">
                <a:solidFill>
                  <a:srgbClr val="7030A0"/>
                </a:solidFill>
              </a:rPr>
              <a:t>type of plot </a:t>
            </a:r>
            <a:r>
              <a:rPr lang="en-US" dirty="0"/>
              <a:t>(scatterplot, line plot, etc.)</a:t>
            </a:r>
          </a:p>
          <a:p>
            <a:r>
              <a:rPr lang="en-US" dirty="0"/>
              <a:t>Design: </a:t>
            </a:r>
          </a:p>
          <a:p>
            <a:pPr lvl="1"/>
            <a:r>
              <a:rPr lang="en-US" dirty="0"/>
              <a:t>features such as the foreground and background colors, font specifications (e.g., font size, face, and family), symbol shapes and sizes, whether or not the figure has a background grid, and the placement of legends, axis ticks, axis titles, and plot titles.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72FE-A2A6-BB41-9EA4-2066BF02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994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94B6-6435-B34A-878D-68E0C76A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363B-27A5-3C48-BAC2-2D1DCBD17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first determine what the content should be, using the kind of rapid exploration.</a:t>
            </a:r>
          </a:p>
          <a:p>
            <a:r>
              <a:rPr lang="en-US" dirty="0"/>
              <a:t>Once the content is set, you can tweak the design, or you can apply a predefined design that you like and/or that gives the figure a consistent look in the context of a larger body of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684CE-1E7D-C143-8A2A-CE31A4E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555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941-49C3-1746-A346-D59CCBB1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example in ggplot2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20CA-87A6-3745-B1F6-B6247584D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is achieved via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themes.</a:t>
            </a:r>
          </a:p>
          <a:p>
            <a:r>
              <a:rPr lang="en-US" dirty="0"/>
              <a:t>A theme specifies the visual appearance of a figure.</a:t>
            </a:r>
          </a:p>
          <a:p>
            <a:r>
              <a:rPr lang="en-US" dirty="0"/>
              <a:t>It is easy to take a figure and apply different themes.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8144B-EAD4-CA4C-B454-0D1248996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3074" name="Picture 2" descr="fodv 2803">
            <a:extLst>
              <a:ext uri="{FF2B5EF4-FFF2-40B4-BE49-F238E27FC236}">
                <a16:creationId xmlns:a16="http://schemas.microsoft.com/office/drawing/2014/main" id="{221454C8-43FB-F54D-A4FC-E5C53141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29" y="3347112"/>
            <a:ext cx="4537706" cy="34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1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08FB-EF00-774F-985D-9DB1C0AB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helps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8B80-F387-1747-B2D2-8C245DF27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data scientists are not designers, and therefore their primary concern should be the data, not the design of a visualization. </a:t>
            </a:r>
          </a:p>
          <a:p>
            <a:r>
              <a:rPr lang="en-US" dirty="0"/>
              <a:t>Most designers are not data scientists, and they should be able to provide a unique and appealing visual language for figures without having to worry about specific data, appropriate transformations,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6D12F-3274-5A43-80AF-F0E736348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083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6A94-5767-E842-B691-7714D27D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875AA-5471-9141-9F07-432F23CDB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how easily you can reproduce and redo.</a:t>
            </a:r>
          </a:p>
          <a:p>
            <a:r>
              <a:rPr lang="en-US" dirty="0"/>
              <a:t>Consider if you can rapidly explore different visualizations of the same data, and to what extent you can tweak the visual design. </a:t>
            </a:r>
          </a:p>
          <a:p>
            <a:r>
              <a:rPr lang="en-US" dirty="0"/>
              <a:t>It may be beneficial to use different tools for the data exploration and data presentation stages.</a:t>
            </a:r>
          </a:p>
          <a:p>
            <a:pPr lvl="1"/>
            <a:r>
              <a:rPr lang="en-US" dirty="0"/>
              <a:t>You can do final visual tweaking interactively or by hand</a:t>
            </a:r>
          </a:p>
          <a:p>
            <a:r>
              <a:rPr lang="en-US" dirty="0"/>
              <a:t>If you have to make figures interactively, consider taking careful notes on how you make each figure for reproducibility.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EF67-F5CF-D045-96BC-E26121CFD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656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visualization tool?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686799" cy="4391281"/>
          </a:xfrm>
        </p:spPr>
        <p:txBody>
          <a:bodyPr/>
          <a:lstStyle/>
          <a:p>
            <a:r>
              <a:rPr lang="en-US" dirty="0"/>
              <a:t>People have strong emotional bonds to the specific tools they are familiar with.</a:t>
            </a:r>
          </a:p>
          <a:p>
            <a:r>
              <a:rPr lang="en-US" dirty="0"/>
              <a:t>Instead of investing time in learning a new approach, people vigorously tend to defend their preferences.</a:t>
            </a:r>
          </a:p>
          <a:p>
            <a:r>
              <a:rPr lang="en-US" dirty="0"/>
              <a:t>Sticking one tool is not an unreasonable choice since learning new one will require time and effort.</a:t>
            </a:r>
          </a:p>
          <a:p>
            <a:r>
              <a:rPr lang="en-US" dirty="0"/>
              <a:t>Finally, if you can make the figures you want to make, without excessive effort, then that’s all that matters.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71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B1A7-8D12-DD4D-AD1B-8F9FD57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a tool?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7D72E-AE6A-0B47-BB80-1584245AF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assess any new approach through some principles.</a:t>
            </a:r>
          </a:p>
          <a:p>
            <a:r>
              <a:rPr lang="en-US" dirty="0"/>
              <a:t>These principles roughly break down by </a:t>
            </a:r>
          </a:p>
          <a:p>
            <a:pPr lvl="1"/>
            <a:r>
              <a:rPr lang="en-US" dirty="0"/>
              <a:t>how reproducible the visualizations are</a:t>
            </a:r>
          </a:p>
          <a:p>
            <a:pPr lvl="1"/>
            <a:r>
              <a:rPr lang="en-US" dirty="0"/>
              <a:t>how easy it is to rapidly explore the data</a:t>
            </a:r>
          </a:p>
          <a:p>
            <a:pPr lvl="1"/>
            <a:r>
              <a:rPr lang="en-US" dirty="0"/>
              <a:t>to what extent the visual appearance of the output can be tweaked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CCAD-D5D1-0843-9183-65CBB1BA7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104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268-E4B8-6047-862D-2A4478C8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and Repeatability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B074-559C-B94B-9DB2-0863AF92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577617" cy="4391281"/>
          </a:xfrm>
        </p:spPr>
        <p:txBody>
          <a:bodyPr/>
          <a:lstStyle/>
          <a:p>
            <a:r>
              <a:rPr lang="en-US" dirty="0"/>
              <a:t>A work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reproducible</a:t>
            </a:r>
            <a:r>
              <a:rPr lang="en-US" dirty="0"/>
              <a:t> if the overarching scientific finding of the work will remain unchanged if a different research group performs the same type of study.</a:t>
            </a:r>
          </a:p>
          <a:p>
            <a:pPr lvl="1"/>
            <a:r>
              <a:rPr lang="en-US" dirty="0"/>
              <a:t>A drug being tested by two different group and results remain the same</a:t>
            </a:r>
          </a:p>
          <a:p>
            <a:r>
              <a:rPr lang="en-US" dirty="0"/>
              <a:t>A work is repeatable if very similar or identical measurements can be obtained by the same person repeating the exact same measurement procedure on the same equipment.</a:t>
            </a:r>
          </a:p>
          <a:p>
            <a:pPr lvl="1"/>
            <a:r>
              <a:rPr lang="en-US" dirty="0"/>
              <a:t>Me weighing my cat in two different occasions on the same scale and finding it 9lbs.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5569-D303-C34E-A460-21F683528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42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B7A2-4D4D-E64B-AC67-DF4C06BD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in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3821-8D8A-1246-A864-07FF56002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visualization is reproducible if the plotted data is available and any data transformations that may have been applied before plotting are exactly specified.</a:t>
            </a:r>
          </a:p>
          <a:p>
            <a:pPr lvl="1"/>
            <a:r>
              <a:rPr lang="en-US" dirty="0"/>
              <a:t>If you make a figure and then share the exact data that you plotted, then anyone else can prepare a figure that looks substantially similar. </a:t>
            </a:r>
          </a:p>
          <a:p>
            <a:pPr lvl="1"/>
            <a:r>
              <a:rPr lang="en-US" dirty="0"/>
              <a:t>Fonts or colors or point sizes may differ, so the figures may not be exactly identical, but two figures convey the same message and therefore are reproductions of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84A3-EB76-D048-96FA-D024914BA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30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A03E-9EFD-2042-9D86-C70F0F04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 in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E3C4-B108-5A41-B054-8B4E54C70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visualization is repeatable, if it is possible to recreate the exact same visual appearance,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down to the last pixel</a:t>
            </a:r>
            <a:r>
              <a:rPr lang="en-US" dirty="0"/>
              <a:t>, from the raw data. </a:t>
            </a:r>
          </a:p>
          <a:p>
            <a:r>
              <a:rPr lang="en-US" dirty="0"/>
              <a:t>Repeatability requires that even if there are random elements in the figure, such as jitter, those elements were specified in a repeatable way and can be regenerated at a future date. </a:t>
            </a:r>
          </a:p>
          <a:p>
            <a:pPr lvl="1"/>
            <a:r>
              <a:rPr lang="en-US" dirty="0"/>
              <a:t>For random data, repeatability generally requires that we specify a particular random number generator for which we set and record a seed.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BDA74-4664-F94D-9C33-CBB3C0583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38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549-5A70-D64D-AA70-666D46F4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vs. Reproduced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CB339-3B76-D64A-B97A-24204F0F4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1026" name="Picture 2" descr="fodv 0907">
            <a:extLst>
              <a:ext uri="{FF2B5EF4-FFF2-40B4-BE49-F238E27FC236}">
                <a16:creationId xmlns:a16="http://schemas.microsoft.com/office/drawing/2014/main" id="{700D0641-9BE2-2944-BD68-32F66988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32" y="1464362"/>
            <a:ext cx="3983989" cy="2460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fodv 2801">
            <a:extLst>
              <a:ext uri="{FF2B5EF4-FFF2-40B4-BE49-F238E27FC236}">
                <a16:creationId xmlns:a16="http://schemas.microsoft.com/office/drawing/2014/main" id="{1590A39D-425B-4948-8871-EBD3DA34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4" y="4095436"/>
            <a:ext cx="8202304" cy="2624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FAB291B4-28E8-AE46-B461-CD6E35F803C5}"/>
              </a:ext>
            </a:extLst>
          </p:cNvPr>
          <p:cNvSpPr/>
          <p:nvPr/>
        </p:nvSpPr>
        <p:spPr>
          <a:xfrm>
            <a:off x="204716" y="2402006"/>
            <a:ext cx="1856096" cy="696036"/>
          </a:xfrm>
          <a:prstGeom prst="wedgeEllipseCallout">
            <a:avLst>
              <a:gd name="adj1" fmla="val 35099"/>
              <a:gd name="adj2" fmla="val 17622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Repeated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C6823AEF-2D49-9A48-A861-67D183FCC525}"/>
              </a:ext>
            </a:extLst>
          </p:cNvPr>
          <p:cNvSpPr/>
          <p:nvPr/>
        </p:nvSpPr>
        <p:spPr>
          <a:xfrm>
            <a:off x="7057454" y="2181537"/>
            <a:ext cx="2133599" cy="720752"/>
          </a:xfrm>
          <a:prstGeom prst="wedgeEllipseCallout">
            <a:avLst>
              <a:gd name="adj1" fmla="val -41372"/>
              <a:gd name="adj2" fmla="val 21740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Reproduced</a:t>
            </a:r>
          </a:p>
        </p:txBody>
      </p:sp>
    </p:spTree>
    <p:extLst>
      <p:ext uri="{BB962C8B-B14F-4D97-AF65-F5344CB8AC3E}">
        <p14:creationId xmlns:p14="http://schemas.microsoft.com/office/powerpoint/2010/main" val="290095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AB9B-C531-8043-B2DD-43A655F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can be difficult w/ interactive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59844-5B68-0E43-9A37-297B92A8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interactive programs allow you to transform or otherwise manipulate the data, but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don’t keep track </a:t>
            </a:r>
            <a:r>
              <a:rPr lang="en-US" dirty="0"/>
              <a:t>of every individual data transformation you perform, only of the final product. </a:t>
            </a:r>
          </a:p>
          <a:p>
            <a:pPr lvl="1"/>
            <a:r>
              <a:rPr lang="en-US" dirty="0"/>
              <a:t>E.g., Tableau</a:t>
            </a:r>
          </a:p>
          <a:p>
            <a:r>
              <a:rPr lang="en-US" dirty="0"/>
              <a:t>If you make a figure using this kind of program, and then somebody asks you to reproduce the figure or create a similar one with a different dataset, you might have difficulty doing so.</a:t>
            </a:r>
          </a:p>
          <a:p>
            <a:pPr marL="177778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F54D1-9ACE-D14B-8943-F7A8178E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31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64E8-063F-2A42-B90A-2295D880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vs. Data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96BA-C305-8749-B3F7-6B828A5C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distinct phases of data visualization, and they have very different requirements.</a:t>
            </a:r>
          </a:p>
          <a:p>
            <a:r>
              <a:rPr lang="en-US" dirty="0"/>
              <a:t>Data exploration: </a:t>
            </a:r>
          </a:p>
          <a:p>
            <a:pPr lvl="1"/>
            <a:r>
              <a:rPr lang="en-US" dirty="0"/>
              <a:t>Looking at it from different angles and trying various ways of visualizing it, just to develop an understanding of the dataset’s key features</a:t>
            </a:r>
          </a:p>
          <a:p>
            <a:pPr lvl="1"/>
            <a:r>
              <a:rPr lang="en-US" dirty="0"/>
              <a:t>Trying different types of visualizations, different data transformations, and different subsets of the data</a:t>
            </a:r>
          </a:p>
          <a:p>
            <a:r>
              <a:rPr lang="en-US" dirty="0"/>
              <a:t>Data presentation:</a:t>
            </a:r>
          </a:p>
          <a:p>
            <a:pPr lvl="1"/>
            <a:r>
              <a:rPr lang="en-US" dirty="0"/>
              <a:t>The key objective to prepare a high-quality, publication-ready figure.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F6B00-3F64-514A-98ED-28803DA09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5084597"/>
      </p:ext>
    </p:extLst>
  </p:cSld>
  <p:clrMapOvr>
    <a:masterClrMapping/>
  </p:clrMapOvr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22045</TotalTime>
  <Words>1258</Words>
  <Application>Microsoft Office PowerPoint</Application>
  <PresentationFormat>On-screen Show (4:3)</PresentationFormat>
  <Paragraphs>104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Callibri</vt:lpstr>
      <vt:lpstr>Georgia</vt:lpstr>
      <vt:lpstr>Gill Sans</vt:lpstr>
      <vt:lpstr>Times New Roman</vt:lpstr>
      <vt:lpstr>HB_dataviz</vt:lpstr>
      <vt:lpstr>Introduction to Data Visualization   </vt:lpstr>
      <vt:lpstr>What is the best visualization tool?</vt:lpstr>
      <vt:lpstr>How to assess a tool?</vt:lpstr>
      <vt:lpstr>Reproducibility and Repeatability</vt:lpstr>
      <vt:lpstr>Reproducibility in visualization</vt:lpstr>
      <vt:lpstr>Repeatability in visualization</vt:lpstr>
      <vt:lpstr>Repeated vs. Reproduced</vt:lpstr>
      <vt:lpstr>RR can be difficult w/ interactive tools</vt:lpstr>
      <vt:lpstr>Data Exploration vs. Data Presentation</vt:lpstr>
      <vt:lpstr>Primary focus in data exploration</vt:lpstr>
      <vt:lpstr>Different venues for representation</vt:lpstr>
      <vt:lpstr>Be cautious about manual intervention</vt:lpstr>
      <vt:lpstr>Hand-drawn and post-processed figures</vt:lpstr>
      <vt:lpstr>Separation of Content and Design</vt:lpstr>
      <vt:lpstr>Content + Design</vt:lpstr>
      <vt:lpstr>Separation example in ggplot2</vt:lpstr>
      <vt:lpstr>Separation helps focus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Halil Bisgin</cp:lastModifiedBy>
  <cp:revision>356</cp:revision>
  <dcterms:created xsi:type="dcterms:W3CDTF">2021-12-31T20:53:49Z</dcterms:created>
  <dcterms:modified xsi:type="dcterms:W3CDTF">2022-04-12T14:10:30Z</dcterms:modified>
</cp:coreProperties>
</file>