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handoutMasterIdLst>
    <p:handoutMasterId r:id="rId21"/>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558" autoAdjust="0"/>
  </p:normalViewPr>
  <p:slideViewPr>
    <p:cSldViewPr snapToGrid="0" snapToObjects="1">
      <p:cViewPr varScale="1">
        <p:scale>
          <a:sx n="62" d="100"/>
          <a:sy n="62" d="100"/>
        </p:scale>
        <p:origin x="16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012CA-C646-184B-9002-50CDB14843C4}" type="datetimeFigureOut">
              <a:rPr lang="en-US" smtClean="0"/>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29500-FF15-E147-A4C4-454DAA30904D}" type="slidenum">
              <a:rPr lang="en-US" smtClean="0"/>
              <a:t>‹#›</a:t>
            </a:fld>
            <a:endParaRPr lang="en-US"/>
          </a:p>
        </p:txBody>
      </p:sp>
    </p:spTree>
    <p:extLst>
      <p:ext uri="{BB962C8B-B14F-4D97-AF65-F5344CB8AC3E}">
        <p14:creationId xmlns:p14="http://schemas.microsoft.com/office/powerpoint/2010/main" val="1544950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35442-4CBB-7849-A838-52F821BB2252}" type="datetimeFigureOut">
              <a:rPr lang="en-US" smtClean="0"/>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69296-BE32-874E-B4E6-B3C89608842B}" type="slidenum">
              <a:rPr lang="en-US" smtClean="0"/>
              <a:t>‹#›</a:t>
            </a:fld>
            <a:endParaRPr lang="en-US"/>
          </a:p>
        </p:txBody>
      </p:sp>
    </p:spTree>
    <p:extLst>
      <p:ext uri="{BB962C8B-B14F-4D97-AF65-F5344CB8AC3E}">
        <p14:creationId xmlns:p14="http://schemas.microsoft.com/office/powerpoint/2010/main" val="33013225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a:t>
            </a:fld>
            <a:endParaRPr lang="en-US"/>
          </a:p>
        </p:txBody>
      </p:sp>
    </p:spTree>
    <p:extLst>
      <p:ext uri="{BB962C8B-B14F-4D97-AF65-F5344CB8AC3E}">
        <p14:creationId xmlns:p14="http://schemas.microsoft.com/office/powerpoint/2010/main" val="313586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1" y="1055081"/>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4" name="Shape 24"/>
          <p:cNvSpPr txBox="1">
            <a:spLocks noGrp="1"/>
          </p:cNvSpPr>
          <p:nvPr>
            <p:ph type="subTitle" idx="1"/>
          </p:nvPr>
        </p:nvSpPr>
        <p:spPr>
          <a:xfrm>
            <a:off x="735267" y="3886200"/>
            <a:ext cx="7533105" cy="1752600"/>
          </a:xfrm>
          <a:prstGeom prst="rect">
            <a:avLst/>
          </a:prstGeom>
          <a:noFill/>
          <a:ln>
            <a:noFill/>
          </a:ln>
        </p:spPr>
        <p:txBody>
          <a:bodyPr lIns="57584" tIns="57584" rIns="57584" bIns="57584" anchor="t" anchorCtr="0"/>
          <a:lstStyle>
            <a:lvl1pPr marL="0" marR="0" lvl="0" indent="0" algn="ctr" rtl="0">
              <a:spcBef>
                <a:spcPts val="694"/>
              </a:spcBef>
              <a:buClr>
                <a:schemeClr val="dk2"/>
              </a:buClr>
              <a:buFont typeface="Arial"/>
              <a:buNone/>
              <a:defRPr sz="3500" b="1" i="0" u="none" strike="noStrike" cap="none">
                <a:solidFill>
                  <a:schemeClr val="dk2"/>
                </a:solidFill>
                <a:latin typeface="Gill Sans"/>
                <a:ea typeface="Gill Sans"/>
                <a:cs typeface="Gill Sans"/>
                <a:sym typeface="Gill Sans"/>
              </a:defRPr>
            </a:lvl1pPr>
            <a:lvl2pPr marL="511946" marR="0" lvl="1" indent="-13" algn="ctr" rtl="0">
              <a:spcBef>
                <a:spcPts val="448"/>
              </a:spcBef>
              <a:buClr>
                <a:srgbClr val="888888"/>
              </a:buClr>
              <a:buFont typeface="Arial"/>
              <a:buNone/>
              <a:defRPr sz="2200" b="0" i="0" u="none" strike="noStrike" cap="none">
                <a:solidFill>
                  <a:srgbClr val="888888"/>
                </a:solidFill>
                <a:latin typeface="Gill Sans"/>
                <a:ea typeface="Gill Sans"/>
                <a:cs typeface="Gill Sans"/>
                <a:sym typeface="Gill Sans"/>
              </a:defRPr>
            </a:lvl2pPr>
            <a:lvl3pPr marL="1023891" marR="0" lvl="2" indent="-25" algn="ctr"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3pPr>
            <a:lvl4pPr marL="1535839" marR="0" lvl="3" indent="-38" algn="ctr" rtl="0">
              <a:spcBef>
                <a:spcPts val="336"/>
              </a:spcBef>
              <a:buClr>
                <a:srgbClr val="888888"/>
              </a:buClr>
              <a:buFont typeface="Arial"/>
              <a:buNone/>
              <a:defRPr sz="1700" b="0" i="0" u="none" strike="noStrike" cap="none">
                <a:solidFill>
                  <a:srgbClr val="888888"/>
                </a:solidFill>
                <a:latin typeface="Gill Sans"/>
                <a:ea typeface="Gill Sans"/>
                <a:cs typeface="Gill Sans"/>
                <a:sym typeface="Gill Sans"/>
              </a:defRPr>
            </a:lvl4pPr>
            <a:lvl5pPr marL="2047785" marR="0" lvl="4" indent="-52" algn="ctr" rtl="0">
              <a:spcBef>
                <a:spcPts val="269"/>
              </a:spcBef>
              <a:buClr>
                <a:srgbClr val="888888"/>
              </a:buClr>
              <a:buFont typeface="Arial"/>
              <a:buNone/>
              <a:defRPr sz="1300" b="0" i="0" u="none" strike="noStrike" cap="none">
                <a:solidFill>
                  <a:srgbClr val="888888"/>
                </a:solidFill>
                <a:latin typeface="Gill Sans"/>
                <a:ea typeface="Gill Sans"/>
                <a:cs typeface="Gill Sans"/>
                <a:sym typeface="Gill Sans"/>
              </a:defRPr>
            </a:lvl5pPr>
            <a:lvl6pPr marL="2559730" marR="0" lvl="5" indent="-64"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6pPr>
            <a:lvl7pPr marL="3071676" marR="0" lvl="6" indent="-76"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7pPr>
            <a:lvl8pPr marL="3583621" marR="0" lvl="7" indent="-89"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8pPr>
            <a:lvl9pPr marL="4095568" marR="0" lvl="8" indent="-102"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7" name="Shape 27"/>
          <p:cNvSpPr txBox="1">
            <a:spLocks noGrp="1"/>
          </p:cNvSpPr>
          <p:nvPr>
            <p:ph type="body" idx="1"/>
          </p:nvPr>
        </p:nvSpPr>
        <p:spPr>
          <a:xfrm>
            <a:off x="722313" y="3689685"/>
            <a:ext cx="7772400" cy="717215"/>
          </a:xfrm>
          <a:prstGeom prst="rect">
            <a:avLst/>
          </a:prstGeom>
          <a:noFill/>
          <a:ln>
            <a:noFill/>
          </a:ln>
        </p:spPr>
        <p:txBody>
          <a:bodyPr lIns="57584" tIns="57584" rIns="57584" bIns="57584" anchor="b" anchorCtr="0"/>
          <a:lstStyle>
            <a:lvl1pPr marL="0" marR="0" lvl="0" indent="0" algn="ctr" rtl="0">
              <a:spcBef>
                <a:spcPts val="537"/>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511946" marR="0" lvl="1" indent="-13" algn="l"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2pPr>
            <a:lvl3pPr marL="1023891" marR="0" lvl="2" indent="-25" algn="l" rtl="0">
              <a:spcBef>
                <a:spcPts val="358"/>
              </a:spcBef>
              <a:buClr>
                <a:srgbClr val="888888"/>
              </a:buClr>
              <a:buFont typeface="Arial"/>
              <a:buNone/>
              <a:defRPr sz="1800" b="0" i="0" u="none" strike="noStrike" cap="none">
                <a:solidFill>
                  <a:srgbClr val="888888"/>
                </a:solidFill>
                <a:latin typeface="Gill Sans"/>
                <a:ea typeface="Gill Sans"/>
                <a:cs typeface="Gill Sans"/>
                <a:sym typeface="Gill Sans"/>
              </a:defRPr>
            </a:lvl3pPr>
            <a:lvl4pPr marL="1535839" marR="0" lvl="3" indent="-38"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4pPr>
            <a:lvl5pPr marL="2047785" marR="0" lvl="4" indent="-52"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5pPr>
            <a:lvl6pPr marL="2559730" marR="0" lvl="5" indent="-64"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6pPr>
            <a:lvl7pPr marL="3071676" marR="0" lvl="6" indent="-76"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7pPr>
            <a:lvl8pPr marL="3583621" marR="0" lvl="7" indent="-89"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8pPr>
            <a:lvl9pPr marL="4095568" marR="0" lvl="8" indent="-102"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600" b="0" i="0" u="none" strike="noStrike" cap="none">
                <a:solidFill>
                  <a:schemeClr val="dk2"/>
                </a:solidFill>
                <a:latin typeface="Callibri"/>
                <a:ea typeface="Gill Sans"/>
                <a:cs typeface="Callibri"/>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dirty="0"/>
          </a:p>
        </p:txBody>
      </p:sp>
      <p:sp>
        <p:nvSpPr>
          <p:cNvPr id="30" name="Shape 30"/>
          <p:cNvSpPr txBox="1">
            <a:spLocks noGrp="1"/>
          </p:cNvSpPr>
          <p:nvPr>
            <p:ph type="body" idx="1"/>
          </p:nvPr>
        </p:nvSpPr>
        <p:spPr>
          <a:xfrm>
            <a:off x="457200" y="1535114"/>
            <a:ext cx="4040188"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1"/>
            <a:ext cx="4040188"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0" y="1535114"/>
            <a:ext cx="4041775"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7" y="2424141"/>
            <a:ext cx="4041775"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4"/>
            <a:ext cx="8229600" cy="919629"/>
          </a:xfrm>
          <a:prstGeom prst="rect">
            <a:avLst/>
          </a:prstGeom>
          <a:noFill/>
          <a:ln>
            <a:noFill/>
          </a:ln>
        </p:spPr>
        <p:txBody>
          <a:bodyPr lIns="57584" tIns="57584" rIns="57584" bIns="57584" anchor="ctr" anchorCtr="0"/>
          <a:lstStyle>
            <a:lvl1pPr>
              <a:defRPr sz="340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4"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0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38" name="Shape 38"/>
          <p:cNvSpPr txBox="1">
            <a:spLocks noGrp="1"/>
          </p:cNvSpPr>
          <p:nvPr>
            <p:ph type="body" idx="1"/>
          </p:nvPr>
        </p:nvSpPr>
        <p:spPr>
          <a:xfrm>
            <a:off x="3575049" y="666733"/>
            <a:ext cx="5111749" cy="5619854"/>
          </a:xfrm>
          <a:prstGeom prst="rect">
            <a:avLst/>
          </a:prstGeom>
          <a:noFill/>
          <a:ln>
            <a:noFill/>
          </a:ln>
        </p:spPr>
        <p:txBody>
          <a:bodyPr lIns="57584" tIns="57584" rIns="57584" bIns="57584" anchor="t" anchorCtr="0"/>
          <a:lstStyle>
            <a:lvl1pPr marL="383961" marR="0" lvl="0" indent="-184866" algn="l" rtl="0">
              <a:spcBef>
                <a:spcPts val="627"/>
              </a:spcBef>
              <a:buClr>
                <a:schemeClr val="dk2"/>
              </a:buClr>
              <a:buSzPct val="99560"/>
              <a:buFont typeface="Arial"/>
              <a:buChar char="•"/>
              <a:defRPr sz="3100" b="0" i="0" u="none" strike="noStrike" cap="none">
                <a:solidFill>
                  <a:schemeClr val="dk2"/>
                </a:solidFill>
                <a:latin typeface="Gill Sans"/>
                <a:ea typeface="Gill Sans"/>
                <a:cs typeface="Gill Sans"/>
                <a:sym typeface="Gill Sans"/>
              </a:defRPr>
            </a:lvl1pPr>
            <a:lvl2pPr marL="831913" marR="0" lvl="1" indent="-120885" algn="l" rtl="0">
              <a:spcBef>
                <a:spcPts val="627"/>
              </a:spcBef>
              <a:buClr>
                <a:schemeClr val="dk2"/>
              </a:buClr>
              <a:buSzPct val="99560"/>
              <a:buFont typeface="Arial"/>
              <a:buChar char="–"/>
              <a:defRPr sz="3100" b="0" i="1" u="none" strike="noStrike" cap="none">
                <a:solidFill>
                  <a:schemeClr val="dk2"/>
                </a:solidFill>
                <a:latin typeface="Gill Sans"/>
                <a:ea typeface="Gill Sans"/>
                <a:cs typeface="Gill Sans"/>
                <a:sym typeface="Gill Sans"/>
              </a:defRPr>
            </a:lvl2pPr>
            <a:lvl3pPr marL="1279864" marR="0" lvl="2" indent="-85339" algn="l" rtl="0">
              <a:spcBef>
                <a:spcPts val="537"/>
              </a:spcBef>
              <a:buClr>
                <a:schemeClr val="dk2"/>
              </a:buClr>
              <a:buSzPct val="99232"/>
              <a:buFont typeface="Arial"/>
              <a:buChar char="•"/>
              <a:defRPr sz="2700" b="0" i="1" u="none" strike="noStrike" cap="none">
                <a:solidFill>
                  <a:schemeClr val="dk2"/>
                </a:solidFill>
                <a:latin typeface="Gill Sans"/>
                <a:ea typeface="Gill Sans"/>
                <a:cs typeface="Gill Sans"/>
                <a:sym typeface="Gill Sans"/>
              </a:defRPr>
            </a:lvl3pPr>
            <a:lvl4pPr marL="1791810" marR="0" lvl="3" indent="-113789"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4pPr>
            <a:lvl5pPr marL="2303757" marR="0" lvl="4" indent="-113802"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4" y="1595525"/>
            <a:ext cx="3008313" cy="4691062"/>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1"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1"/>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2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717"/>
              </a:spcBef>
              <a:buClr>
                <a:schemeClr val="dk2"/>
              </a:buClr>
              <a:buFont typeface="Arial"/>
              <a:buNone/>
              <a:defRPr sz="3600" b="1" i="0" u="none" strike="noStrike" cap="none">
                <a:solidFill>
                  <a:schemeClr val="dk2"/>
                </a:solidFill>
                <a:latin typeface="Gill Sans"/>
                <a:ea typeface="Gill Sans"/>
                <a:cs typeface="Gill Sans"/>
                <a:sym typeface="Gill Sans"/>
              </a:defRPr>
            </a:lvl1pPr>
            <a:lvl2pPr marL="511946" marR="0" lvl="1" indent="-13" algn="l" rtl="0">
              <a:spcBef>
                <a:spcPts val="627"/>
              </a:spcBef>
              <a:buClr>
                <a:schemeClr val="dk2"/>
              </a:buClr>
              <a:buFont typeface="Arial"/>
              <a:buNone/>
              <a:defRPr sz="3100" b="0" i="0" u="none" strike="noStrike" cap="none">
                <a:solidFill>
                  <a:schemeClr val="dk2"/>
                </a:solidFill>
                <a:latin typeface="Gill Sans"/>
                <a:ea typeface="Gill Sans"/>
                <a:cs typeface="Gill Sans"/>
                <a:sym typeface="Gill Sans"/>
              </a:defRPr>
            </a:lvl2pPr>
            <a:lvl3pPr marL="1023891" marR="0" lvl="2" indent="-25" algn="l" rtl="0">
              <a:spcBef>
                <a:spcPts val="537"/>
              </a:spcBef>
              <a:buClr>
                <a:schemeClr val="dk2"/>
              </a:buClr>
              <a:buFont typeface="Arial"/>
              <a:buNone/>
              <a:defRPr sz="2700" b="0" i="0" u="none" strike="noStrike" cap="none">
                <a:solidFill>
                  <a:schemeClr val="dk2"/>
                </a:solidFill>
                <a:latin typeface="Gill Sans"/>
                <a:ea typeface="Gill Sans"/>
                <a:cs typeface="Gill Sans"/>
                <a:sym typeface="Gill Sans"/>
              </a:defRPr>
            </a:lvl3pPr>
            <a:lvl4pPr marL="1535839" marR="0" lvl="3" indent="-38"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4pPr>
            <a:lvl5pPr marL="2047785" marR="0" lvl="4" indent="-52"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5pPr>
            <a:lvl6pPr marL="2559730" marR="0" lvl="5" indent="-64"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9pPr>
          </a:lstStyle>
          <a:p>
            <a:r>
              <a:rPr lang="en-US"/>
              <a:t>Drag picture to placeholder or click icon to add</a:t>
            </a:r>
            <a:endParaRPr/>
          </a:p>
        </p:txBody>
      </p:sp>
      <p:sp>
        <p:nvSpPr>
          <p:cNvPr id="43" name="Shape 43"/>
          <p:cNvSpPr txBox="1">
            <a:spLocks noGrp="1"/>
          </p:cNvSpPr>
          <p:nvPr>
            <p:ph type="body" idx="1"/>
          </p:nvPr>
        </p:nvSpPr>
        <p:spPr>
          <a:xfrm>
            <a:off x="1792288" y="5367341"/>
            <a:ext cx="5486400" cy="804863"/>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0"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3200" b="1" dirty="0">
                <a:solidFill>
                  <a:schemeClr val="dk2"/>
                </a:solidFill>
                <a:latin typeface="Gill Sans"/>
                <a:ea typeface="Gill Sans"/>
                <a:cs typeface="Gill Sans"/>
              </a:defRPr>
            </a:lvl1pPr>
          </a:lstStyle>
          <a:p>
            <a:pPr marL="0" lvl="0" indent="0" algn="ctr">
              <a:buClr>
                <a:schemeClr val="dk2"/>
              </a:buClr>
              <a:buFont typeface="Gill Sans"/>
            </a:pPr>
            <a:r>
              <a:rPr lang="en-US" dirty="0"/>
              <a:t>Click to edit Master title style</a:t>
            </a:r>
            <a:endParaRPr dirty="0"/>
          </a:p>
        </p:txBody>
      </p:sp>
      <p:sp>
        <p:nvSpPr>
          <p:cNvPr id="20" name="Shape 20"/>
          <p:cNvSpPr txBox="1">
            <a:spLocks noGrp="1"/>
          </p:cNvSpPr>
          <p:nvPr>
            <p:ph type="body" idx="1"/>
          </p:nvPr>
        </p:nvSpPr>
        <p:spPr>
          <a:xfrm>
            <a:off x="457201" y="1643200"/>
            <a:ext cx="8229600" cy="4391281"/>
          </a:xfrm>
          <a:prstGeom prst="rect">
            <a:avLst/>
          </a:prstGeom>
          <a:noFill/>
          <a:ln>
            <a:noFill/>
          </a:ln>
        </p:spPr>
        <p:txBody>
          <a:bodyPr lIns="57584" tIns="57584" rIns="57584" bIns="57584" anchor="t" anchorCtr="0"/>
          <a:lstStyle>
            <a:lvl1pPr marL="383961" marR="0" lvl="0" indent="-206183" algn="l" rtl="0">
              <a:spcBef>
                <a:spcPts val="560"/>
              </a:spcBef>
              <a:buClr>
                <a:schemeClr val="dk2"/>
              </a:buClr>
              <a:buSzPct val="101022"/>
              <a:buFont typeface="Arial"/>
              <a:buChar char="•"/>
              <a:defRPr sz="2800" b="0" i="0" u="none" strike="noStrike" cap="none">
                <a:solidFill>
                  <a:schemeClr val="dk2"/>
                </a:solidFill>
                <a:latin typeface="Gill Sans"/>
                <a:ea typeface="Gill Sans"/>
                <a:cs typeface="Gill Sans"/>
                <a:sym typeface="Gill Sans"/>
              </a:defRPr>
            </a:lvl1pPr>
            <a:lvl2pPr marL="831913" marR="0" lvl="1" indent="-177758"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2pPr>
            <a:lvl3pPr marL="1279864" marR="0" lvl="2" indent="-128015" algn="l" rtl="0">
              <a:spcBef>
                <a:spcPts val="403"/>
              </a:spcBef>
              <a:buClr>
                <a:schemeClr val="dk2"/>
              </a:buClr>
              <a:buSzPct val="100000"/>
              <a:buFont typeface="Arial"/>
              <a:buChar char="•"/>
              <a:defRPr sz="2000" b="0" i="1" u="none" strike="noStrike" cap="none">
                <a:solidFill>
                  <a:schemeClr val="dk2"/>
                </a:solidFill>
                <a:latin typeface="Gill Sans"/>
                <a:ea typeface="Gill Sans"/>
                <a:cs typeface="Gill Sans"/>
                <a:sym typeface="Gill Sans"/>
              </a:defRPr>
            </a:lvl3pPr>
            <a:lvl4pPr marL="1791810" marR="0" lvl="3" indent="-149344" algn="l" rtl="0">
              <a:spcBef>
                <a:spcPts val="336"/>
              </a:spcBef>
              <a:buClr>
                <a:schemeClr val="dk2"/>
              </a:buClr>
              <a:buSzPct val="98777"/>
              <a:buFont typeface="Arial"/>
              <a:buChar char="–"/>
              <a:defRPr sz="1700" b="0" i="1" u="none" strike="noStrike" cap="none">
                <a:solidFill>
                  <a:schemeClr val="dk2"/>
                </a:solidFill>
                <a:latin typeface="Gill Sans"/>
                <a:ea typeface="Gill Sans"/>
                <a:cs typeface="Gill Sans"/>
                <a:sym typeface="Gill Sans"/>
              </a:defRPr>
            </a:lvl4pPr>
            <a:lvl5pPr marL="2303757" marR="0" lvl="4" indent="-170715" algn="l" rtl="0">
              <a:spcBef>
                <a:spcPts val="269"/>
              </a:spcBef>
              <a:buClr>
                <a:schemeClr val="dk2"/>
              </a:buClr>
              <a:buSzPct val="101571"/>
              <a:buFont typeface="Arial"/>
              <a:buChar char="»"/>
              <a:defRPr sz="13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extLst>
      <p:ext uri="{BB962C8B-B14F-4D97-AF65-F5344CB8AC3E}">
        <p14:creationId xmlns:p14="http://schemas.microsoft.com/office/powerpoint/2010/main" val="2667895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9">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57584" tIns="28783" rIns="57584" bIns="28783" anchor="t" anchorCtr="0">
            <a:noAutofit/>
          </a:bodyPr>
          <a:lstStyle/>
          <a:p>
            <a:pPr marL="0" marR="0" lvl="0" indent="0" algn="l" rtl="0">
              <a:lnSpc>
                <a:spcPct val="90000"/>
              </a:lnSpc>
              <a:spcBef>
                <a:spcPts val="0"/>
              </a:spcBef>
              <a:buSzPct val="25000"/>
              <a:buNone/>
            </a:pPr>
            <a:r>
              <a:rPr lang="en-US" sz="1300" b="0" i="0" u="none" strike="noStrike" cap="none" dirty="0">
                <a:solidFill>
                  <a:schemeClr val="lt1"/>
                </a:solidFill>
                <a:latin typeface="Georgia"/>
                <a:ea typeface="Georgia"/>
                <a:cs typeface="Georgia"/>
                <a:sym typeface="Georgia"/>
              </a:rPr>
              <a:t>CSC302-Introduction to Data Visualization</a:t>
            </a:r>
          </a:p>
          <a:p>
            <a:pPr marL="0" marR="0" lvl="0" indent="0" algn="l" rtl="0">
              <a:lnSpc>
                <a:spcPct val="90000"/>
              </a:lnSpc>
              <a:spcBef>
                <a:spcPts val="0"/>
              </a:spcBef>
              <a:buSzPct val="25000"/>
              <a:buNone/>
            </a:pPr>
            <a:r>
              <a:rPr lang="en-US" sz="1200" b="0" i="0" u="none" strike="noStrike" cap="none" dirty="0">
                <a:solidFill>
                  <a:schemeClr val="lt1"/>
                </a:solidFill>
                <a:latin typeface="Georgia"/>
                <a:ea typeface="Georgia"/>
                <a:cs typeface="Georgia"/>
                <a:sym typeface="Georgia"/>
              </a:rPr>
              <a:t>H.</a:t>
            </a:r>
            <a:r>
              <a:rPr lang="en-US" sz="1200" b="0" i="0" u="none" strike="noStrike" cap="none" baseline="0" dirty="0">
                <a:solidFill>
                  <a:schemeClr val="lt1"/>
                </a:solidFill>
                <a:latin typeface="Georgia"/>
                <a:ea typeface="Georgia"/>
                <a:cs typeface="Georgia"/>
                <a:sym typeface="Georgia"/>
              </a:rPr>
              <a:t> Bisgin</a:t>
            </a:r>
            <a:endParaRPr lang="en-US" sz="12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0">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lgn="r">
              <a:defRPr sz="1400" b="1">
                <a:solidFill>
                  <a:schemeClr val="bg1"/>
                </a:solidFill>
              </a:defRPr>
            </a:lvl1pPr>
          </a:lstStyle>
          <a:p>
            <a:fld id="{7AD96CEF-24A8-C74F-A613-1FCB7E72B11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71" y="1055081"/>
            <a:ext cx="8876629" cy="2153975"/>
          </a:xfrm>
        </p:spPr>
        <p:txBody>
          <a:bodyPr/>
          <a:lstStyle/>
          <a:p>
            <a:r>
              <a:rPr lang="en-US" dirty="0"/>
              <a:t>Introduction to Data Visualization</a:t>
            </a:r>
            <a:br>
              <a:rPr lang="en-US" dirty="0"/>
            </a:br>
            <a:r>
              <a:rPr lang="en-US" sz="3200" b="0" dirty="0"/>
              <a:t> </a:t>
            </a:r>
            <a:br>
              <a:rPr lang="en-US" sz="3200" b="0" dirty="0"/>
            </a:br>
            <a:endParaRPr lang="en-US" sz="3200" b="0" dirty="0"/>
          </a:p>
        </p:txBody>
      </p:sp>
      <p:sp>
        <p:nvSpPr>
          <p:cNvPr id="3" name="Subtitle 2"/>
          <p:cNvSpPr>
            <a:spLocks noGrp="1"/>
          </p:cNvSpPr>
          <p:nvPr>
            <p:ph type="subTitle" idx="1"/>
          </p:nvPr>
        </p:nvSpPr>
        <p:spPr>
          <a:xfrm>
            <a:off x="992445" y="4314300"/>
            <a:ext cx="7533105" cy="1752600"/>
          </a:xfrm>
        </p:spPr>
        <p:txBody>
          <a:bodyPr/>
          <a:lstStyle/>
          <a:p>
            <a:endParaRPr lang="en-US" sz="3200" dirty="0"/>
          </a:p>
          <a:p>
            <a:r>
              <a:rPr lang="en-US" sz="3200" dirty="0"/>
              <a:t>Halil Bisgin, Ph.D.</a:t>
            </a:r>
          </a:p>
        </p:txBody>
      </p:sp>
      <p:sp>
        <p:nvSpPr>
          <p:cNvPr id="10" name="TextBox 9">
            <a:extLst>
              <a:ext uri="{FF2B5EF4-FFF2-40B4-BE49-F238E27FC236}">
                <a16:creationId xmlns:a16="http://schemas.microsoft.com/office/drawing/2014/main" id="{D02DEF67-A6A1-4D7B-B069-9FAFCFFAB698}"/>
              </a:ext>
            </a:extLst>
          </p:cNvPr>
          <p:cNvSpPr txBox="1"/>
          <p:nvPr/>
        </p:nvSpPr>
        <p:spPr>
          <a:xfrm>
            <a:off x="2030350" y="2698651"/>
            <a:ext cx="5350669" cy="584776"/>
          </a:xfrm>
          <a:prstGeom prst="rect">
            <a:avLst/>
          </a:prstGeom>
          <a:noFill/>
        </p:spPr>
        <p:txBody>
          <a:bodyPr wrap="square" rtlCol="0">
            <a:spAutoFit/>
          </a:bodyPr>
          <a:lstStyle/>
          <a:p>
            <a:pPr algn="ctr"/>
            <a:r>
              <a:rPr lang="en-US" sz="3200" kern="0" dirty="0">
                <a:solidFill>
                  <a:srgbClr val="1F497D"/>
                </a:solidFill>
                <a:latin typeface="Gill Sans"/>
                <a:sym typeface="Gill Sans"/>
              </a:rPr>
              <a:t>Story Telling with Your Data</a:t>
            </a:r>
          </a:p>
        </p:txBody>
      </p:sp>
    </p:spTree>
    <p:extLst>
      <p:ext uri="{BB962C8B-B14F-4D97-AF65-F5344CB8AC3E}">
        <p14:creationId xmlns:p14="http://schemas.microsoft.com/office/powerpoint/2010/main" val="354641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23-B757-1143-8C1F-01B5A99C75BA}"/>
              </a:ext>
            </a:extLst>
          </p:cNvPr>
          <p:cNvSpPr>
            <a:spLocks noGrp="1"/>
          </p:cNvSpPr>
          <p:nvPr>
            <p:ph type="title"/>
          </p:nvPr>
        </p:nvSpPr>
        <p:spPr/>
        <p:txBody>
          <a:bodyPr/>
          <a:lstStyle/>
          <a:p>
            <a:r>
              <a:rPr lang="en-US" dirty="0"/>
              <a:t>Simplified airline report</a:t>
            </a:r>
          </a:p>
        </p:txBody>
      </p:sp>
      <p:sp>
        <p:nvSpPr>
          <p:cNvPr id="3" name="Text Placeholder 2">
            <a:extLst>
              <a:ext uri="{FF2B5EF4-FFF2-40B4-BE49-F238E27FC236}">
                <a16:creationId xmlns:a16="http://schemas.microsoft.com/office/drawing/2014/main" id="{818CE3AF-1E69-434D-86E9-4CF1C1D0EA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997ACC-6941-104B-8A5C-DE2E55FB6BA3}"/>
              </a:ext>
            </a:extLst>
          </p:cNvPr>
          <p:cNvSpPr>
            <a:spLocks noGrp="1"/>
          </p:cNvSpPr>
          <p:nvPr>
            <p:ph type="sldNum" sz="quarter" idx="4"/>
          </p:nvPr>
        </p:nvSpPr>
        <p:spPr/>
        <p:txBody>
          <a:bodyPr/>
          <a:lstStyle/>
          <a:p>
            <a:fld id="{7AD96CEF-24A8-C74F-A613-1FCB7E72B116}" type="slidenum">
              <a:rPr lang="uk-UA" smtClean="0"/>
              <a:pPr/>
              <a:t>10</a:t>
            </a:fld>
            <a:endParaRPr lang="uk-UA" dirty="0"/>
          </a:p>
        </p:txBody>
      </p:sp>
      <p:pic>
        <p:nvPicPr>
          <p:cNvPr id="6" name="Picture 5">
            <a:extLst>
              <a:ext uri="{FF2B5EF4-FFF2-40B4-BE49-F238E27FC236}">
                <a16:creationId xmlns:a16="http://schemas.microsoft.com/office/drawing/2014/main" id="{BCF04B34-A258-1A45-B181-CAAE9B6166DA}"/>
              </a:ext>
            </a:extLst>
          </p:cNvPr>
          <p:cNvPicPr>
            <a:picLocks noChangeAspect="1"/>
          </p:cNvPicPr>
          <p:nvPr/>
        </p:nvPicPr>
        <p:blipFill>
          <a:blip r:embed="rId2"/>
          <a:stretch>
            <a:fillRect/>
          </a:stretch>
        </p:blipFill>
        <p:spPr>
          <a:xfrm>
            <a:off x="289636" y="2612560"/>
            <a:ext cx="3831988" cy="2371043"/>
          </a:xfrm>
          <a:prstGeom prst="rect">
            <a:avLst/>
          </a:prstGeom>
        </p:spPr>
      </p:pic>
      <p:pic>
        <p:nvPicPr>
          <p:cNvPr id="8" name="Picture 7">
            <a:extLst>
              <a:ext uri="{FF2B5EF4-FFF2-40B4-BE49-F238E27FC236}">
                <a16:creationId xmlns:a16="http://schemas.microsoft.com/office/drawing/2014/main" id="{E83E3D4E-47C1-944E-B824-F97D0AA8A200}"/>
              </a:ext>
            </a:extLst>
          </p:cNvPr>
          <p:cNvPicPr>
            <a:picLocks noChangeAspect="1"/>
          </p:cNvPicPr>
          <p:nvPr/>
        </p:nvPicPr>
        <p:blipFill>
          <a:blip r:embed="rId3"/>
          <a:stretch>
            <a:fillRect/>
          </a:stretch>
        </p:blipFill>
        <p:spPr>
          <a:xfrm>
            <a:off x="4851792" y="2553428"/>
            <a:ext cx="3784208" cy="2371043"/>
          </a:xfrm>
          <a:prstGeom prst="rect">
            <a:avLst/>
          </a:prstGeom>
        </p:spPr>
      </p:pic>
      <p:sp>
        <p:nvSpPr>
          <p:cNvPr id="9" name="TextBox 8">
            <a:extLst>
              <a:ext uri="{FF2B5EF4-FFF2-40B4-BE49-F238E27FC236}">
                <a16:creationId xmlns:a16="http://schemas.microsoft.com/office/drawing/2014/main" id="{724F7C58-04D7-DC46-BB26-AF481DEB1D9C}"/>
              </a:ext>
            </a:extLst>
          </p:cNvPr>
          <p:cNvSpPr txBox="1"/>
          <p:nvPr/>
        </p:nvSpPr>
        <p:spPr>
          <a:xfrm>
            <a:off x="5336276" y="5104258"/>
            <a:ext cx="3217792"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sz="2000">
                <a:solidFill>
                  <a:schemeClr val="bg1"/>
                </a:solidFill>
                <a:latin typeface="Gill Sans"/>
                <a:cs typeface="Gill San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If you wonder why these two. They fly only NYC area</a:t>
            </a:r>
          </a:p>
        </p:txBody>
      </p:sp>
      <p:sp>
        <p:nvSpPr>
          <p:cNvPr id="10" name="TextBox 9">
            <a:extLst>
              <a:ext uri="{FF2B5EF4-FFF2-40B4-BE49-F238E27FC236}">
                <a16:creationId xmlns:a16="http://schemas.microsoft.com/office/drawing/2014/main" id="{95E70AF2-ED04-6944-913E-81DE0FCC1090}"/>
              </a:ext>
            </a:extLst>
          </p:cNvPr>
          <p:cNvSpPr txBox="1"/>
          <p:nvPr/>
        </p:nvSpPr>
        <p:spPr>
          <a:xfrm>
            <a:off x="914398" y="5114771"/>
            <a:ext cx="2606722"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sz="2000">
                <a:solidFill>
                  <a:schemeClr val="bg1"/>
                </a:solidFill>
                <a:latin typeface="Gill Sans"/>
                <a:cs typeface="Gill San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If you want to highlight the least delayed</a:t>
            </a:r>
          </a:p>
        </p:txBody>
      </p:sp>
    </p:spTree>
    <p:extLst>
      <p:ext uri="{BB962C8B-B14F-4D97-AF65-F5344CB8AC3E}">
        <p14:creationId xmlns:p14="http://schemas.microsoft.com/office/powerpoint/2010/main" val="29222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A65F-15DD-854B-82C5-CB27D84208BC}"/>
              </a:ext>
            </a:extLst>
          </p:cNvPr>
          <p:cNvSpPr>
            <a:spLocks noGrp="1"/>
          </p:cNvSpPr>
          <p:nvPr>
            <p:ph type="title"/>
          </p:nvPr>
        </p:nvSpPr>
        <p:spPr/>
        <p:txBody>
          <a:bodyPr/>
          <a:lstStyle/>
          <a:p>
            <a:r>
              <a:rPr lang="en-US" dirty="0"/>
              <a:t>Build Up Toward Complex Figures</a:t>
            </a:r>
          </a:p>
        </p:txBody>
      </p:sp>
      <p:sp>
        <p:nvSpPr>
          <p:cNvPr id="3" name="Text Placeholder 2">
            <a:extLst>
              <a:ext uri="{FF2B5EF4-FFF2-40B4-BE49-F238E27FC236}">
                <a16:creationId xmlns:a16="http://schemas.microsoft.com/office/drawing/2014/main" id="{D2374163-CD45-1247-8B33-59A0B4FE7807}"/>
              </a:ext>
            </a:extLst>
          </p:cNvPr>
          <p:cNvSpPr>
            <a:spLocks noGrp="1"/>
          </p:cNvSpPr>
          <p:nvPr>
            <p:ph type="body" idx="1"/>
          </p:nvPr>
        </p:nvSpPr>
        <p:spPr/>
        <p:txBody>
          <a:bodyPr/>
          <a:lstStyle/>
          <a:p>
            <a:r>
              <a:rPr lang="en-US" dirty="0"/>
              <a:t>You may want to show more complex figures that contain a large amount of information at once. </a:t>
            </a:r>
          </a:p>
          <a:p>
            <a:r>
              <a:rPr lang="en-US" dirty="0"/>
              <a:t>Start a simplified version of the figure.</a:t>
            </a:r>
          </a:p>
        </p:txBody>
      </p:sp>
      <p:sp>
        <p:nvSpPr>
          <p:cNvPr id="4" name="Slide Number Placeholder 3">
            <a:extLst>
              <a:ext uri="{FF2B5EF4-FFF2-40B4-BE49-F238E27FC236}">
                <a16:creationId xmlns:a16="http://schemas.microsoft.com/office/drawing/2014/main" id="{DD5D0B03-BF25-EB47-9D60-9BBC355BC12D}"/>
              </a:ext>
            </a:extLst>
          </p:cNvPr>
          <p:cNvSpPr>
            <a:spLocks noGrp="1"/>
          </p:cNvSpPr>
          <p:nvPr>
            <p:ph type="sldNum" sz="quarter" idx="4"/>
          </p:nvPr>
        </p:nvSpPr>
        <p:spPr/>
        <p:txBody>
          <a:bodyPr/>
          <a:lstStyle/>
          <a:p>
            <a:fld id="{7AD96CEF-24A8-C74F-A613-1FCB7E72B116}" type="slidenum">
              <a:rPr lang="uk-UA" smtClean="0"/>
              <a:pPr/>
              <a:t>11</a:t>
            </a:fld>
            <a:endParaRPr lang="uk-UA" dirty="0"/>
          </a:p>
        </p:txBody>
      </p:sp>
      <p:pic>
        <p:nvPicPr>
          <p:cNvPr id="4098" name="Picture 2" descr="fodv 2906">
            <a:extLst>
              <a:ext uri="{FF2B5EF4-FFF2-40B4-BE49-F238E27FC236}">
                <a16:creationId xmlns:a16="http://schemas.microsoft.com/office/drawing/2014/main" id="{8705E528-5DF3-CD4F-85AB-D2A9ED325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71" y="3319818"/>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a:extLst>
              <a:ext uri="{FF2B5EF4-FFF2-40B4-BE49-F238E27FC236}">
                <a16:creationId xmlns:a16="http://schemas.microsoft.com/office/drawing/2014/main" id="{3AAD309C-9681-B646-97DF-2FBC41177B1B}"/>
              </a:ext>
            </a:extLst>
          </p:cNvPr>
          <p:cNvSpPr/>
          <p:nvPr/>
        </p:nvSpPr>
        <p:spPr>
          <a:xfrm>
            <a:off x="5592171" y="3070746"/>
            <a:ext cx="3592774" cy="863628"/>
          </a:xfrm>
          <a:prstGeom prst="wedgeEllipseCallout">
            <a:avLst>
              <a:gd name="adj1" fmla="val -46799"/>
              <a:gd name="adj2" fmla="val 86204"/>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Start with only one airline and one airport</a:t>
            </a:r>
          </a:p>
        </p:txBody>
      </p:sp>
    </p:spTree>
    <p:extLst>
      <p:ext uri="{BB962C8B-B14F-4D97-AF65-F5344CB8AC3E}">
        <p14:creationId xmlns:p14="http://schemas.microsoft.com/office/powerpoint/2010/main" val="237079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B2C9-0FC9-CA46-B7E7-CB7DAA64DEE8}"/>
              </a:ext>
            </a:extLst>
          </p:cNvPr>
          <p:cNvSpPr>
            <a:spLocks noGrp="1"/>
          </p:cNvSpPr>
          <p:nvPr>
            <p:ph type="title"/>
          </p:nvPr>
        </p:nvSpPr>
        <p:spPr/>
        <p:txBody>
          <a:bodyPr/>
          <a:lstStyle/>
          <a:p>
            <a:r>
              <a:rPr lang="en-US" dirty="0"/>
              <a:t>Then 10 airlines and 3 airports at once</a:t>
            </a:r>
          </a:p>
        </p:txBody>
      </p:sp>
      <p:sp>
        <p:nvSpPr>
          <p:cNvPr id="3" name="Text Placeholder 2">
            <a:extLst>
              <a:ext uri="{FF2B5EF4-FFF2-40B4-BE49-F238E27FC236}">
                <a16:creationId xmlns:a16="http://schemas.microsoft.com/office/drawing/2014/main" id="{AC65FEFB-C533-A042-B0CB-CCE194A70E06}"/>
              </a:ext>
            </a:extLst>
          </p:cNvPr>
          <p:cNvSpPr>
            <a:spLocks noGrp="1"/>
          </p:cNvSpPr>
          <p:nvPr>
            <p:ph type="body" idx="1"/>
          </p:nvPr>
        </p:nvSpPr>
        <p:spPr/>
        <p:txBody>
          <a:bodyPr/>
          <a:lstStyle/>
          <a:p>
            <a:r>
              <a:rPr lang="en-US" dirty="0"/>
              <a:t>Multi-panel plot for each airport and airline</a:t>
            </a:r>
          </a:p>
        </p:txBody>
      </p:sp>
      <p:sp>
        <p:nvSpPr>
          <p:cNvPr id="4" name="Slide Number Placeholder 3">
            <a:extLst>
              <a:ext uri="{FF2B5EF4-FFF2-40B4-BE49-F238E27FC236}">
                <a16:creationId xmlns:a16="http://schemas.microsoft.com/office/drawing/2014/main" id="{F009D285-8AF1-6B4C-8344-0321A2E14ADA}"/>
              </a:ext>
            </a:extLst>
          </p:cNvPr>
          <p:cNvSpPr>
            <a:spLocks noGrp="1"/>
          </p:cNvSpPr>
          <p:nvPr>
            <p:ph type="sldNum" sz="quarter" idx="4"/>
          </p:nvPr>
        </p:nvSpPr>
        <p:spPr/>
        <p:txBody>
          <a:bodyPr/>
          <a:lstStyle/>
          <a:p>
            <a:fld id="{7AD96CEF-24A8-C74F-A613-1FCB7E72B116}" type="slidenum">
              <a:rPr lang="uk-UA" smtClean="0"/>
              <a:pPr/>
              <a:t>12</a:t>
            </a:fld>
            <a:endParaRPr lang="uk-UA" dirty="0"/>
          </a:p>
        </p:txBody>
      </p:sp>
      <p:pic>
        <p:nvPicPr>
          <p:cNvPr id="5" name="Picture 4">
            <a:extLst>
              <a:ext uri="{FF2B5EF4-FFF2-40B4-BE49-F238E27FC236}">
                <a16:creationId xmlns:a16="http://schemas.microsoft.com/office/drawing/2014/main" id="{5996BFF5-1600-A048-993E-CDCB18DE1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9240"/>
            <a:ext cx="9144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1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8CA5-E6AD-1E42-876B-19BA86F4AEBA}"/>
              </a:ext>
            </a:extLst>
          </p:cNvPr>
          <p:cNvSpPr>
            <a:spLocks noGrp="1"/>
          </p:cNvSpPr>
          <p:nvPr>
            <p:ph type="title"/>
          </p:nvPr>
        </p:nvSpPr>
        <p:spPr/>
        <p:txBody>
          <a:bodyPr/>
          <a:lstStyle/>
          <a:p>
            <a:r>
              <a:rPr lang="en-US" dirty="0"/>
              <a:t>Make Your Figures Memorable</a:t>
            </a:r>
          </a:p>
        </p:txBody>
      </p:sp>
      <p:sp>
        <p:nvSpPr>
          <p:cNvPr id="3" name="Text Placeholder 2">
            <a:extLst>
              <a:ext uri="{FF2B5EF4-FFF2-40B4-BE49-F238E27FC236}">
                <a16:creationId xmlns:a16="http://schemas.microsoft.com/office/drawing/2014/main" id="{EA3117B2-567E-C747-82E1-1AD4225B7739}"/>
              </a:ext>
            </a:extLst>
          </p:cNvPr>
          <p:cNvSpPr>
            <a:spLocks noGrp="1"/>
          </p:cNvSpPr>
          <p:nvPr>
            <p:ph type="body" idx="1"/>
          </p:nvPr>
        </p:nvSpPr>
        <p:spPr/>
        <p:txBody>
          <a:bodyPr/>
          <a:lstStyle/>
          <a:p>
            <a:r>
              <a:rPr lang="en-US" dirty="0"/>
              <a:t>Simple is good, but people may easily forget something common. </a:t>
            </a:r>
          </a:p>
        </p:txBody>
      </p:sp>
      <p:sp>
        <p:nvSpPr>
          <p:cNvPr id="4" name="Slide Number Placeholder 3">
            <a:extLst>
              <a:ext uri="{FF2B5EF4-FFF2-40B4-BE49-F238E27FC236}">
                <a16:creationId xmlns:a16="http://schemas.microsoft.com/office/drawing/2014/main" id="{8259A665-82B0-D344-A7A2-AEC8B974796C}"/>
              </a:ext>
            </a:extLst>
          </p:cNvPr>
          <p:cNvSpPr>
            <a:spLocks noGrp="1"/>
          </p:cNvSpPr>
          <p:nvPr>
            <p:ph type="sldNum" sz="quarter" idx="4"/>
          </p:nvPr>
        </p:nvSpPr>
        <p:spPr/>
        <p:txBody>
          <a:bodyPr/>
          <a:lstStyle/>
          <a:p>
            <a:fld id="{7AD96CEF-24A8-C74F-A613-1FCB7E72B116}" type="slidenum">
              <a:rPr lang="uk-UA" smtClean="0"/>
              <a:pPr/>
              <a:t>13</a:t>
            </a:fld>
            <a:endParaRPr lang="uk-UA" dirty="0"/>
          </a:p>
        </p:txBody>
      </p:sp>
      <p:pic>
        <p:nvPicPr>
          <p:cNvPr id="6146" name="Picture 2" descr="fodv 2908">
            <a:extLst>
              <a:ext uri="{FF2B5EF4-FFF2-40B4-BE49-F238E27FC236}">
                <a16:creationId xmlns:a16="http://schemas.microsoft.com/office/drawing/2014/main" id="{28E54E22-AEFE-5B49-8B7A-E6E26EDDF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958" y="2937529"/>
            <a:ext cx="7094518" cy="354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89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F817-3A2B-6742-9FE3-6F3C5C2C2C89}"/>
              </a:ext>
            </a:extLst>
          </p:cNvPr>
          <p:cNvSpPr>
            <a:spLocks noGrp="1"/>
          </p:cNvSpPr>
          <p:nvPr>
            <p:ph type="title"/>
          </p:nvPr>
        </p:nvSpPr>
        <p:spPr/>
        <p:txBody>
          <a:bodyPr/>
          <a:lstStyle/>
          <a:p>
            <a:r>
              <a:rPr lang="en-US" dirty="0"/>
              <a:t>A modified “bar plot”</a:t>
            </a:r>
          </a:p>
        </p:txBody>
      </p:sp>
      <p:sp>
        <p:nvSpPr>
          <p:cNvPr id="3" name="Text Placeholder 2">
            <a:extLst>
              <a:ext uri="{FF2B5EF4-FFF2-40B4-BE49-F238E27FC236}">
                <a16:creationId xmlns:a16="http://schemas.microsoft.com/office/drawing/2014/main" id="{B59824B1-FDB1-1E45-8CD5-D39B5004D442}"/>
              </a:ext>
            </a:extLst>
          </p:cNvPr>
          <p:cNvSpPr>
            <a:spLocks noGrp="1"/>
          </p:cNvSpPr>
          <p:nvPr>
            <p:ph type="body" idx="1"/>
          </p:nvPr>
        </p:nvSpPr>
        <p:spPr/>
        <p:txBody>
          <a:bodyPr/>
          <a:lstStyle/>
          <a:p>
            <a:r>
              <a:rPr lang="en-US" dirty="0"/>
              <a:t>Strike a balance between the two extremes and make our figures both memorable and clear.</a:t>
            </a:r>
          </a:p>
          <a:p>
            <a:r>
              <a:rPr lang="en-US" dirty="0"/>
              <a:t>Memorability is not a concern for publications, but carry importance for other venues such as blogs.</a:t>
            </a:r>
          </a:p>
          <a:p>
            <a:endParaRPr lang="en-US" dirty="0"/>
          </a:p>
        </p:txBody>
      </p:sp>
      <p:sp>
        <p:nvSpPr>
          <p:cNvPr id="4" name="Slide Number Placeholder 3">
            <a:extLst>
              <a:ext uri="{FF2B5EF4-FFF2-40B4-BE49-F238E27FC236}">
                <a16:creationId xmlns:a16="http://schemas.microsoft.com/office/drawing/2014/main" id="{D5C90133-A0A7-F448-AADC-99F657A7859B}"/>
              </a:ext>
            </a:extLst>
          </p:cNvPr>
          <p:cNvSpPr>
            <a:spLocks noGrp="1"/>
          </p:cNvSpPr>
          <p:nvPr>
            <p:ph type="sldNum" sz="quarter" idx="4"/>
          </p:nvPr>
        </p:nvSpPr>
        <p:spPr/>
        <p:txBody>
          <a:bodyPr/>
          <a:lstStyle/>
          <a:p>
            <a:fld id="{7AD96CEF-24A8-C74F-A613-1FCB7E72B116}" type="slidenum">
              <a:rPr lang="uk-UA" smtClean="0"/>
              <a:pPr/>
              <a:t>14</a:t>
            </a:fld>
            <a:endParaRPr lang="uk-UA" dirty="0"/>
          </a:p>
        </p:txBody>
      </p:sp>
      <p:pic>
        <p:nvPicPr>
          <p:cNvPr id="7170" name="Picture 2" descr="fodv 2909">
            <a:extLst>
              <a:ext uri="{FF2B5EF4-FFF2-40B4-BE49-F238E27FC236}">
                <a16:creationId xmlns:a16="http://schemas.microsoft.com/office/drawing/2014/main" id="{22092A3A-5DD6-1E49-A5EA-CE55C9C62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711" y="3510888"/>
            <a:ext cx="6680578" cy="334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7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F756-AE44-C044-913C-A111E6E86345}"/>
              </a:ext>
            </a:extLst>
          </p:cNvPr>
          <p:cNvSpPr>
            <a:spLocks noGrp="1"/>
          </p:cNvSpPr>
          <p:nvPr>
            <p:ph type="title"/>
          </p:nvPr>
        </p:nvSpPr>
        <p:spPr/>
        <p:txBody>
          <a:bodyPr/>
          <a:lstStyle/>
          <a:p>
            <a:r>
              <a:rPr lang="en-US" dirty="0"/>
              <a:t>Be Consistent but Don’t Be Repetitive</a:t>
            </a:r>
          </a:p>
        </p:txBody>
      </p:sp>
      <p:sp>
        <p:nvSpPr>
          <p:cNvPr id="3" name="Text Placeholder 2">
            <a:extLst>
              <a:ext uri="{FF2B5EF4-FFF2-40B4-BE49-F238E27FC236}">
                <a16:creationId xmlns:a16="http://schemas.microsoft.com/office/drawing/2014/main" id="{31275E47-F84E-2549-92EA-CE8F7EB5F9DC}"/>
              </a:ext>
            </a:extLst>
          </p:cNvPr>
          <p:cNvSpPr>
            <a:spLocks noGrp="1"/>
          </p:cNvSpPr>
          <p:nvPr>
            <p:ph type="body" idx="1"/>
          </p:nvPr>
        </p:nvSpPr>
        <p:spPr/>
        <p:txBody>
          <a:bodyPr/>
          <a:lstStyle/>
          <a:p>
            <a:r>
              <a:rPr lang="en-US" dirty="0"/>
              <a:t>Using a consistent visual language does not mean everything should look exactly the same. </a:t>
            </a:r>
          </a:p>
          <a:p>
            <a:r>
              <a:rPr lang="en-US" dirty="0"/>
              <a:t>It is important that figures describing different analyses look visually distinct, so that your audience can easily recognize where one analysis ends and another one starts.</a:t>
            </a:r>
          </a:p>
          <a:p>
            <a:r>
              <a:rPr lang="en-US" dirty="0"/>
              <a:t>Use different visualization approaches for different parts of the overarching story. </a:t>
            </a:r>
          </a:p>
          <a:p>
            <a:pPr lvl="1"/>
            <a:r>
              <a:rPr lang="en-US" dirty="0"/>
              <a:t>If you have used a bar plot already, next use a scatterplot, or a boxplot, or a line plot.</a:t>
            </a:r>
          </a:p>
        </p:txBody>
      </p:sp>
      <p:sp>
        <p:nvSpPr>
          <p:cNvPr id="4" name="Slide Number Placeholder 3">
            <a:extLst>
              <a:ext uri="{FF2B5EF4-FFF2-40B4-BE49-F238E27FC236}">
                <a16:creationId xmlns:a16="http://schemas.microsoft.com/office/drawing/2014/main" id="{57B35E86-AD84-D044-9E7E-4D9933A76DDB}"/>
              </a:ext>
            </a:extLst>
          </p:cNvPr>
          <p:cNvSpPr>
            <a:spLocks noGrp="1"/>
          </p:cNvSpPr>
          <p:nvPr>
            <p:ph type="sldNum" sz="quarter" idx="4"/>
          </p:nvPr>
        </p:nvSpPr>
        <p:spPr/>
        <p:txBody>
          <a:bodyPr/>
          <a:lstStyle/>
          <a:p>
            <a:fld id="{7AD96CEF-24A8-C74F-A613-1FCB7E72B116}" type="slidenum">
              <a:rPr lang="uk-UA" smtClean="0"/>
              <a:pPr/>
              <a:t>15</a:t>
            </a:fld>
            <a:endParaRPr lang="uk-UA" dirty="0"/>
          </a:p>
        </p:txBody>
      </p:sp>
    </p:spTree>
    <p:extLst>
      <p:ext uri="{BB962C8B-B14F-4D97-AF65-F5344CB8AC3E}">
        <p14:creationId xmlns:p14="http://schemas.microsoft.com/office/powerpoint/2010/main" val="361124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74C1-41F7-ED4D-B5D9-F2AB12363C42}"/>
              </a:ext>
            </a:extLst>
          </p:cNvPr>
          <p:cNvSpPr>
            <a:spLocks noGrp="1"/>
          </p:cNvSpPr>
          <p:nvPr>
            <p:ph type="title"/>
          </p:nvPr>
        </p:nvSpPr>
        <p:spPr/>
        <p:txBody>
          <a:bodyPr/>
          <a:lstStyle/>
          <a:p>
            <a:r>
              <a:rPr lang="en-US" dirty="0"/>
              <a:t>Repetitive visualization example</a:t>
            </a:r>
          </a:p>
        </p:txBody>
      </p:sp>
      <p:sp>
        <p:nvSpPr>
          <p:cNvPr id="3" name="Text Placeholder 2">
            <a:extLst>
              <a:ext uri="{FF2B5EF4-FFF2-40B4-BE49-F238E27FC236}">
                <a16:creationId xmlns:a16="http://schemas.microsoft.com/office/drawing/2014/main" id="{95670BD2-39DA-A84A-A1BE-2FF328B001D9}"/>
              </a:ext>
            </a:extLst>
          </p:cNvPr>
          <p:cNvSpPr>
            <a:spLocks noGrp="1"/>
          </p:cNvSpPr>
          <p:nvPr>
            <p:ph type="body" idx="1"/>
          </p:nvPr>
        </p:nvSpPr>
        <p:spPr/>
        <p:txBody>
          <a:bodyPr/>
          <a:lstStyle/>
          <a:p>
            <a:r>
              <a:rPr lang="en-US" dirty="0"/>
              <a:t>Uses consistent visual language, but all the subfigures use the same type of visualization (bar plots). </a:t>
            </a:r>
          </a:p>
          <a:p>
            <a:r>
              <a:rPr lang="en-US" dirty="0"/>
              <a:t>This makes it difficult for the reader to process that parts (a), (b), and (c) show entirely different results. </a:t>
            </a:r>
          </a:p>
        </p:txBody>
      </p:sp>
      <p:sp>
        <p:nvSpPr>
          <p:cNvPr id="4" name="Slide Number Placeholder 3">
            <a:extLst>
              <a:ext uri="{FF2B5EF4-FFF2-40B4-BE49-F238E27FC236}">
                <a16:creationId xmlns:a16="http://schemas.microsoft.com/office/drawing/2014/main" id="{05E88049-F780-7447-B90A-215D4899E71F}"/>
              </a:ext>
            </a:extLst>
          </p:cNvPr>
          <p:cNvSpPr>
            <a:spLocks noGrp="1"/>
          </p:cNvSpPr>
          <p:nvPr>
            <p:ph type="sldNum" sz="quarter" idx="4"/>
          </p:nvPr>
        </p:nvSpPr>
        <p:spPr/>
        <p:txBody>
          <a:bodyPr/>
          <a:lstStyle/>
          <a:p>
            <a:fld id="{7AD96CEF-24A8-C74F-A613-1FCB7E72B116}" type="slidenum">
              <a:rPr lang="uk-UA" smtClean="0"/>
              <a:pPr/>
              <a:t>16</a:t>
            </a:fld>
            <a:endParaRPr lang="uk-UA" dirty="0"/>
          </a:p>
        </p:txBody>
      </p:sp>
      <p:pic>
        <p:nvPicPr>
          <p:cNvPr id="8194" name="Picture 2" descr="fodv 2910">
            <a:extLst>
              <a:ext uri="{FF2B5EF4-FFF2-40B4-BE49-F238E27FC236}">
                <a16:creationId xmlns:a16="http://schemas.microsoft.com/office/drawing/2014/main" id="{D2109BFA-2A17-284D-B287-CDC81BA05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528" y="3638484"/>
            <a:ext cx="4203510" cy="3152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43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EE0B-6D3D-8541-9B78-36F53D73678E}"/>
              </a:ext>
            </a:extLst>
          </p:cNvPr>
          <p:cNvSpPr>
            <a:spLocks noGrp="1"/>
          </p:cNvSpPr>
          <p:nvPr>
            <p:ph type="title"/>
          </p:nvPr>
        </p:nvSpPr>
        <p:spPr/>
        <p:txBody>
          <a:bodyPr/>
          <a:lstStyle/>
          <a:p>
            <a:r>
              <a:rPr lang="en-US" dirty="0"/>
              <a:t>Diversify plot types to hold attention</a:t>
            </a:r>
          </a:p>
        </p:txBody>
      </p:sp>
      <p:sp>
        <p:nvSpPr>
          <p:cNvPr id="3" name="Text Placeholder 2">
            <a:extLst>
              <a:ext uri="{FF2B5EF4-FFF2-40B4-BE49-F238E27FC236}">
                <a16:creationId xmlns:a16="http://schemas.microsoft.com/office/drawing/2014/main" id="{DACB4348-2C76-1F46-8F3B-6B858590BD3D}"/>
              </a:ext>
            </a:extLst>
          </p:cNvPr>
          <p:cNvSpPr>
            <a:spLocks noGrp="1"/>
          </p:cNvSpPr>
          <p:nvPr>
            <p:ph type="body" idx="1"/>
          </p:nvPr>
        </p:nvSpPr>
        <p:spPr/>
        <p:txBody>
          <a:bodyPr/>
          <a:lstStyle/>
          <a:p>
            <a:r>
              <a:rPr lang="en-US" dirty="0"/>
              <a:t>Avoid repetition even for the same raw data</a:t>
            </a:r>
          </a:p>
          <a:p>
            <a:pPr lvl="1"/>
            <a:r>
              <a:rPr lang="en-US" dirty="0"/>
              <a:t>Facebook vs. other tech companies from the same data source</a:t>
            </a:r>
          </a:p>
        </p:txBody>
      </p:sp>
      <p:sp>
        <p:nvSpPr>
          <p:cNvPr id="4" name="Slide Number Placeholder 3">
            <a:extLst>
              <a:ext uri="{FF2B5EF4-FFF2-40B4-BE49-F238E27FC236}">
                <a16:creationId xmlns:a16="http://schemas.microsoft.com/office/drawing/2014/main" id="{C6CCB580-EB04-064B-877B-328119664B0C}"/>
              </a:ext>
            </a:extLst>
          </p:cNvPr>
          <p:cNvSpPr>
            <a:spLocks noGrp="1"/>
          </p:cNvSpPr>
          <p:nvPr>
            <p:ph type="sldNum" sz="quarter" idx="4"/>
          </p:nvPr>
        </p:nvSpPr>
        <p:spPr/>
        <p:txBody>
          <a:bodyPr/>
          <a:lstStyle/>
          <a:p>
            <a:fld id="{7AD96CEF-24A8-C74F-A613-1FCB7E72B116}" type="slidenum">
              <a:rPr lang="uk-UA" smtClean="0"/>
              <a:pPr/>
              <a:t>17</a:t>
            </a:fld>
            <a:endParaRPr lang="uk-UA" dirty="0"/>
          </a:p>
        </p:txBody>
      </p:sp>
      <p:pic>
        <p:nvPicPr>
          <p:cNvPr id="9218" name="Picture 2" descr="fodv 2911">
            <a:extLst>
              <a:ext uri="{FF2B5EF4-FFF2-40B4-BE49-F238E27FC236}">
                <a16:creationId xmlns:a16="http://schemas.microsoft.com/office/drawing/2014/main" id="{36D233D1-CE9F-7942-B271-A898219B5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78" y="2830284"/>
            <a:ext cx="4027715" cy="402771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fodv 2912">
            <a:extLst>
              <a:ext uri="{FF2B5EF4-FFF2-40B4-BE49-F238E27FC236}">
                <a16:creationId xmlns:a16="http://schemas.microsoft.com/office/drawing/2014/main" id="{CF86CB1A-8CEE-0346-92D4-80A24DA77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910" y="2830285"/>
            <a:ext cx="4026090" cy="402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CAE9-B78A-214B-9748-AF68A66E0F48}"/>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31153AB-BD9B-264C-9891-780C05D816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81BAA2-A2D5-FB4E-9E93-C95D26462A41}"/>
              </a:ext>
            </a:extLst>
          </p:cNvPr>
          <p:cNvSpPr>
            <a:spLocks noGrp="1"/>
          </p:cNvSpPr>
          <p:nvPr>
            <p:ph type="sldNum" sz="quarter" idx="4"/>
          </p:nvPr>
        </p:nvSpPr>
        <p:spPr/>
        <p:txBody>
          <a:bodyPr/>
          <a:lstStyle/>
          <a:p>
            <a:fld id="{7AD96CEF-24A8-C74F-A613-1FCB7E72B116}" type="slidenum">
              <a:rPr lang="uk-UA" smtClean="0"/>
              <a:pPr/>
              <a:t>18</a:t>
            </a:fld>
            <a:endParaRPr lang="uk-UA" dirty="0"/>
          </a:p>
        </p:txBody>
      </p:sp>
      <p:pic>
        <p:nvPicPr>
          <p:cNvPr id="10242" name="Picture 2" descr="Obama Mic Drop GIFs - Get the best GIF on GIPHY">
            <a:extLst>
              <a:ext uri="{FF2B5EF4-FFF2-40B4-BE49-F238E27FC236}">
                <a16:creationId xmlns:a16="http://schemas.microsoft.com/office/drawing/2014/main" id="{F4D44194-CF5B-A642-BAD2-8C9BC724E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2159000"/>
            <a:ext cx="46482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2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for communication</a:t>
            </a:r>
          </a:p>
        </p:txBody>
      </p:sp>
      <p:sp>
        <p:nvSpPr>
          <p:cNvPr id="3" name="Text Placeholder 2"/>
          <p:cNvSpPr>
            <a:spLocks noGrp="1"/>
          </p:cNvSpPr>
          <p:nvPr>
            <p:ph type="body" idx="1"/>
          </p:nvPr>
        </p:nvSpPr>
        <p:spPr>
          <a:xfrm>
            <a:off x="457200" y="1643200"/>
            <a:ext cx="8686799" cy="4391281"/>
          </a:xfrm>
        </p:spPr>
        <p:txBody>
          <a:bodyPr/>
          <a:lstStyle/>
          <a:p>
            <a:r>
              <a:rPr lang="en-US" dirty="0"/>
              <a:t>We have an </a:t>
            </a:r>
            <a:r>
              <a:rPr lang="en-US" dirty="0">
                <a:solidFill>
                  <a:schemeClr val="accent6">
                    <a:lumMod val="75000"/>
                  </a:schemeClr>
                </a:solidFill>
              </a:rPr>
              <a:t>insight about a dataset</a:t>
            </a:r>
            <a:r>
              <a:rPr lang="en-US" dirty="0"/>
              <a:t>, and we have a </a:t>
            </a:r>
            <a:r>
              <a:rPr lang="en-US" dirty="0">
                <a:solidFill>
                  <a:schemeClr val="accent6">
                    <a:lumMod val="75000"/>
                  </a:schemeClr>
                </a:solidFill>
              </a:rPr>
              <a:t>potential audience</a:t>
            </a:r>
            <a:r>
              <a:rPr lang="en-US" dirty="0"/>
              <a:t>, and we would like to </a:t>
            </a:r>
            <a:r>
              <a:rPr lang="en-US" dirty="0">
                <a:solidFill>
                  <a:schemeClr val="accent6">
                    <a:lumMod val="75000"/>
                  </a:schemeClr>
                </a:solidFill>
              </a:rPr>
              <a:t>convey</a:t>
            </a:r>
            <a:r>
              <a:rPr lang="en-US" dirty="0"/>
              <a:t> our insight to our audience. </a:t>
            </a:r>
          </a:p>
          <a:p>
            <a:r>
              <a:rPr lang="en-US" dirty="0"/>
              <a:t>To communicate successfully, we will have to present the audience with a meaningful and exciting story. </a:t>
            </a:r>
          </a:p>
          <a:p>
            <a:r>
              <a:rPr lang="en-US" dirty="0"/>
              <a:t>The need for a story may seem disturbing to scientists and engineers, who may equate it with making things up, putting a spin on things, or overselling results.</a:t>
            </a:r>
          </a:p>
        </p:txBody>
      </p:sp>
      <p:sp>
        <p:nvSpPr>
          <p:cNvPr id="4" name="Slide Number Placeholder 3"/>
          <p:cNvSpPr>
            <a:spLocks noGrp="1"/>
          </p:cNvSpPr>
          <p:nvPr>
            <p:ph type="sldNum" sz="quarter" idx="4"/>
          </p:nvPr>
        </p:nvSpPr>
        <p:spPr/>
        <p:txBody>
          <a:bodyPr/>
          <a:lstStyle/>
          <a:p>
            <a:fld id="{7AD96CEF-24A8-C74F-A613-1FCB7E72B116}" type="slidenum">
              <a:rPr lang="uk-UA" smtClean="0"/>
              <a:pPr/>
              <a:t>2</a:t>
            </a:fld>
            <a:endParaRPr lang="uk-UA" dirty="0"/>
          </a:p>
        </p:txBody>
      </p:sp>
    </p:spTree>
    <p:extLst>
      <p:ext uri="{BB962C8B-B14F-4D97-AF65-F5344CB8AC3E}">
        <p14:creationId xmlns:p14="http://schemas.microsoft.com/office/powerpoint/2010/main" val="285713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28A7-1203-CA46-90FB-E8D64EA287A8}"/>
              </a:ext>
            </a:extLst>
          </p:cNvPr>
          <p:cNvSpPr>
            <a:spLocks noGrp="1"/>
          </p:cNvSpPr>
          <p:nvPr>
            <p:ph type="title"/>
          </p:nvPr>
        </p:nvSpPr>
        <p:spPr/>
        <p:txBody>
          <a:bodyPr/>
          <a:lstStyle/>
          <a:p>
            <a:r>
              <a:rPr lang="en-US" dirty="0"/>
              <a:t>Stories play in reasoning and memory</a:t>
            </a:r>
          </a:p>
        </p:txBody>
      </p:sp>
      <p:sp>
        <p:nvSpPr>
          <p:cNvPr id="3" name="Text Placeholder 2">
            <a:extLst>
              <a:ext uri="{FF2B5EF4-FFF2-40B4-BE49-F238E27FC236}">
                <a16:creationId xmlns:a16="http://schemas.microsoft.com/office/drawing/2014/main" id="{E67F0BF0-3266-8441-91C7-640087E8388A}"/>
              </a:ext>
            </a:extLst>
          </p:cNvPr>
          <p:cNvSpPr>
            <a:spLocks noGrp="1"/>
          </p:cNvSpPr>
          <p:nvPr>
            <p:ph type="body" idx="1"/>
          </p:nvPr>
        </p:nvSpPr>
        <p:spPr>
          <a:xfrm>
            <a:off x="457200" y="1643200"/>
            <a:ext cx="8577617" cy="4391281"/>
          </a:xfrm>
        </p:spPr>
        <p:txBody>
          <a:bodyPr/>
          <a:lstStyle/>
          <a:p>
            <a:r>
              <a:rPr lang="en-US" dirty="0"/>
              <a:t>We get excited when we hear a good story, and we get bored when the story is bad or there is no story. </a:t>
            </a:r>
          </a:p>
          <a:p>
            <a:r>
              <a:rPr lang="en-US" dirty="0"/>
              <a:t>Any communication creates a story in audiences’ minds. </a:t>
            </a:r>
          </a:p>
          <a:p>
            <a:r>
              <a:rPr lang="en-US" dirty="0"/>
              <a:t>If we don’t provide a clear story ourselves, then our audience will make one up. </a:t>
            </a:r>
          </a:p>
          <a:p>
            <a:pPr lvl="1"/>
            <a:r>
              <a:rPr lang="en-US" dirty="0"/>
              <a:t>In the best-case scenario, the story they make up is reasonably close to our own view of the material presented. However, it can be and often is much worse: “this is boring,” “the author is wrong,” or “the author is incompetent.”</a:t>
            </a:r>
          </a:p>
        </p:txBody>
      </p:sp>
      <p:sp>
        <p:nvSpPr>
          <p:cNvPr id="4" name="Slide Number Placeholder 3">
            <a:extLst>
              <a:ext uri="{FF2B5EF4-FFF2-40B4-BE49-F238E27FC236}">
                <a16:creationId xmlns:a16="http://schemas.microsoft.com/office/drawing/2014/main" id="{8587ABDD-1C77-3C49-98CC-3FC25AB62F7D}"/>
              </a:ext>
            </a:extLst>
          </p:cNvPr>
          <p:cNvSpPr>
            <a:spLocks noGrp="1"/>
          </p:cNvSpPr>
          <p:nvPr>
            <p:ph type="sldNum" sz="quarter" idx="4"/>
          </p:nvPr>
        </p:nvSpPr>
        <p:spPr/>
        <p:txBody>
          <a:bodyPr/>
          <a:lstStyle/>
          <a:p>
            <a:fld id="{7AD96CEF-24A8-C74F-A613-1FCB7E72B116}" type="slidenum">
              <a:rPr lang="uk-UA" smtClean="0"/>
              <a:pPr/>
              <a:t>3</a:t>
            </a:fld>
            <a:endParaRPr lang="uk-UA" dirty="0"/>
          </a:p>
        </p:txBody>
      </p:sp>
    </p:spTree>
    <p:extLst>
      <p:ext uri="{BB962C8B-B14F-4D97-AF65-F5344CB8AC3E}">
        <p14:creationId xmlns:p14="http://schemas.microsoft.com/office/powerpoint/2010/main" val="402045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A148-0920-F84A-B95E-B8179BFCEE7C}"/>
              </a:ext>
            </a:extLst>
          </p:cNvPr>
          <p:cNvSpPr>
            <a:spLocks noGrp="1"/>
          </p:cNvSpPr>
          <p:nvPr>
            <p:ph type="title"/>
          </p:nvPr>
        </p:nvSpPr>
        <p:spPr/>
        <p:txBody>
          <a:bodyPr/>
          <a:lstStyle/>
          <a:p>
            <a:r>
              <a:rPr lang="en-US" dirty="0"/>
              <a:t>What Is a Story?</a:t>
            </a:r>
          </a:p>
        </p:txBody>
      </p:sp>
      <p:sp>
        <p:nvSpPr>
          <p:cNvPr id="3" name="Text Placeholder 2">
            <a:extLst>
              <a:ext uri="{FF2B5EF4-FFF2-40B4-BE49-F238E27FC236}">
                <a16:creationId xmlns:a16="http://schemas.microsoft.com/office/drawing/2014/main" id="{FD6B93B8-5243-A547-95C8-B7D590C575CC}"/>
              </a:ext>
            </a:extLst>
          </p:cNvPr>
          <p:cNvSpPr>
            <a:spLocks noGrp="1"/>
          </p:cNvSpPr>
          <p:nvPr>
            <p:ph type="body" idx="1"/>
          </p:nvPr>
        </p:nvSpPr>
        <p:spPr>
          <a:xfrm>
            <a:off x="457200" y="1643200"/>
            <a:ext cx="8617643" cy="4391281"/>
          </a:xfrm>
        </p:spPr>
        <p:txBody>
          <a:bodyPr/>
          <a:lstStyle/>
          <a:p>
            <a:r>
              <a:rPr lang="en-US" dirty="0"/>
              <a:t>A story is a set of observations, facts, or events, true or invented, that are presented in a specific order such that they create an </a:t>
            </a:r>
            <a:r>
              <a:rPr lang="en-US" dirty="0">
                <a:solidFill>
                  <a:schemeClr val="accent6">
                    <a:lumMod val="75000"/>
                  </a:schemeClr>
                </a:solidFill>
              </a:rPr>
              <a:t>emotional reaction</a:t>
            </a:r>
            <a:r>
              <a:rPr lang="en-US" dirty="0"/>
              <a:t> in the audience.</a:t>
            </a:r>
          </a:p>
          <a:p>
            <a:pPr lvl="1"/>
            <a:r>
              <a:rPr lang="en-US" dirty="0"/>
              <a:t>Tension at the beginning - some type of resolution toward the end.</a:t>
            </a:r>
          </a:p>
        </p:txBody>
      </p:sp>
      <p:sp>
        <p:nvSpPr>
          <p:cNvPr id="4" name="Slide Number Placeholder 3">
            <a:extLst>
              <a:ext uri="{FF2B5EF4-FFF2-40B4-BE49-F238E27FC236}">
                <a16:creationId xmlns:a16="http://schemas.microsoft.com/office/drawing/2014/main" id="{E929F203-8178-7342-8DB5-9213DADCD3C7}"/>
              </a:ext>
            </a:extLst>
          </p:cNvPr>
          <p:cNvSpPr>
            <a:spLocks noGrp="1"/>
          </p:cNvSpPr>
          <p:nvPr>
            <p:ph type="sldNum" sz="quarter" idx="4"/>
          </p:nvPr>
        </p:nvSpPr>
        <p:spPr/>
        <p:txBody>
          <a:bodyPr/>
          <a:lstStyle/>
          <a:p>
            <a:fld id="{7AD96CEF-24A8-C74F-A613-1FCB7E72B116}" type="slidenum">
              <a:rPr lang="uk-UA" smtClean="0"/>
              <a:pPr/>
              <a:t>4</a:t>
            </a:fld>
            <a:endParaRPr lang="uk-UA" dirty="0"/>
          </a:p>
        </p:txBody>
      </p:sp>
      <p:sp>
        <p:nvSpPr>
          <p:cNvPr id="5" name="TextBox 4">
            <a:extLst>
              <a:ext uri="{FF2B5EF4-FFF2-40B4-BE49-F238E27FC236}">
                <a16:creationId xmlns:a16="http://schemas.microsoft.com/office/drawing/2014/main" id="{11D3BA21-A5DD-1744-AFE0-B273814C5CF7}"/>
              </a:ext>
            </a:extLst>
          </p:cNvPr>
          <p:cNvSpPr txBox="1"/>
          <p:nvPr/>
        </p:nvSpPr>
        <p:spPr>
          <a:xfrm>
            <a:off x="723331" y="3723888"/>
            <a:ext cx="7724633" cy="2123658"/>
          </a:xfrm>
          <a:custGeom>
            <a:avLst/>
            <a:gdLst>
              <a:gd name="connsiteX0" fmla="*/ 0 w 7724633"/>
              <a:gd name="connsiteY0" fmla="*/ 0 h 2123658"/>
              <a:gd name="connsiteX1" fmla="*/ 516956 w 7724633"/>
              <a:gd name="connsiteY1" fmla="*/ 0 h 2123658"/>
              <a:gd name="connsiteX2" fmla="*/ 879420 w 7724633"/>
              <a:gd name="connsiteY2" fmla="*/ 0 h 2123658"/>
              <a:gd name="connsiteX3" fmla="*/ 1628115 w 7724633"/>
              <a:gd name="connsiteY3" fmla="*/ 0 h 2123658"/>
              <a:gd name="connsiteX4" fmla="*/ 2145071 w 7724633"/>
              <a:gd name="connsiteY4" fmla="*/ 0 h 2123658"/>
              <a:gd name="connsiteX5" fmla="*/ 2662027 w 7724633"/>
              <a:gd name="connsiteY5" fmla="*/ 0 h 2123658"/>
              <a:gd name="connsiteX6" fmla="*/ 3410723 w 7724633"/>
              <a:gd name="connsiteY6" fmla="*/ 0 h 2123658"/>
              <a:gd name="connsiteX7" fmla="*/ 3850432 w 7724633"/>
              <a:gd name="connsiteY7" fmla="*/ 0 h 2123658"/>
              <a:gd name="connsiteX8" fmla="*/ 4599128 w 7724633"/>
              <a:gd name="connsiteY8" fmla="*/ 0 h 2123658"/>
              <a:gd name="connsiteX9" fmla="*/ 5347823 w 7724633"/>
              <a:gd name="connsiteY9" fmla="*/ 0 h 2123658"/>
              <a:gd name="connsiteX10" fmla="*/ 5942025 w 7724633"/>
              <a:gd name="connsiteY10" fmla="*/ 0 h 2123658"/>
              <a:gd name="connsiteX11" fmla="*/ 6690721 w 7724633"/>
              <a:gd name="connsiteY11" fmla="*/ 0 h 2123658"/>
              <a:gd name="connsiteX12" fmla="*/ 7207677 w 7724633"/>
              <a:gd name="connsiteY12" fmla="*/ 0 h 2123658"/>
              <a:gd name="connsiteX13" fmla="*/ 7724633 w 7724633"/>
              <a:gd name="connsiteY13" fmla="*/ 0 h 2123658"/>
              <a:gd name="connsiteX14" fmla="*/ 7724633 w 7724633"/>
              <a:gd name="connsiteY14" fmla="*/ 552151 h 2123658"/>
              <a:gd name="connsiteX15" fmla="*/ 7724633 w 7724633"/>
              <a:gd name="connsiteY15" fmla="*/ 1083066 h 2123658"/>
              <a:gd name="connsiteX16" fmla="*/ 7724633 w 7724633"/>
              <a:gd name="connsiteY16" fmla="*/ 1613980 h 2123658"/>
              <a:gd name="connsiteX17" fmla="*/ 7724633 w 7724633"/>
              <a:gd name="connsiteY17" fmla="*/ 2123658 h 2123658"/>
              <a:gd name="connsiteX18" fmla="*/ 7053184 w 7724633"/>
              <a:gd name="connsiteY18" fmla="*/ 2123658 h 2123658"/>
              <a:gd name="connsiteX19" fmla="*/ 6690721 w 7724633"/>
              <a:gd name="connsiteY19" fmla="*/ 2123658 h 2123658"/>
              <a:gd name="connsiteX20" fmla="*/ 6251011 w 7724633"/>
              <a:gd name="connsiteY20" fmla="*/ 2123658 h 2123658"/>
              <a:gd name="connsiteX21" fmla="*/ 5502316 w 7724633"/>
              <a:gd name="connsiteY21" fmla="*/ 2123658 h 2123658"/>
              <a:gd name="connsiteX22" fmla="*/ 4908113 w 7724633"/>
              <a:gd name="connsiteY22" fmla="*/ 2123658 h 2123658"/>
              <a:gd name="connsiteX23" fmla="*/ 4468403 w 7724633"/>
              <a:gd name="connsiteY23" fmla="*/ 2123658 h 2123658"/>
              <a:gd name="connsiteX24" fmla="*/ 3874201 w 7724633"/>
              <a:gd name="connsiteY24" fmla="*/ 2123658 h 2123658"/>
              <a:gd name="connsiteX25" fmla="*/ 3511737 w 7724633"/>
              <a:gd name="connsiteY25" fmla="*/ 2123658 h 2123658"/>
              <a:gd name="connsiteX26" fmla="*/ 3149273 w 7724633"/>
              <a:gd name="connsiteY26" fmla="*/ 2123658 h 2123658"/>
              <a:gd name="connsiteX27" fmla="*/ 2555071 w 7724633"/>
              <a:gd name="connsiteY27" fmla="*/ 2123658 h 2123658"/>
              <a:gd name="connsiteX28" fmla="*/ 2115361 w 7724633"/>
              <a:gd name="connsiteY28" fmla="*/ 2123658 h 2123658"/>
              <a:gd name="connsiteX29" fmla="*/ 1443912 w 7724633"/>
              <a:gd name="connsiteY29" fmla="*/ 2123658 h 2123658"/>
              <a:gd name="connsiteX30" fmla="*/ 1004202 w 7724633"/>
              <a:gd name="connsiteY30" fmla="*/ 2123658 h 2123658"/>
              <a:gd name="connsiteX31" fmla="*/ 0 w 7724633"/>
              <a:gd name="connsiteY31" fmla="*/ 2123658 h 2123658"/>
              <a:gd name="connsiteX32" fmla="*/ 0 w 7724633"/>
              <a:gd name="connsiteY32" fmla="*/ 1656453 h 2123658"/>
              <a:gd name="connsiteX33" fmla="*/ 0 w 7724633"/>
              <a:gd name="connsiteY33" fmla="*/ 1168012 h 2123658"/>
              <a:gd name="connsiteX34" fmla="*/ 0 w 7724633"/>
              <a:gd name="connsiteY34" fmla="*/ 615861 h 2123658"/>
              <a:gd name="connsiteX35" fmla="*/ 0 w 7724633"/>
              <a:gd name="connsiteY35" fmla="*/ 0 h 2123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24633" h="2123658" extrusionOk="0">
                <a:moveTo>
                  <a:pt x="0" y="0"/>
                </a:moveTo>
                <a:cubicBezTo>
                  <a:pt x="170685" y="-38538"/>
                  <a:pt x="263297" y="894"/>
                  <a:pt x="516956" y="0"/>
                </a:cubicBezTo>
                <a:cubicBezTo>
                  <a:pt x="770615" y="-894"/>
                  <a:pt x="793944" y="31677"/>
                  <a:pt x="879420" y="0"/>
                </a:cubicBezTo>
                <a:cubicBezTo>
                  <a:pt x="964896" y="-31677"/>
                  <a:pt x="1255425" y="47865"/>
                  <a:pt x="1628115" y="0"/>
                </a:cubicBezTo>
                <a:cubicBezTo>
                  <a:pt x="2000805" y="-47865"/>
                  <a:pt x="1921829" y="19841"/>
                  <a:pt x="2145071" y="0"/>
                </a:cubicBezTo>
                <a:cubicBezTo>
                  <a:pt x="2368313" y="-19841"/>
                  <a:pt x="2527906" y="31720"/>
                  <a:pt x="2662027" y="0"/>
                </a:cubicBezTo>
                <a:cubicBezTo>
                  <a:pt x="2796148" y="-31720"/>
                  <a:pt x="3128011" y="4092"/>
                  <a:pt x="3410723" y="0"/>
                </a:cubicBezTo>
                <a:cubicBezTo>
                  <a:pt x="3693435" y="-4092"/>
                  <a:pt x="3708595" y="39629"/>
                  <a:pt x="3850432" y="0"/>
                </a:cubicBezTo>
                <a:cubicBezTo>
                  <a:pt x="3992269" y="-39629"/>
                  <a:pt x="4249283" y="83014"/>
                  <a:pt x="4599128" y="0"/>
                </a:cubicBezTo>
                <a:cubicBezTo>
                  <a:pt x="4948973" y="-83014"/>
                  <a:pt x="4981179" y="83139"/>
                  <a:pt x="5347823" y="0"/>
                </a:cubicBezTo>
                <a:cubicBezTo>
                  <a:pt x="5714467" y="-83139"/>
                  <a:pt x="5776866" y="20215"/>
                  <a:pt x="5942025" y="0"/>
                </a:cubicBezTo>
                <a:cubicBezTo>
                  <a:pt x="6107184" y="-20215"/>
                  <a:pt x="6495723" y="67394"/>
                  <a:pt x="6690721" y="0"/>
                </a:cubicBezTo>
                <a:cubicBezTo>
                  <a:pt x="6885719" y="-67394"/>
                  <a:pt x="7035912" y="33488"/>
                  <a:pt x="7207677" y="0"/>
                </a:cubicBezTo>
                <a:cubicBezTo>
                  <a:pt x="7379442" y="-33488"/>
                  <a:pt x="7534898" y="55667"/>
                  <a:pt x="7724633" y="0"/>
                </a:cubicBezTo>
                <a:cubicBezTo>
                  <a:pt x="7773951" y="198132"/>
                  <a:pt x="7689692" y="395303"/>
                  <a:pt x="7724633" y="552151"/>
                </a:cubicBezTo>
                <a:cubicBezTo>
                  <a:pt x="7759574" y="708999"/>
                  <a:pt x="7706435" y="838910"/>
                  <a:pt x="7724633" y="1083066"/>
                </a:cubicBezTo>
                <a:cubicBezTo>
                  <a:pt x="7742831" y="1327223"/>
                  <a:pt x="7690283" y="1391342"/>
                  <a:pt x="7724633" y="1613980"/>
                </a:cubicBezTo>
                <a:cubicBezTo>
                  <a:pt x="7758983" y="1836618"/>
                  <a:pt x="7667258" y="1989841"/>
                  <a:pt x="7724633" y="2123658"/>
                </a:cubicBezTo>
                <a:cubicBezTo>
                  <a:pt x="7422112" y="2136533"/>
                  <a:pt x="7373840" y="2103588"/>
                  <a:pt x="7053184" y="2123658"/>
                </a:cubicBezTo>
                <a:cubicBezTo>
                  <a:pt x="6732528" y="2143728"/>
                  <a:pt x="6862385" y="2103370"/>
                  <a:pt x="6690721" y="2123658"/>
                </a:cubicBezTo>
                <a:cubicBezTo>
                  <a:pt x="6519057" y="2143946"/>
                  <a:pt x="6440187" y="2122011"/>
                  <a:pt x="6251011" y="2123658"/>
                </a:cubicBezTo>
                <a:cubicBezTo>
                  <a:pt x="6061835" y="2125305"/>
                  <a:pt x="5807036" y="2042580"/>
                  <a:pt x="5502316" y="2123658"/>
                </a:cubicBezTo>
                <a:cubicBezTo>
                  <a:pt x="5197597" y="2204736"/>
                  <a:pt x="5110312" y="2108940"/>
                  <a:pt x="4908113" y="2123658"/>
                </a:cubicBezTo>
                <a:cubicBezTo>
                  <a:pt x="4705914" y="2138376"/>
                  <a:pt x="4680533" y="2071696"/>
                  <a:pt x="4468403" y="2123658"/>
                </a:cubicBezTo>
                <a:cubicBezTo>
                  <a:pt x="4256273" y="2175620"/>
                  <a:pt x="4088319" y="2105140"/>
                  <a:pt x="3874201" y="2123658"/>
                </a:cubicBezTo>
                <a:cubicBezTo>
                  <a:pt x="3660083" y="2142176"/>
                  <a:pt x="3599930" y="2123544"/>
                  <a:pt x="3511737" y="2123658"/>
                </a:cubicBezTo>
                <a:cubicBezTo>
                  <a:pt x="3423544" y="2123772"/>
                  <a:pt x="3326035" y="2117084"/>
                  <a:pt x="3149273" y="2123658"/>
                </a:cubicBezTo>
                <a:cubicBezTo>
                  <a:pt x="2972511" y="2130232"/>
                  <a:pt x="2727493" y="2074821"/>
                  <a:pt x="2555071" y="2123658"/>
                </a:cubicBezTo>
                <a:cubicBezTo>
                  <a:pt x="2382649" y="2172495"/>
                  <a:pt x="2274412" y="2097593"/>
                  <a:pt x="2115361" y="2123658"/>
                </a:cubicBezTo>
                <a:cubicBezTo>
                  <a:pt x="1956310" y="2149723"/>
                  <a:pt x="1651003" y="2077819"/>
                  <a:pt x="1443912" y="2123658"/>
                </a:cubicBezTo>
                <a:cubicBezTo>
                  <a:pt x="1236821" y="2169497"/>
                  <a:pt x="1146631" y="2109772"/>
                  <a:pt x="1004202" y="2123658"/>
                </a:cubicBezTo>
                <a:cubicBezTo>
                  <a:pt x="861773" y="2137544"/>
                  <a:pt x="428971" y="2066096"/>
                  <a:pt x="0" y="2123658"/>
                </a:cubicBezTo>
                <a:cubicBezTo>
                  <a:pt x="-33820" y="1995521"/>
                  <a:pt x="49013" y="1862720"/>
                  <a:pt x="0" y="1656453"/>
                </a:cubicBezTo>
                <a:cubicBezTo>
                  <a:pt x="-49013" y="1450186"/>
                  <a:pt x="54906" y="1402837"/>
                  <a:pt x="0" y="1168012"/>
                </a:cubicBezTo>
                <a:cubicBezTo>
                  <a:pt x="-54906" y="933187"/>
                  <a:pt x="36918" y="842337"/>
                  <a:pt x="0" y="615861"/>
                </a:cubicBezTo>
                <a:cubicBezTo>
                  <a:pt x="-36918" y="389385"/>
                  <a:pt x="52005" y="295057"/>
                  <a:pt x="0" y="0"/>
                </a:cubicBezTo>
                <a:close/>
              </a:path>
            </a:pathLst>
          </a:custGeom>
          <a:noFill/>
          <a:ln w="38100">
            <a:solidFill>
              <a:schemeClr val="accent3"/>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2200" dirty="0">
                <a:solidFill>
                  <a:schemeClr val="dk2"/>
                </a:solidFill>
                <a:latin typeface="Gill Sans"/>
                <a:cs typeface="Gill Sans"/>
                <a:sym typeface="Gill Sans"/>
              </a:rPr>
              <a:t>“Stephen Hawking. was diagnosed with motor neuron disease at age 21—one year into his PhD—and was given two years to live. Hawking did not accept this predicament and started pouring all his energy into doing science. He ended up living to be 76, became one of the most influential physicists of his time, and did all of his seminal work while being severely disabled.”</a:t>
            </a:r>
          </a:p>
        </p:txBody>
      </p:sp>
      <p:sp>
        <p:nvSpPr>
          <p:cNvPr id="6" name="TextBox 5">
            <a:extLst>
              <a:ext uri="{FF2B5EF4-FFF2-40B4-BE49-F238E27FC236}">
                <a16:creationId xmlns:a16="http://schemas.microsoft.com/office/drawing/2014/main" id="{A61AB1E2-0213-524B-B1B3-56D888F2FF71}"/>
              </a:ext>
            </a:extLst>
          </p:cNvPr>
          <p:cNvSpPr txBox="1"/>
          <p:nvPr/>
        </p:nvSpPr>
        <p:spPr>
          <a:xfrm>
            <a:off x="935845" y="6076840"/>
            <a:ext cx="6987654"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400" dirty="0">
                <a:solidFill>
                  <a:schemeClr val="bg1"/>
                </a:solidFill>
                <a:latin typeface="Gill Sans"/>
                <a:cs typeface="Gill Sans"/>
                <a:sym typeface="Gill Sans"/>
              </a:rPr>
              <a:t>Opening–Challenge–Action–Resolution</a:t>
            </a:r>
          </a:p>
        </p:txBody>
      </p:sp>
    </p:spTree>
    <p:extLst>
      <p:ext uri="{BB962C8B-B14F-4D97-AF65-F5344CB8AC3E}">
        <p14:creationId xmlns:p14="http://schemas.microsoft.com/office/powerpoint/2010/main" val="83100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749A-61A0-8E46-B192-24112F62E860}"/>
              </a:ext>
            </a:extLst>
          </p:cNvPr>
          <p:cNvSpPr>
            <a:spLocks noGrp="1"/>
          </p:cNvSpPr>
          <p:nvPr>
            <p:ph type="title"/>
          </p:nvPr>
        </p:nvSpPr>
        <p:spPr/>
        <p:txBody>
          <a:bodyPr/>
          <a:lstStyle/>
          <a:p>
            <a:r>
              <a:rPr lang="en-US" dirty="0"/>
              <a:t>Story formats</a:t>
            </a:r>
          </a:p>
        </p:txBody>
      </p:sp>
      <p:sp>
        <p:nvSpPr>
          <p:cNvPr id="3" name="Text Placeholder 2">
            <a:extLst>
              <a:ext uri="{FF2B5EF4-FFF2-40B4-BE49-F238E27FC236}">
                <a16:creationId xmlns:a16="http://schemas.microsoft.com/office/drawing/2014/main" id="{E91F4070-755D-874F-ABAE-11F8F73B4E0E}"/>
              </a:ext>
            </a:extLst>
          </p:cNvPr>
          <p:cNvSpPr>
            <a:spLocks noGrp="1"/>
          </p:cNvSpPr>
          <p:nvPr>
            <p:ph type="body" idx="1"/>
          </p:nvPr>
        </p:nvSpPr>
        <p:spPr/>
        <p:txBody>
          <a:bodyPr/>
          <a:lstStyle/>
          <a:p>
            <a:r>
              <a:rPr lang="en-US" dirty="0"/>
              <a:t>Lead–Development–Resolution</a:t>
            </a:r>
          </a:p>
          <a:p>
            <a:endParaRPr lang="en-US" dirty="0"/>
          </a:p>
          <a:p>
            <a:endParaRPr lang="en-US" dirty="0"/>
          </a:p>
          <a:p>
            <a:pPr marL="177778" indent="0">
              <a:buNone/>
            </a:pPr>
            <a:endParaRPr lang="en-US" dirty="0"/>
          </a:p>
          <a:p>
            <a:r>
              <a:rPr lang="en-US" dirty="0"/>
              <a:t>Action–Background–Development–Climax–Ending</a:t>
            </a:r>
          </a:p>
          <a:p>
            <a:endParaRPr lang="en-US" dirty="0"/>
          </a:p>
          <a:p>
            <a:endParaRPr lang="en-US" dirty="0"/>
          </a:p>
          <a:p>
            <a:r>
              <a:rPr lang="en-US" dirty="0"/>
              <a:t>Opening–Challenge–Action–Resolution</a:t>
            </a:r>
          </a:p>
        </p:txBody>
      </p:sp>
      <p:sp>
        <p:nvSpPr>
          <p:cNvPr id="4" name="Slide Number Placeholder 3">
            <a:extLst>
              <a:ext uri="{FF2B5EF4-FFF2-40B4-BE49-F238E27FC236}">
                <a16:creationId xmlns:a16="http://schemas.microsoft.com/office/drawing/2014/main" id="{DFA4EC90-5670-1044-8A02-6A0B48AAA31A}"/>
              </a:ext>
            </a:extLst>
          </p:cNvPr>
          <p:cNvSpPr>
            <a:spLocks noGrp="1"/>
          </p:cNvSpPr>
          <p:nvPr>
            <p:ph type="sldNum" sz="quarter" idx="4"/>
          </p:nvPr>
        </p:nvSpPr>
        <p:spPr/>
        <p:txBody>
          <a:bodyPr/>
          <a:lstStyle/>
          <a:p>
            <a:fld id="{7AD96CEF-24A8-C74F-A613-1FCB7E72B116}" type="slidenum">
              <a:rPr lang="uk-UA" smtClean="0"/>
              <a:pPr/>
              <a:t>5</a:t>
            </a:fld>
            <a:endParaRPr lang="uk-UA" dirty="0"/>
          </a:p>
        </p:txBody>
      </p:sp>
      <p:sp>
        <p:nvSpPr>
          <p:cNvPr id="5" name="TextBox 4">
            <a:extLst>
              <a:ext uri="{FF2B5EF4-FFF2-40B4-BE49-F238E27FC236}">
                <a16:creationId xmlns:a16="http://schemas.microsoft.com/office/drawing/2014/main" id="{DDB9F813-581B-C64B-B03D-41C1B3E8E030}"/>
              </a:ext>
            </a:extLst>
          </p:cNvPr>
          <p:cNvSpPr txBox="1"/>
          <p:nvPr/>
        </p:nvSpPr>
        <p:spPr>
          <a:xfrm>
            <a:off x="586851" y="2101750"/>
            <a:ext cx="7799695" cy="1446550"/>
          </a:xfrm>
          <a:custGeom>
            <a:avLst/>
            <a:gdLst>
              <a:gd name="connsiteX0" fmla="*/ 0 w 7799695"/>
              <a:gd name="connsiteY0" fmla="*/ 0 h 1446550"/>
              <a:gd name="connsiteX1" fmla="*/ 805968 w 7799695"/>
              <a:gd name="connsiteY1" fmla="*/ 0 h 1446550"/>
              <a:gd name="connsiteX2" fmla="*/ 1533940 w 7799695"/>
              <a:gd name="connsiteY2" fmla="*/ 0 h 1446550"/>
              <a:gd name="connsiteX3" fmla="*/ 2339909 w 7799695"/>
              <a:gd name="connsiteY3" fmla="*/ 0 h 1446550"/>
              <a:gd name="connsiteX4" fmla="*/ 2911886 w 7799695"/>
              <a:gd name="connsiteY4" fmla="*/ 0 h 1446550"/>
              <a:gd name="connsiteX5" fmla="*/ 3561861 w 7799695"/>
              <a:gd name="connsiteY5" fmla="*/ 0 h 1446550"/>
              <a:gd name="connsiteX6" fmla="*/ 4055841 w 7799695"/>
              <a:gd name="connsiteY6" fmla="*/ 0 h 1446550"/>
              <a:gd name="connsiteX7" fmla="*/ 4783813 w 7799695"/>
              <a:gd name="connsiteY7" fmla="*/ 0 h 1446550"/>
              <a:gd name="connsiteX8" fmla="*/ 5433788 w 7799695"/>
              <a:gd name="connsiteY8" fmla="*/ 0 h 1446550"/>
              <a:gd name="connsiteX9" fmla="*/ 6239756 w 7799695"/>
              <a:gd name="connsiteY9" fmla="*/ 0 h 1446550"/>
              <a:gd name="connsiteX10" fmla="*/ 6967728 w 7799695"/>
              <a:gd name="connsiteY10" fmla="*/ 0 h 1446550"/>
              <a:gd name="connsiteX11" fmla="*/ 7799695 w 7799695"/>
              <a:gd name="connsiteY11" fmla="*/ 0 h 1446550"/>
              <a:gd name="connsiteX12" fmla="*/ 7799695 w 7799695"/>
              <a:gd name="connsiteY12" fmla="*/ 511114 h 1446550"/>
              <a:gd name="connsiteX13" fmla="*/ 7799695 w 7799695"/>
              <a:gd name="connsiteY13" fmla="*/ 978832 h 1446550"/>
              <a:gd name="connsiteX14" fmla="*/ 7799695 w 7799695"/>
              <a:gd name="connsiteY14" fmla="*/ 1446550 h 1446550"/>
              <a:gd name="connsiteX15" fmla="*/ 6993727 w 7799695"/>
              <a:gd name="connsiteY15" fmla="*/ 1446550 h 1446550"/>
              <a:gd name="connsiteX16" fmla="*/ 6187758 w 7799695"/>
              <a:gd name="connsiteY16" fmla="*/ 1446550 h 1446550"/>
              <a:gd name="connsiteX17" fmla="*/ 5693777 w 7799695"/>
              <a:gd name="connsiteY17" fmla="*/ 1446550 h 1446550"/>
              <a:gd name="connsiteX18" fmla="*/ 5121800 w 7799695"/>
              <a:gd name="connsiteY18" fmla="*/ 1446550 h 1446550"/>
              <a:gd name="connsiteX19" fmla="*/ 4627819 w 7799695"/>
              <a:gd name="connsiteY19" fmla="*/ 1446550 h 1446550"/>
              <a:gd name="connsiteX20" fmla="*/ 3977844 w 7799695"/>
              <a:gd name="connsiteY20" fmla="*/ 1446550 h 1446550"/>
              <a:gd name="connsiteX21" fmla="*/ 3249873 w 7799695"/>
              <a:gd name="connsiteY21" fmla="*/ 1446550 h 1446550"/>
              <a:gd name="connsiteX22" fmla="*/ 2833889 w 7799695"/>
              <a:gd name="connsiteY22" fmla="*/ 1446550 h 1446550"/>
              <a:gd name="connsiteX23" fmla="*/ 2183915 w 7799695"/>
              <a:gd name="connsiteY23" fmla="*/ 1446550 h 1446550"/>
              <a:gd name="connsiteX24" fmla="*/ 1767931 w 7799695"/>
              <a:gd name="connsiteY24" fmla="*/ 1446550 h 1446550"/>
              <a:gd name="connsiteX25" fmla="*/ 961962 w 7799695"/>
              <a:gd name="connsiteY25" fmla="*/ 1446550 h 1446550"/>
              <a:gd name="connsiteX26" fmla="*/ 0 w 7799695"/>
              <a:gd name="connsiteY26" fmla="*/ 1446550 h 1446550"/>
              <a:gd name="connsiteX27" fmla="*/ 0 w 7799695"/>
              <a:gd name="connsiteY27" fmla="*/ 978832 h 1446550"/>
              <a:gd name="connsiteX28" fmla="*/ 0 w 7799695"/>
              <a:gd name="connsiteY28" fmla="*/ 496649 h 1446550"/>
              <a:gd name="connsiteX29" fmla="*/ 0 w 7799695"/>
              <a:gd name="connsiteY29" fmla="*/ 0 h 14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99695" h="1446550" extrusionOk="0">
                <a:moveTo>
                  <a:pt x="0" y="0"/>
                </a:moveTo>
                <a:cubicBezTo>
                  <a:pt x="387669" y="-3190"/>
                  <a:pt x="581116" y="36649"/>
                  <a:pt x="805968" y="0"/>
                </a:cubicBezTo>
                <a:cubicBezTo>
                  <a:pt x="1030820" y="-36649"/>
                  <a:pt x="1269872" y="-6977"/>
                  <a:pt x="1533940" y="0"/>
                </a:cubicBezTo>
                <a:cubicBezTo>
                  <a:pt x="1798008" y="6977"/>
                  <a:pt x="2122033" y="-34352"/>
                  <a:pt x="2339909" y="0"/>
                </a:cubicBezTo>
                <a:cubicBezTo>
                  <a:pt x="2557785" y="34352"/>
                  <a:pt x="2758771" y="22453"/>
                  <a:pt x="2911886" y="0"/>
                </a:cubicBezTo>
                <a:cubicBezTo>
                  <a:pt x="3065001" y="-22453"/>
                  <a:pt x="3281303" y="14878"/>
                  <a:pt x="3561861" y="0"/>
                </a:cubicBezTo>
                <a:cubicBezTo>
                  <a:pt x="3842419" y="-14878"/>
                  <a:pt x="3832167" y="-14391"/>
                  <a:pt x="4055841" y="0"/>
                </a:cubicBezTo>
                <a:cubicBezTo>
                  <a:pt x="4279515" y="14391"/>
                  <a:pt x="4463354" y="302"/>
                  <a:pt x="4783813" y="0"/>
                </a:cubicBezTo>
                <a:cubicBezTo>
                  <a:pt x="5104272" y="-302"/>
                  <a:pt x="5155941" y="28625"/>
                  <a:pt x="5433788" y="0"/>
                </a:cubicBezTo>
                <a:cubicBezTo>
                  <a:pt x="5711635" y="-28625"/>
                  <a:pt x="5994465" y="26434"/>
                  <a:pt x="6239756" y="0"/>
                </a:cubicBezTo>
                <a:cubicBezTo>
                  <a:pt x="6485047" y="-26434"/>
                  <a:pt x="6762953" y="-29301"/>
                  <a:pt x="6967728" y="0"/>
                </a:cubicBezTo>
                <a:cubicBezTo>
                  <a:pt x="7172503" y="29301"/>
                  <a:pt x="7437431" y="-20320"/>
                  <a:pt x="7799695" y="0"/>
                </a:cubicBezTo>
                <a:cubicBezTo>
                  <a:pt x="7817734" y="122714"/>
                  <a:pt x="7805760" y="398621"/>
                  <a:pt x="7799695" y="511114"/>
                </a:cubicBezTo>
                <a:cubicBezTo>
                  <a:pt x="7793630" y="623607"/>
                  <a:pt x="7821660" y="766953"/>
                  <a:pt x="7799695" y="978832"/>
                </a:cubicBezTo>
                <a:cubicBezTo>
                  <a:pt x="7777730" y="1190711"/>
                  <a:pt x="7798985" y="1258051"/>
                  <a:pt x="7799695" y="1446550"/>
                </a:cubicBezTo>
                <a:cubicBezTo>
                  <a:pt x="7537895" y="1453496"/>
                  <a:pt x="7208866" y="1459996"/>
                  <a:pt x="6993727" y="1446550"/>
                </a:cubicBezTo>
                <a:cubicBezTo>
                  <a:pt x="6778588" y="1433104"/>
                  <a:pt x="6483067" y="1475845"/>
                  <a:pt x="6187758" y="1446550"/>
                </a:cubicBezTo>
                <a:cubicBezTo>
                  <a:pt x="5892449" y="1417255"/>
                  <a:pt x="5936406" y="1433670"/>
                  <a:pt x="5693777" y="1446550"/>
                </a:cubicBezTo>
                <a:cubicBezTo>
                  <a:pt x="5451148" y="1459430"/>
                  <a:pt x="5244649" y="1455925"/>
                  <a:pt x="5121800" y="1446550"/>
                </a:cubicBezTo>
                <a:cubicBezTo>
                  <a:pt x="4998951" y="1437175"/>
                  <a:pt x="4770690" y="1462092"/>
                  <a:pt x="4627819" y="1446550"/>
                </a:cubicBezTo>
                <a:cubicBezTo>
                  <a:pt x="4484948" y="1431008"/>
                  <a:pt x="4190491" y="1416177"/>
                  <a:pt x="3977844" y="1446550"/>
                </a:cubicBezTo>
                <a:cubicBezTo>
                  <a:pt x="3765198" y="1476923"/>
                  <a:pt x="3445550" y="1444078"/>
                  <a:pt x="3249873" y="1446550"/>
                </a:cubicBezTo>
                <a:cubicBezTo>
                  <a:pt x="3054196" y="1449022"/>
                  <a:pt x="3024353" y="1435042"/>
                  <a:pt x="2833889" y="1446550"/>
                </a:cubicBezTo>
                <a:cubicBezTo>
                  <a:pt x="2643425" y="1458058"/>
                  <a:pt x="2327933" y="1449837"/>
                  <a:pt x="2183915" y="1446550"/>
                </a:cubicBezTo>
                <a:cubicBezTo>
                  <a:pt x="2039897" y="1443263"/>
                  <a:pt x="1928852" y="1434861"/>
                  <a:pt x="1767931" y="1446550"/>
                </a:cubicBezTo>
                <a:cubicBezTo>
                  <a:pt x="1607010" y="1458239"/>
                  <a:pt x="1182130" y="1466618"/>
                  <a:pt x="961962" y="1446550"/>
                </a:cubicBezTo>
                <a:cubicBezTo>
                  <a:pt x="741794" y="1426482"/>
                  <a:pt x="422338" y="1490591"/>
                  <a:pt x="0" y="1446550"/>
                </a:cubicBezTo>
                <a:cubicBezTo>
                  <a:pt x="3279" y="1322385"/>
                  <a:pt x="2863" y="1115753"/>
                  <a:pt x="0" y="978832"/>
                </a:cubicBezTo>
                <a:cubicBezTo>
                  <a:pt x="-2863" y="841911"/>
                  <a:pt x="-10718" y="698310"/>
                  <a:pt x="0" y="496649"/>
                </a:cubicBezTo>
                <a:cubicBezTo>
                  <a:pt x="10718" y="294988"/>
                  <a:pt x="-6248" y="243429"/>
                  <a:pt x="0" y="0"/>
                </a:cubicBezTo>
                <a:close/>
              </a:path>
            </a:pathLst>
          </a:custGeom>
          <a:noFill/>
          <a:ln w="38100">
            <a:solidFill>
              <a:schemeClr val="accent3"/>
            </a:solidFill>
            <a:extLst>
              <a:ext uri="{C807C97D-BFC1-408E-A445-0C87EB9F89A2}">
                <ask:lineSketchStyleProps xmlns:ask="http://schemas.microsoft.com/office/drawing/2018/sketchyshapes" sd="2659636256">
                  <a:prstGeom prst="rect">
                    <a:avLst/>
                  </a:prstGeom>
                  <ask:type>
                    <ask:lineSketchFreehand/>
                  </ask:type>
                </ask:lineSketchStyleProps>
              </a:ext>
            </a:extLst>
          </a:ln>
        </p:spPr>
        <p:txBody>
          <a:bodyPr wrap="square" rtlCol="0">
            <a:spAutoFit/>
          </a:bodyPr>
          <a:lstStyle/>
          <a:p>
            <a:r>
              <a:rPr lang="en-US" dirty="0"/>
              <a:t>“</a:t>
            </a:r>
            <a:r>
              <a:rPr lang="en-US" sz="2200" dirty="0">
                <a:solidFill>
                  <a:schemeClr val="dk2"/>
                </a:solidFill>
                <a:latin typeface="Gill Sans"/>
                <a:cs typeface="Gill Sans"/>
              </a:rPr>
              <a:t>The influential physicist Stephen Hawking, who revolutionized our understanding of black holes and of cosmology, outlived his doctors’ prognosis by 53 years and did all of his most influential work while being severely disabled.”</a:t>
            </a:r>
          </a:p>
        </p:txBody>
      </p:sp>
      <p:sp>
        <p:nvSpPr>
          <p:cNvPr id="6" name="Oval 5">
            <a:extLst>
              <a:ext uri="{FF2B5EF4-FFF2-40B4-BE49-F238E27FC236}">
                <a16:creationId xmlns:a16="http://schemas.microsoft.com/office/drawing/2014/main" id="{8A42E6B0-C3C4-1540-87C2-94AED063382C}"/>
              </a:ext>
            </a:extLst>
          </p:cNvPr>
          <p:cNvSpPr/>
          <p:nvPr/>
        </p:nvSpPr>
        <p:spPr>
          <a:xfrm rot="20066486">
            <a:off x="7342498" y="3125328"/>
            <a:ext cx="1337481" cy="40943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Lead</a:t>
            </a:r>
          </a:p>
        </p:txBody>
      </p:sp>
      <p:sp>
        <p:nvSpPr>
          <p:cNvPr id="7" name="TextBox 6">
            <a:extLst>
              <a:ext uri="{FF2B5EF4-FFF2-40B4-BE49-F238E27FC236}">
                <a16:creationId xmlns:a16="http://schemas.microsoft.com/office/drawing/2014/main" id="{C9EEA96C-2AE7-6246-AAED-DB7A77AB495B}"/>
              </a:ext>
            </a:extLst>
          </p:cNvPr>
          <p:cNvSpPr txBox="1"/>
          <p:nvPr/>
        </p:nvSpPr>
        <p:spPr>
          <a:xfrm>
            <a:off x="586851" y="4148918"/>
            <a:ext cx="7697340" cy="1107996"/>
          </a:xfrm>
          <a:custGeom>
            <a:avLst/>
            <a:gdLst>
              <a:gd name="connsiteX0" fmla="*/ 0 w 7697340"/>
              <a:gd name="connsiteY0" fmla="*/ 0 h 1107996"/>
              <a:gd name="connsiteX1" fmla="*/ 699758 w 7697340"/>
              <a:gd name="connsiteY1" fmla="*/ 0 h 1107996"/>
              <a:gd name="connsiteX2" fmla="*/ 1245570 w 7697340"/>
              <a:gd name="connsiteY2" fmla="*/ 0 h 1107996"/>
              <a:gd name="connsiteX3" fmla="*/ 1791381 w 7697340"/>
              <a:gd name="connsiteY3" fmla="*/ 0 h 1107996"/>
              <a:gd name="connsiteX4" fmla="*/ 2645086 w 7697340"/>
              <a:gd name="connsiteY4" fmla="*/ 0 h 1107996"/>
              <a:gd name="connsiteX5" fmla="*/ 3113924 w 7697340"/>
              <a:gd name="connsiteY5" fmla="*/ 0 h 1107996"/>
              <a:gd name="connsiteX6" fmla="*/ 3813682 w 7697340"/>
              <a:gd name="connsiteY6" fmla="*/ 0 h 1107996"/>
              <a:gd name="connsiteX7" fmla="*/ 4436467 w 7697340"/>
              <a:gd name="connsiteY7" fmla="*/ 0 h 1107996"/>
              <a:gd name="connsiteX8" fmla="*/ 5290172 w 7697340"/>
              <a:gd name="connsiteY8" fmla="*/ 0 h 1107996"/>
              <a:gd name="connsiteX9" fmla="*/ 5835983 w 7697340"/>
              <a:gd name="connsiteY9" fmla="*/ 0 h 1107996"/>
              <a:gd name="connsiteX10" fmla="*/ 6612715 w 7697340"/>
              <a:gd name="connsiteY10" fmla="*/ 0 h 1107996"/>
              <a:gd name="connsiteX11" fmla="*/ 7697340 w 7697340"/>
              <a:gd name="connsiteY11" fmla="*/ 0 h 1107996"/>
              <a:gd name="connsiteX12" fmla="*/ 7697340 w 7697340"/>
              <a:gd name="connsiteY12" fmla="*/ 565078 h 1107996"/>
              <a:gd name="connsiteX13" fmla="*/ 7697340 w 7697340"/>
              <a:gd name="connsiteY13" fmla="*/ 1107996 h 1107996"/>
              <a:gd name="connsiteX14" fmla="*/ 6997582 w 7697340"/>
              <a:gd name="connsiteY14" fmla="*/ 1107996 h 1107996"/>
              <a:gd name="connsiteX15" fmla="*/ 6451770 w 7697340"/>
              <a:gd name="connsiteY15" fmla="*/ 1107996 h 1107996"/>
              <a:gd name="connsiteX16" fmla="*/ 5598065 w 7697340"/>
              <a:gd name="connsiteY16" fmla="*/ 1107996 h 1107996"/>
              <a:gd name="connsiteX17" fmla="*/ 4898307 w 7697340"/>
              <a:gd name="connsiteY17" fmla="*/ 1107996 h 1107996"/>
              <a:gd name="connsiteX18" fmla="*/ 4198549 w 7697340"/>
              <a:gd name="connsiteY18" fmla="*/ 1107996 h 1107996"/>
              <a:gd name="connsiteX19" fmla="*/ 3729711 w 7697340"/>
              <a:gd name="connsiteY19" fmla="*/ 1107996 h 1107996"/>
              <a:gd name="connsiteX20" fmla="*/ 3029953 w 7697340"/>
              <a:gd name="connsiteY20" fmla="*/ 1107996 h 1107996"/>
              <a:gd name="connsiteX21" fmla="*/ 2253221 w 7697340"/>
              <a:gd name="connsiteY21" fmla="*/ 1107996 h 1107996"/>
              <a:gd name="connsiteX22" fmla="*/ 1553463 w 7697340"/>
              <a:gd name="connsiteY22" fmla="*/ 1107996 h 1107996"/>
              <a:gd name="connsiteX23" fmla="*/ 1007652 w 7697340"/>
              <a:gd name="connsiteY23" fmla="*/ 1107996 h 1107996"/>
              <a:gd name="connsiteX24" fmla="*/ 0 w 7697340"/>
              <a:gd name="connsiteY24" fmla="*/ 1107996 h 1107996"/>
              <a:gd name="connsiteX25" fmla="*/ 0 w 7697340"/>
              <a:gd name="connsiteY25" fmla="*/ 587238 h 1107996"/>
              <a:gd name="connsiteX26" fmla="*/ 0 w 7697340"/>
              <a:gd name="connsiteY26" fmla="*/ 0 h 11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97340" h="1107996" extrusionOk="0">
                <a:moveTo>
                  <a:pt x="0" y="0"/>
                </a:moveTo>
                <a:cubicBezTo>
                  <a:pt x="181365" y="-3893"/>
                  <a:pt x="442419" y="-30960"/>
                  <a:pt x="699758" y="0"/>
                </a:cubicBezTo>
                <a:cubicBezTo>
                  <a:pt x="957097" y="30960"/>
                  <a:pt x="1032681" y="-10594"/>
                  <a:pt x="1245570" y="0"/>
                </a:cubicBezTo>
                <a:cubicBezTo>
                  <a:pt x="1458459" y="10594"/>
                  <a:pt x="1648421" y="-13948"/>
                  <a:pt x="1791381" y="0"/>
                </a:cubicBezTo>
                <a:cubicBezTo>
                  <a:pt x="1934341" y="13948"/>
                  <a:pt x="2372283" y="29424"/>
                  <a:pt x="2645086" y="0"/>
                </a:cubicBezTo>
                <a:cubicBezTo>
                  <a:pt x="2917890" y="-29424"/>
                  <a:pt x="2957328" y="-6793"/>
                  <a:pt x="3113924" y="0"/>
                </a:cubicBezTo>
                <a:cubicBezTo>
                  <a:pt x="3270520" y="6793"/>
                  <a:pt x="3515704" y="-1307"/>
                  <a:pt x="3813682" y="0"/>
                </a:cubicBezTo>
                <a:cubicBezTo>
                  <a:pt x="4111660" y="1307"/>
                  <a:pt x="4142559" y="-14128"/>
                  <a:pt x="4436467" y="0"/>
                </a:cubicBezTo>
                <a:cubicBezTo>
                  <a:pt x="4730376" y="14128"/>
                  <a:pt x="4970601" y="-39012"/>
                  <a:pt x="5290172" y="0"/>
                </a:cubicBezTo>
                <a:cubicBezTo>
                  <a:pt x="5609743" y="39012"/>
                  <a:pt x="5665146" y="43"/>
                  <a:pt x="5835983" y="0"/>
                </a:cubicBezTo>
                <a:cubicBezTo>
                  <a:pt x="6006820" y="-43"/>
                  <a:pt x="6449434" y="22042"/>
                  <a:pt x="6612715" y="0"/>
                </a:cubicBezTo>
                <a:cubicBezTo>
                  <a:pt x="6775996" y="-22042"/>
                  <a:pt x="7353101" y="47070"/>
                  <a:pt x="7697340" y="0"/>
                </a:cubicBezTo>
                <a:cubicBezTo>
                  <a:pt x="7722527" y="171976"/>
                  <a:pt x="7675155" y="449081"/>
                  <a:pt x="7697340" y="565078"/>
                </a:cubicBezTo>
                <a:cubicBezTo>
                  <a:pt x="7719525" y="681075"/>
                  <a:pt x="7670378" y="965933"/>
                  <a:pt x="7697340" y="1107996"/>
                </a:cubicBezTo>
                <a:cubicBezTo>
                  <a:pt x="7376994" y="1128781"/>
                  <a:pt x="7282499" y="1139682"/>
                  <a:pt x="6997582" y="1107996"/>
                </a:cubicBezTo>
                <a:cubicBezTo>
                  <a:pt x="6712665" y="1076310"/>
                  <a:pt x="6700870" y="1087415"/>
                  <a:pt x="6451770" y="1107996"/>
                </a:cubicBezTo>
                <a:cubicBezTo>
                  <a:pt x="6202670" y="1128577"/>
                  <a:pt x="5956999" y="1072005"/>
                  <a:pt x="5598065" y="1107996"/>
                </a:cubicBezTo>
                <a:cubicBezTo>
                  <a:pt x="5239131" y="1143987"/>
                  <a:pt x="5238541" y="1119019"/>
                  <a:pt x="4898307" y="1107996"/>
                </a:cubicBezTo>
                <a:cubicBezTo>
                  <a:pt x="4558073" y="1096973"/>
                  <a:pt x="4459461" y="1122129"/>
                  <a:pt x="4198549" y="1107996"/>
                </a:cubicBezTo>
                <a:cubicBezTo>
                  <a:pt x="3937637" y="1093863"/>
                  <a:pt x="3825757" y="1089189"/>
                  <a:pt x="3729711" y="1107996"/>
                </a:cubicBezTo>
                <a:cubicBezTo>
                  <a:pt x="3633665" y="1126803"/>
                  <a:pt x="3315257" y="1087746"/>
                  <a:pt x="3029953" y="1107996"/>
                </a:cubicBezTo>
                <a:cubicBezTo>
                  <a:pt x="2744649" y="1128246"/>
                  <a:pt x="2543071" y="1070938"/>
                  <a:pt x="2253221" y="1107996"/>
                </a:cubicBezTo>
                <a:cubicBezTo>
                  <a:pt x="1963371" y="1145054"/>
                  <a:pt x="1832281" y="1103713"/>
                  <a:pt x="1553463" y="1107996"/>
                </a:cubicBezTo>
                <a:cubicBezTo>
                  <a:pt x="1274645" y="1112279"/>
                  <a:pt x="1277954" y="1082000"/>
                  <a:pt x="1007652" y="1107996"/>
                </a:cubicBezTo>
                <a:cubicBezTo>
                  <a:pt x="737350" y="1133992"/>
                  <a:pt x="265803" y="1079329"/>
                  <a:pt x="0" y="1107996"/>
                </a:cubicBezTo>
                <a:cubicBezTo>
                  <a:pt x="7907" y="974700"/>
                  <a:pt x="20275" y="712350"/>
                  <a:pt x="0" y="587238"/>
                </a:cubicBezTo>
                <a:cubicBezTo>
                  <a:pt x="-20275" y="462126"/>
                  <a:pt x="-6910" y="195873"/>
                  <a:pt x="0" y="0"/>
                </a:cubicBezTo>
                <a:close/>
              </a:path>
            </a:pathLst>
          </a:custGeom>
          <a:noFill/>
          <a:ln w="38100">
            <a:solidFill>
              <a:schemeClr val="accent3"/>
            </a:solidFill>
            <a:extLst>
              <a:ext uri="{C807C97D-BFC1-408E-A445-0C87EB9F89A2}">
                <ask:lineSketchStyleProps xmlns:ask="http://schemas.microsoft.com/office/drawing/2018/sketchyshapes" sd="2805215078">
                  <a:prstGeom prst="rect">
                    <a:avLst/>
                  </a:prstGeom>
                  <ask:type>
                    <ask:lineSketchFreehand/>
                  </ask:type>
                </ask:lineSketchStyleProps>
              </a:ext>
            </a:extLst>
          </a:ln>
        </p:spPr>
        <p:txBody>
          <a:bodyPr wrap="square" rtlCol="0">
            <a:spAutoFit/>
          </a:bodyPr>
          <a:lstStyle>
            <a:defPPr>
              <a:defRPr lang="en-US"/>
            </a:defPPr>
          </a:lstStyle>
          <a:p>
            <a:r>
              <a:rPr lang="en-US" sz="2200" dirty="0">
                <a:solidFill>
                  <a:schemeClr val="dk2"/>
                </a:solidFill>
                <a:latin typeface="Gill Sans"/>
                <a:cs typeface="Gill Sans"/>
              </a:rPr>
              <a:t>The young Stephen Hawking, facing a debilitating disability and the prospect of an early death, decided to pour all his efforts into his science, determined to make his mark while he still could</a:t>
            </a:r>
          </a:p>
        </p:txBody>
      </p:sp>
      <p:sp>
        <p:nvSpPr>
          <p:cNvPr id="8" name="Oval 7">
            <a:extLst>
              <a:ext uri="{FF2B5EF4-FFF2-40B4-BE49-F238E27FC236}">
                <a16:creationId xmlns:a16="http://schemas.microsoft.com/office/drawing/2014/main" id="{47B1098D-6B9D-E84E-9406-1CFCCDB04747}"/>
              </a:ext>
            </a:extLst>
          </p:cNvPr>
          <p:cNvSpPr/>
          <p:nvPr/>
        </p:nvSpPr>
        <p:spPr>
          <a:xfrm rot="20066486">
            <a:off x="7270599" y="4714951"/>
            <a:ext cx="1831269" cy="5562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Early connection</a:t>
            </a:r>
          </a:p>
        </p:txBody>
      </p:sp>
    </p:spTree>
    <p:extLst>
      <p:ext uri="{BB962C8B-B14F-4D97-AF65-F5344CB8AC3E}">
        <p14:creationId xmlns:p14="http://schemas.microsoft.com/office/powerpoint/2010/main" val="407206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59A4-2E92-0B4C-9CF3-03240B5CBC79}"/>
              </a:ext>
            </a:extLst>
          </p:cNvPr>
          <p:cNvSpPr>
            <a:spLocks noGrp="1"/>
          </p:cNvSpPr>
          <p:nvPr>
            <p:ph type="title"/>
          </p:nvPr>
        </p:nvSpPr>
        <p:spPr/>
        <p:txBody>
          <a:bodyPr/>
          <a:lstStyle/>
          <a:p>
            <a:r>
              <a:rPr lang="en-US" dirty="0"/>
              <a:t>Your story in visuals</a:t>
            </a:r>
          </a:p>
        </p:txBody>
      </p:sp>
      <p:sp>
        <p:nvSpPr>
          <p:cNvPr id="3" name="Text Placeholder 2">
            <a:extLst>
              <a:ext uri="{FF2B5EF4-FFF2-40B4-BE49-F238E27FC236}">
                <a16:creationId xmlns:a16="http://schemas.microsoft.com/office/drawing/2014/main" id="{55990506-62DE-144D-B475-48632FF7C94B}"/>
              </a:ext>
            </a:extLst>
          </p:cNvPr>
          <p:cNvSpPr>
            <a:spLocks noGrp="1"/>
          </p:cNvSpPr>
          <p:nvPr>
            <p:ph type="body" idx="1"/>
          </p:nvPr>
        </p:nvSpPr>
        <p:spPr/>
        <p:txBody>
          <a:bodyPr/>
          <a:lstStyle/>
          <a:p>
            <a:r>
              <a:rPr lang="en-US" dirty="0"/>
              <a:t>One visual rarely enough.</a:t>
            </a:r>
          </a:p>
          <a:p>
            <a:r>
              <a:rPr lang="en-US" dirty="0"/>
              <a:t>Story formats in visualizations.</a:t>
            </a:r>
          </a:p>
          <a:p>
            <a:r>
              <a:rPr lang="en-US" dirty="0"/>
              <a:t>Need multiple visualizations for a complete story.</a:t>
            </a:r>
          </a:p>
        </p:txBody>
      </p:sp>
      <p:sp>
        <p:nvSpPr>
          <p:cNvPr id="4" name="Slide Number Placeholder 3">
            <a:extLst>
              <a:ext uri="{FF2B5EF4-FFF2-40B4-BE49-F238E27FC236}">
                <a16:creationId xmlns:a16="http://schemas.microsoft.com/office/drawing/2014/main" id="{0B9A9EC0-2C28-0449-ACB0-A5E033FACA3E}"/>
              </a:ext>
            </a:extLst>
          </p:cNvPr>
          <p:cNvSpPr>
            <a:spLocks noGrp="1"/>
          </p:cNvSpPr>
          <p:nvPr>
            <p:ph type="sldNum" sz="quarter" idx="4"/>
          </p:nvPr>
        </p:nvSpPr>
        <p:spPr/>
        <p:txBody>
          <a:bodyPr/>
          <a:lstStyle/>
          <a:p>
            <a:fld id="{7AD96CEF-24A8-C74F-A613-1FCB7E72B116}" type="slidenum">
              <a:rPr lang="uk-UA" smtClean="0"/>
              <a:pPr/>
              <a:t>6</a:t>
            </a:fld>
            <a:endParaRPr lang="uk-UA" dirty="0"/>
          </a:p>
        </p:txBody>
      </p:sp>
    </p:spTree>
    <p:extLst>
      <p:ext uri="{BB962C8B-B14F-4D97-AF65-F5344CB8AC3E}">
        <p14:creationId xmlns:p14="http://schemas.microsoft.com/office/powerpoint/2010/main" val="104747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D825-114B-E342-A66E-FD3981E88FCA}"/>
              </a:ext>
            </a:extLst>
          </p:cNvPr>
          <p:cNvSpPr>
            <a:spLocks noGrp="1"/>
          </p:cNvSpPr>
          <p:nvPr>
            <p:ph type="title"/>
          </p:nvPr>
        </p:nvSpPr>
        <p:spPr/>
        <p:txBody>
          <a:bodyPr/>
          <a:lstStyle/>
          <a:p>
            <a:r>
              <a:rPr lang="en-US" dirty="0"/>
              <a:t>Challenge and resolution</a:t>
            </a:r>
          </a:p>
        </p:txBody>
      </p:sp>
      <p:sp>
        <p:nvSpPr>
          <p:cNvPr id="3" name="Text Placeholder 2">
            <a:extLst>
              <a:ext uri="{FF2B5EF4-FFF2-40B4-BE49-F238E27FC236}">
                <a16:creationId xmlns:a16="http://schemas.microsoft.com/office/drawing/2014/main" id="{0D8AE169-A4C2-B445-9582-CE0FC4138C06}"/>
              </a:ext>
            </a:extLst>
          </p:cNvPr>
          <p:cNvSpPr>
            <a:spLocks noGrp="1"/>
          </p:cNvSpPr>
          <p:nvPr>
            <p:ph type="body" idx="1"/>
          </p:nvPr>
        </p:nvSpPr>
        <p:spPr/>
        <p:txBody>
          <a:bodyPr/>
          <a:lstStyle/>
          <a:p>
            <a:r>
              <a:rPr lang="en-US" dirty="0"/>
              <a:t>Visualizing number of submissions to pre-print servers in a two-slide story.</a:t>
            </a:r>
          </a:p>
        </p:txBody>
      </p:sp>
      <p:sp>
        <p:nvSpPr>
          <p:cNvPr id="4" name="Slide Number Placeholder 3">
            <a:extLst>
              <a:ext uri="{FF2B5EF4-FFF2-40B4-BE49-F238E27FC236}">
                <a16:creationId xmlns:a16="http://schemas.microsoft.com/office/drawing/2014/main" id="{9E778C7E-8EC6-774A-96EF-BBFFE452D8C6}"/>
              </a:ext>
            </a:extLst>
          </p:cNvPr>
          <p:cNvSpPr>
            <a:spLocks noGrp="1"/>
          </p:cNvSpPr>
          <p:nvPr>
            <p:ph type="sldNum" sz="quarter" idx="4"/>
          </p:nvPr>
        </p:nvSpPr>
        <p:spPr/>
        <p:txBody>
          <a:bodyPr/>
          <a:lstStyle/>
          <a:p>
            <a:fld id="{7AD96CEF-24A8-C74F-A613-1FCB7E72B116}" type="slidenum">
              <a:rPr lang="uk-UA" smtClean="0"/>
              <a:pPr/>
              <a:t>7</a:t>
            </a:fld>
            <a:endParaRPr lang="uk-UA" dirty="0"/>
          </a:p>
        </p:txBody>
      </p:sp>
      <p:pic>
        <p:nvPicPr>
          <p:cNvPr id="9" name="Picture 8">
            <a:extLst>
              <a:ext uri="{FF2B5EF4-FFF2-40B4-BE49-F238E27FC236}">
                <a16:creationId xmlns:a16="http://schemas.microsoft.com/office/drawing/2014/main" id="{F05A2CCD-82C8-394C-A30F-498E51A9DD31}"/>
              </a:ext>
            </a:extLst>
          </p:cNvPr>
          <p:cNvPicPr>
            <a:picLocks noChangeAspect="1"/>
          </p:cNvPicPr>
          <p:nvPr/>
        </p:nvPicPr>
        <p:blipFill>
          <a:blip r:embed="rId2"/>
          <a:stretch>
            <a:fillRect/>
          </a:stretch>
        </p:blipFill>
        <p:spPr>
          <a:xfrm>
            <a:off x="393414" y="2719314"/>
            <a:ext cx="4083050" cy="2628900"/>
          </a:xfrm>
          <a:prstGeom prst="rect">
            <a:avLst/>
          </a:prstGeom>
        </p:spPr>
      </p:pic>
      <p:pic>
        <p:nvPicPr>
          <p:cNvPr id="11" name="Picture 10">
            <a:extLst>
              <a:ext uri="{FF2B5EF4-FFF2-40B4-BE49-F238E27FC236}">
                <a16:creationId xmlns:a16="http://schemas.microsoft.com/office/drawing/2014/main" id="{A8C51B1D-E61D-C94D-BA0E-516000BC2C71}"/>
              </a:ext>
            </a:extLst>
          </p:cNvPr>
          <p:cNvPicPr>
            <a:picLocks noChangeAspect="1"/>
          </p:cNvPicPr>
          <p:nvPr/>
        </p:nvPicPr>
        <p:blipFill>
          <a:blip r:embed="rId3"/>
          <a:stretch>
            <a:fillRect/>
          </a:stretch>
        </p:blipFill>
        <p:spPr>
          <a:xfrm>
            <a:off x="4612944" y="2719315"/>
            <a:ext cx="4070350" cy="2584450"/>
          </a:xfrm>
          <a:prstGeom prst="rect">
            <a:avLst/>
          </a:prstGeom>
        </p:spPr>
      </p:pic>
      <p:sp>
        <p:nvSpPr>
          <p:cNvPr id="12" name="TextBox 11">
            <a:extLst>
              <a:ext uri="{FF2B5EF4-FFF2-40B4-BE49-F238E27FC236}">
                <a16:creationId xmlns:a16="http://schemas.microsoft.com/office/drawing/2014/main" id="{07EB2680-4594-B440-A36C-8B2A9E3B8E91}"/>
              </a:ext>
            </a:extLst>
          </p:cNvPr>
          <p:cNvSpPr txBox="1"/>
          <p:nvPr/>
        </p:nvSpPr>
        <p:spPr>
          <a:xfrm>
            <a:off x="5117906" y="5390864"/>
            <a:ext cx="2958489"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sz="2400">
                <a:solidFill>
                  <a:schemeClr val="bg1"/>
                </a:solidFill>
                <a:latin typeface="Gill Sans"/>
                <a:cs typeface="Gill San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a:t>Introduction of the </a:t>
            </a:r>
            <a:r>
              <a:rPr lang="en-US" sz="2000" dirty="0" err="1"/>
              <a:t>bioRxiv</a:t>
            </a:r>
            <a:r>
              <a:rPr lang="en-US" sz="2000" dirty="0"/>
              <a:t> just before 2014</a:t>
            </a:r>
          </a:p>
        </p:txBody>
      </p:sp>
      <p:sp>
        <p:nvSpPr>
          <p:cNvPr id="13" name="TextBox 12">
            <a:extLst>
              <a:ext uri="{FF2B5EF4-FFF2-40B4-BE49-F238E27FC236}">
                <a16:creationId xmlns:a16="http://schemas.microsoft.com/office/drawing/2014/main" id="{16EC1D1D-6B2C-194D-9D97-6E287A5BA484}"/>
              </a:ext>
            </a:extLst>
          </p:cNvPr>
          <p:cNvSpPr txBox="1"/>
          <p:nvPr/>
        </p:nvSpPr>
        <p:spPr>
          <a:xfrm>
            <a:off x="1023582" y="5360430"/>
            <a:ext cx="2606722"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sz="2400">
                <a:solidFill>
                  <a:schemeClr val="bg1"/>
                </a:solidFill>
                <a:latin typeface="Gill Sans"/>
                <a:cs typeface="Gill San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a:t>Almost no growth after 2014 in </a:t>
            </a:r>
            <a:r>
              <a:rPr lang="en-US" sz="2000" dirty="0" err="1"/>
              <a:t>arXiv.org</a:t>
            </a:r>
            <a:endParaRPr lang="en-US" sz="2000" dirty="0"/>
          </a:p>
        </p:txBody>
      </p:sp>
    </p:spTree>
    <p:extLst>
      <p:ext uri="{BB962C8B-B14F-4D97-AF65-F5344CB8AC3E}">
        <p14:creationId xmlns:p14="http://schemas.microsoft.com/office/powerpoint/2010/main" val="182299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F59F-F8C5-0945-850F-B766E670FFFD}"/>
              </a:ext>
            </a:extLst>
          </p:cNvPr>
          <p:cNvSpPr>
            <a:spLocks noGrp="1"/>
          </p:cNvSpPr>
          <p:nvPr>
            <p:ph type="title"/>
          </p:nvPr>
        </p:nvSpPr>
        <p:spPr/>
        <p:txBody>
          <a:bodyPr/>
          <a:lstStyle/>
          <a:p>
            <a:r>
              <a:rPr lang="en-US" dirty="0"/>
              <a:t>How to make a figure for the Generals?</a:t>
            </a:r>
          </a:p>
        </p:txBody>
      </p:sp>
      <p:sp>
        <p:nvSpPr>
          <p:cNvPr id="3" name="Text Placeholder 2">
            <a:extLst>
              <a:ext uri="{FF2B5EF4-FFF2-40B4-BE49-F238E27FC236}">
                <a16:creationId xmlns:a16="http://schemas.microsoft.com/office/drawing/2014/main" id="{A2DFBA1C-5D3B-644A-9542-812FA881C679}"/>
              </a:ext>
            </a:extLst>
          </p:cNvPr>
          <p:cNvSpPr>
            <a:spLocks noGrp="1"/>
          </p:cNvSpPr>
          <p:nvPr>
            <p:ph type="body" idx="1"/>
          </p:nvPr>
        </p:nvSpPr>
        <p:spPr/>
        <p:txBody>
          <a:bodyPr/>
          <a:lstStyle/>
          <a:p>
            <a:r>
              <a:rPr lang="en-US" dirty="0"/>
              <a:t>You need to show your audience figures they can actually understand.</a:t>
            </a:r>
          </a:p>
          <a:p>
            <a:r>
              <a:rPr lang="en-US" dirty="0"/>
              <a:t>Never assume your audience can rapidly process complex visual displays.</a:t>
            </a:r>
          </a:p>
          <a:p>
            <a:r>
              <a:rPr lang="en-US" dirty="0"/>
              <a:t>Anyone outside your domain, especially those who don not have enough time, should be able to make inferences in a short time.</a:t>
            </a:r>
          </a:p>
        </p:txBody>
      </p:sp>
      <p:sp>
        <p:nvSpPr>
          <p:cNvPr id="4" name="Slide Number Placeholder 3">
            <a:extLst>
              <a:ext uri="{FF2B5EF4-FFF2-40B4-BE49-F238E27FC236}">
                <a16:creationId xmlns:a16="http://schemas.microsoft.com/office/drawing/2014/main" id="{FFA161C1-83EE-A64D-80FD-3257986DAF6D}"/>
              </a:ext>
            </a:extLst>
          </p:cNvPr>
          <p:cNvSpPr>
            <a:spLocks noGrp="1"/>
          </p:cNvSpPr>
          <p:nvPr>
            <p:ph type="sldNum" sz="quarter" idx="4"/>
          </p:nvPr>
        </p:nvSpPr>
        <p:spPr/>
        <p:txBody>
          <a:bodyPr/>
          <a:lstStyle/>
          <a:p>
            <a:fld id="{7AD96CEF-24A8-C74F-A613-1FCB7E72B116}" type="slidenum">
              <a:rPr lang="uk-UA" smtClean="0"/>
              <a:pPr/>
              <a:t>8</a:t>
            </a:fld>
            <a:endParaRPr lang="uk-UA" dirty="0"/>
          </a:p>
        </p:txBody>
      </p:sp>
    </p:spTree>
    <p:extLst>
      <p:ext uri="{BB962C8B-B14F-4D97-AF65-F5344CB8AC3E}">
        <p14:creationId xmlns:p14="http://schemas.microsoft.com/office/powerpoint/2010/main" val="429353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01CB-522D-254D-ABC0-756C160E17FB}"/>
              </a:ext>
            </a:extLst>
          </p:cNvPr>
          <p:cNvSpPr>
            <a:spLocks noGrp="1"/>
          </p:cNvSpPr>
          <p:nvPr>
            <p:ph type="title"/>
          </p:nvPr>
        </p:nvSpPr>
        <p:spPr/>
        <p:txBody>
          <a:bodyPr/>
          <a:lstStyle/>
          <a:p>
            <a:r>
              <a:rPr lang="en-US" dirty="0"/>
              <a:t>Impressive images may still be complex</a:t>
            </a:r>
          </a:p>
        </p:txBody>
      </p:sp>
      <p:sp>
        <p:nvSpPr>
          <p:cNvPr id="3" name="Text Placeholder 2">
            <a:extLst>
              <a:ext uri="{FF2B5EF4-FFF2-40B4-BE49-F238E27FC236}">
                <a16:creationId xmlns:a16="http://schemas.microsoft.com/office/drawing/2014/main" id="{F23882CB-A1A9-914A-8CC5-1D9CDF51679C}"/>
              </a:ext>
            </a:extLst>
          </p:cNvPr>
          <p:cNvSpPr>
            <a:spLocks noGrp="1"/>
          </p:cNvSpPr>
          <p:nvPr>
            <p:ph type="body" idx="1"/>
          </p:nvPr>
        </p:nvSpPr>
        <p:spPr/>
        <p:txBody>
          <a:bodyPr/>
          <a:lstStyle/>
          <a:p>
            <a:r>
              <a:rPr lang="en-US" dirty="0"/>
              <a:t>Too much to process. </a:t>
            </a:r>
          </a:p>
        </p:txBody>
      </p:sp>
      <p:sp>
        <p:nvSpPr>
          <p:cNvPr id="4" name="Slide Number Placeholder 3">
            <a:extLst>
              <a:ext uri="{FF2B5EF4-FFF2-40B4-BE49-F238E27FC236}">
                <a16:creationId xmlns:a16="http://schemas.microsoft.com/office/drawing/2014/main" id="{D9F8B08B-8ACC-074F-8D7B-791CC156277D}"/>
              </a:ext>
            </a:extLst>
          </p:cNvPr>
          <p:cNvSpPr>
            <a:spLocks noGrp="1"/>
          </p:cNvSpPr>
          <p:nvPr>
            <p:ph type="sldNum" sz="quarter" idx="4"/>
          </p:nvPr>
        </p:nvSpPr>
        <p:spPr/>
        <p:txBody>
          <a:bodyPr/>
          <a:lstStyle/>
          <a:p>
            <a:fld id="{7AD96CEF-24A8-C74F-A613-1FCB7E72B116}" type="slidenum">
              <a:rPr lang="uk-UA" smtClean="0"/>
              <a:pPr/>
              <a:t>9</a:t>
            </a:fld>
            <a:endParaRPr lang="uk-UA" dirty="0"/>
          </a:p>
        </p:txBody>
      </p:sp>
      <p:pic>
        <p:nvPicPr>
          <p:cNvPr id="8" name="Picture 7">
            <a:extLst>
              <a:ext uri="{FF2B5EF4-FFF2-40B4-BE49-F238E27FC236}">
                <a16:creationId xmlns:a16="http://schemas.microsoft.com/office/drawing/2014/main" id="{CE5B59C4-CB28-3045-901E-FCC6CB950DC4}"/>
              </a:ext>
            </a:extLst>
          </p:cNvPr>
          <p:cNvPicPr>
            <a:picLocks noChangeAspect="1"/>
          </p:cNvPicPr>
          <p:nvPr/>
        </p:nvPicPr>
        <p:blipFill>
          <a:blip r:embed="rId2"/>
          <a:stretch>
            <a:fillRect/>
          </a:stretch>
        </p:blipFill>
        <p:spPr>
          <a:xfrm>
            <a:off x="1037229" y="2266307"/>
            <a:ext cx="6783939" cy="4275681"/>
          </a:xfrm>
          <a:prstGeom prst="rect">
            <a:avLst/>
          </a:prstGeom>
        </p:spPr>
      </p:pic>
    </p:spTree>
    <p:extLst>
      <p:ext uri="{BB962C8B-B14F-4D97-AF65-F5344CB8AC3E}">
        <p14:creationId xmlns:p14="http://schemas.microsoft.com/office/powerpoint/2010/main" val="4112947555"/>
      </p:ext>
    </p:extLst>
  </p:cSld>
  <p:clrMapOvr>
    <a:masterClrMapping/>
  </p:clrMapOvr>
</p:sld>
</file>

<file path=ppt/theme/theme1.xml><?xml version="1.0" encoding="utf-8"?>
<a:theme xmlns:a="http://schemas.openxmlformats.org/drawingml/2006/main" name="HB_datav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HB_dataviz.thmx</Template>
  <TotalTime>23863</TotalTime>
  <Words>877</Words>
  <Application>Microsoft Office PowerPoint</Application>
  <PresentationFormat>On-screen Show (4:3)</PresentationFormat>
  <Paragraphs>89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Callibri</vt:lpstr>
      <vt:lpstr>Georgia</vt:lpstr>
      <vt:lpstr>Gill Sans</vt:lpstr>
      <vt:lpstr>Times New Roman</vt:lpstr>
      <vt:lpstr>HB_dataviz</vt:lpstr>
      <vt:lpstr>Introduction to Data Visualization   </vt:lpstr>
      <vt:lpstr>Data visualization for communication</vt:lpstr>
      <vt:lpstr>Stories play in reasoning and memory</vt:lpstr>
      <vt:lpstr>What Is a Story?</vt:lpstr>
      <vt:lpstr>Story formats</vt:lpstr>
      <vt:lpstr>Your story in visuals</vt:lpstr>
      <vt:lpstr>Challenge and resolution</vt:lpstr>
      <vt:lpstr>How to make a figure for the Generals?</vt:lpstr>
      <vt:lpstr>Impressive images may still be complex</vt:lpstr>
      <vt:lpstr>Simplified airline report</vt:lpstr>
      <vt:lpstr>Build Up Toward Complex Figures</vt:lpstr>
      <vt:lpstr>Then 10 airlines and 3 airports at once</vt:lpstr>
      <vt:lpstr>Make Your Figures Memorable</vt:lpstr>
      <vt:lpstr>A modified “bar plot”</vt:lpstr>
      <vt:lpstr>Be Consistent but Don’t Be Repetitive</vt:lpstr>
      <vt:lpstr>Repetitive visualization example</vt:lpstr>
      <vt:lpstr>Diversify plot types to hold attention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Halil Bisgin</cp:lastModifiedBy>
  <cp:revision>347</cp:revision>
  <dcterms:created xsi:type="dcterms:W3CDTF">2021-12-31T20:53:49Z</dcterms:created>
  <dcterms:modified xsi:type="dcterms:W3CDTF">2022-04-12T14:57:56Z</dcterms:modified>
</cp:coreProperties>
</file>