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3" r:id="rId28"/>
    <p:sldId id="278" r:id="rId29"/>
    <p:sldId id="277" r:id="rId30"/>
    <p:sldId id="297" r:id="rId31"/>
    <p:sldId id="298" r:id="rId32"/>
    <p:sldId id="296" r:id="rId33"/>
    <p:sldId id="286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8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C2AD-D914-0F45-A787-2972A5699B2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6D7A-696A-9A44-BD6C-A542415B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2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D53F-93CD-684F-A928-ADE945CE6D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0151-135D-BC47-A593-7C70EC7C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3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4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0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R—Tutorial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Halil</a:t>
            </a:r>
            <a:r>
              <a:rPr lang="en-US" dirty="0"/>
              <a:t> </a:t>
            </a:r>
            <a:r>
              <a:rPr lang="en-US" dirty="0" err="1"/>
              <a:t>Bisgin</a:t>
            </a:r>
            <a:r>
              <a:rPr lang="en-US" dirty="0"/>
              <a:t>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685800" y="1626461"/>
            <a:ext cx="3560659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l-PL" dirty="0"/>
              <a:t>&gt; m &lt;- </a:t>
            </a:r>
            <a:r>
              <a:rPr lang="pl-PL" dirty="0" err="1"/>
              <a:t>matrix</a:t>
            </a:r>
            <a:r>
              <a:rPr lang="pl-PL" dirty="0"/>
              <a:t>(1:6, </a:t>
            </a:r>
            <a:r>
              <a:rPr lang="pl-PL" dirty="0" err="1"/>
              <a:t>nrow</a:t>
            </a:r>
            <a:r>
              <a:rPr lang="pl-PL" dirty="0"/>
              <a:t> = 2, </a:t>
            </a:r>
            <a:r>
              <a:rPr lang="pl-PL" dirty="0" err="1"/>
              <a:t>ncol</a:t>
            </a:r>
            <a:r>
              <a:rPr lang="pl-PL" dirty="0"/>
              <a:t> = 3)</a:t>
            </a:r>
          </a:p>
          <a:p>
            <a:pPr marL="18288" indent="0">
              <a:buNone/>
            </a:pPr>
            <a:r>
              <a:rPr lang="pl-PL" dirty="0"/>
              <a:t>&gt; m</a:t>
            </a:r>
          </a:p>
          <a:p>
            <a:pPr marL="18288" indent="0">
              <a:buNone/>
            </a:pPr>
            <a:r>
              <a:rPr lang="pl-PL" dirty="0"/>
              <a:t>[,1] [,2] [,3]</a:t>
            </a:r>
          </a:p>
          <a:p>
            <a:pPr marL="18288" indent="0">
              <a:buNone/>
            </a:pPr>
            <a:r>
              <a:rPr lang="pl-PL" dirty="0"/>
              <a:t>[1,] 1 3 5</a:t>
            </a:r>
          </a:p>
          <a:p>
            <a:pPr marL="18288" indent="0">
              <a:buNone/>
            </a:pPr>
            <a:r>
              <a:rPr lang="pl-PL" dirty="0"/>
              <a:t>[2,] 2 4 6</a:t>
            </a:r>
          </a:p>
          <a:p>
            <a:pPr marL="18288" indent="0">
              <a:buNone/>
            </a:pP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7190" y="2167878"/>
            <a:ext cx="3662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" indent="0">
              <a:buNone/>
            </a:pPr>
            <a:r>
              <a:rPr lang="en-US" dirty="0"/>
              <a:t>&gt; m &lt;- 1:10</a:t>
            </a:r>
          </a:p>
          <a:p>
            <a:pPr marL="18288" indent="0">
              <a:buNone/>
            </a:pPr>
            <a:r>
              <a:rPr lang="en-US" dirty="0"/>
              <a:t>&gt; m</a:t>
            </a:r>
          </a:p>
          <a:p>
            <a:pPr marL="18288" indent="0">
              <a:buNone/>
            </a:pPr>
            <a:r>
              <a:rPr lang="da-DK" dirty="0"/>
              <a:t>[1] 1 2 3 4 5 6 7 8 9 10</a:t>
            </a:r>
          </a:p>
          <a:p>
            <a:pPr marL="18288" indent="0">
              <a:buNone/>
            </a:pPr>
            <a:r>
              <a:rPr lang="da-DK" dirty="0"/>
              <a:t>&gt; </a:t>
            </a:r>
            <a:r>
              <a:rPr lang="da-DK" dirty="0" err="1">
                <a:solidFill>
                  <a:srgbClr val="FF0000"/>
                </a:solidFill>
              </a:rPr>
              <a:t>dim</a:t>
            </a:r>
            <a:r>
              <a:rPr lang="da-DK" dirty="0"/>
              <a:t>(m) &lt;- c(2, 5)</a:t>
            </a:r>
          </a:p>
          <a:p>
            <a:pPr marL="18288" indent="0">
              <a:buNone/>
            </a:pPr>
            <a:r>
              <a:rPr lang="da-DK" dirty="0"/>
              <a:t>&gt; m</a:t>
            </a:r>
          </a:p>
          <a:p>
            <a:pPr marL="18288" indent="0">
              <a:buNone/>
            </a:pPr>
            <a:r>
              <a:rPr lang="da-DK" dirty="0"/>
              <a:t>[,1] [,2] [,3] [,4] [,5]</a:t>
            </a:r>
          </a:p>
          <a:p>
            <a:pPr marL="18288" indent="0">
              <a:buNone/>
            </a:pPr>
            <a:r>
              <a:rPr lang="da-DK" dirty="0"/>
              <a:t>[1,] 1 3 5 7 9</a:t>
            </a:r>
          </a:p>
          <a:p>
            <a:pPr marL="18288" indent="0">
              <a:buNone/>
            </a:pPr>
            <a:r>
              <a:rPr lang="da-DK" dirty="0"/>
              <a:t>[2,] 2 4 6 8 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5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685800" y="1626461"/>
            <a:ext cx="7543800" cy="41203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Matrices can be created by column-binding or row-binding with the </a:t>
            </a:r>
            <a:r>
              <a:rPr lang="en-US" dirty="0" err="1"/>
              <a:t>cbind</a:t>
            </a:r>
            <a:r>
              <a:rPr lang="en-US" dirty="0"/>
              <a:t>() and </a:t>
            </a:r>
            <a:r>
              <a:rPr lang="en-US" dirty="0" err="1"/>
              <a:t>rbind</a:t>
            </a:r>
            <a:r>
              <a:rPr lang="en-US" dirty="0"/>
              <a:t>() functions.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fr-FR" dirty="0"/>
              <a:t>&gt; x &lt;- 1:3</a:t>
            </a:r>
          </a:p>
          <a:p>
            <a:pPr marL="18288" indent="0">
              <a:buNone/>
            </a:pPr>
            <a:r>
              <a:rPr lang="es-ES_tradnl" dirty="0"/>
              <a:t>&gt; y &lt;- 10:12</a:t>
            </a:r>
          </a:p>
          <a:p>
            <a:pPr marL="18288" indent="0">
              <a:buNone/>
            </a:pPr>
            <a:r>
              <a:rPr lang="es-ES_tradnl" dirty="0"/>
              <a:t>&gt; </a:t>
            </a:r>
            <a:r>
              <a:rPr lang="es-ES_tradnl" dirty="0" err="1"/>
              <a:t>cbind</a:t>
            </a:r>
            <a:r>
              <a:rPr lang="es-ES_tradnl" dirty="0"/>
              <a:t>(x, y)</a:t>
            </a:r>
          </a:p>
          <a:p>
            <a:pPr marL="18288" indent="0">
              <a:buNone/>
            </a:pPr>
            <a:r>
              <a:rPr lang="es-ES_tradnl" dirty="0"/>
              <a:t>x y</a:t>
            </a:r>
          </a:p>
          <a:p>
            <a:pPr marL="18288" indent="0">
              <a:buNone/>
            </a:pPr>
            <a:r>
              <a:rPr lang="es-ES_tradnl" dirty="0"/>
              <a:t>[1,] 1 10</a:t>
            </a:r>
          </a:p>
          <a:p>
            <a:pPr marL="18288" indent="0">
              <a:buNone/>
            </a:pPr>
            <a:r>
              <a:rPr lang="es-ES_tradnl" dirty="0"/>
              <a:t>[2,] 2 11</a:t>
            </a:r>
          </a:p>
          <a:p>
            <a:pPr marL="18288" indent="0">
              <a:buNone/>
            </a:pPr>
            <a:r>
              <a:rPr lang="es-ES_tradnl" dirty="0"/>
              <a:t>[3,] 3 12</a:t>
            </a:r>
          </a:p>
          <a:p>
            <a:pPr marL="18288" indent="0">
              <a:buNone/>
            </a:pPr>
            <a:endParaRPr lang="es-ES_tradnl" dirty="0"/>
          </a:p>
          <a:p>
            <a:pPr marL="18288" indent="0">
              <a:buNone/>
            </a:pPr>
            <a:r>
              <a:rPr lang="es-ES_tradnl" dirty="0"/>
              <a:t>&gt; </a:t>
            </a:r>
            <a:r>
              <a:rPr lang="es-ES_tradnl" dirty="0" err="1"/>
              <a:t>rbind</a:t>
            </a:r>
            <a:r>
              <a:rPr lang="es-ES_tradnl" dirty="0"/>
              <a:t>(x, y)</a:t>
            </a:r>
          </a:p>
          <a:p>
            <a:pPr marL="18288" indent="0">
              <a:buNone/>
            </a:pPr>
            <a:r>
              <a:rPr lang="es-ES_tradnl" dirty="0"/>
              <a:t>[,1] [,2] [,3]</a:t>
            </a:r>
          </a:p>
          <a:p>
            <a:pPr marL="18288" indent="0">
              <a:buNone/>
            </a:pPr>
            <a:r>
              <a:rPr lang="da-DK" dirty="0"/>
              <a:t>x 1 2 3</a:t>
            </a:r>
          </a:p>
          <a:p>
            <a:pPr marL="18288" indent="0">
              <a:buNone/>
            </a:pPr>
            <a:r>
              <a:rPr lang="da-DK" dirty="0"/>
              <a:t>y 10 11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special type of vector that can contain elements of different classes.</a:t>
            </a:r>
          </a:p>
          <a:p>
            <a:pPr marL="384048" lvl="1" indent="0">
              <a:buNone/>
            </a:pPr>
            <a:r>
              <a:rPr lang="fr-FR" dirty="0"/>
              <a:t>x &lt;- </a:t>
            </a:r>
            <a:r>
              <a:rPr lang="fr-FR" dirty="0" err="1"/>
              <a:t>list</a:t>
            </a:r>
            <a:r>
              <a:rPr lang="fr-FR" dirty="0"/>
              <a:t>(1, "a", TRUE, 1 + 4i)</a:t>
            </a:r>
            <a:endParaRPr lang="en-US" dirty="0"/>
          </a:p>
          <a:p>
            <a:r>
              <a:rPr lang="en-US" dirty="0"/>
              <a:t>We can also create an empty list of a pre-specified length with the vector() function</a:t>
            </a:r>
          </a:p>
          <a:p>
            <a:pPr marL="384048" lvl="1" indent="0">
              <a:buNone/>
            </a:pPr>
            <a:r>
              <a:rPr lang="en-US" dirty="0"/>
              <a:t>x &lt;- vector("list", length = 5)</a:t>
            </a:r>
          </a:p>
          <a:p>
            <a:pPr marL="384048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6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Factors are used to represent categorical data and can be unordered or ordered. </a:t>
            </a:r>
          </a:p>
          <a:p>
            <a:r>
              <a:rPr lang="en-US" dirty="0"/>
              <a:t>One can think of a factor as an integer vector where each integer has a label. </a:t>
            </a:r>
          </a:p>
          <a:p>
            <a:r>
              <a:rPr lang="en-US" dirty="0"/>
              <a:t>Factors are important in statistical modeling and are treated specially by </a:t>
            </a:r>
            <a:r>
              <a:rPr lang="en-US" dirty="0" err="1"/>
              <a:t>modelling</a:t>
            </a:r>
            <a:r>
              <a:rPr lang="en-US" dirty="0"/>
              <a:t> functions like </a:t>
            </a:r>
            <a:r>
              <a:rPr lang="en-US" i="1" dirty="0"/>
              <a:t>lm()</a:t>
            </a:r>
            <a:r>
              <a:rPr lang="en-US" dirty="0"/>
              <a:t>.</a:t>
            </a:r>
          </a:p>
          <a:p>
            <a:r>
              <a:rPr lang="en-US" dirty="0"/>
              <a:t>Often factors will be automatically created for you when you read a dataset in using a function like </a:t>
            </a:r>
            <a:r>
              <a:rPr lang="en-US" dirty="0" err="1"/>
              <a:t>read.table</a:t>
            </a:r>
            <a:r>
              <a:rPr lang="en-US" dirty="0"/>
              <a:t>().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hu-HU" dirty="0"/>
              <a:t>x &lt;- factor(c("yes", "yes", "no", "yes", "no"))</a:t>
            </a:r>
          </a:p>
          <a:p>
            <a:pPr marL="18288" indent="0">
              <a:buNone/>
            </a:pPr>
            <a:r>
              <a:rPr lang="en-US" dirty="0"/>
              <a:t>table(x)</a:t>
            </a:r>
          </a:p>
          <a:p>
            <a:pPr marL="18288" indent="0">
              <a:buNone/>
            </a:pPr>
            <a:r>
              <a:rPr lang="en-US" dirty="0" err="1"/>
              <a:t>unclass</a:t>
            </a:r>
            <a:r>
              <a:rPr lang="en-US" dirty="0"/>
              <a:t>(x)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4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685800" y="1626461"/>
            <a:ext cx="7543800" cy="409468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Missing values are denoted by NA or </a:t>
            </a:r>
            <a:r>
              <a:rPr lang="en-US" sz="2400" dirty="0" err="1"/>
              <a:t>NaN</a:t>
            </a:r>
            <a:r>
              <a:rPr lang="en-US" sz="2400" dirty="0"/>
              <a:t> for q undefined mathematical operations.</a:t>
            </a:r>
          </a:p>
          <a:p>
            <a:pPr lvl="1"/>
            <a:r>
              <a:rPr lang="en-US" sz="2100" dirty="0" err="1"/>
              <a:t>is.na</a:t>
            </a:r>
            <a:r>
              <a:rPr lang="en-US" sz="2100" dirty="0"/>
              <a:t>() is used to test objects if they are  NA</a:t>
            </a:r>
          </a:p>
          <a:p>
            <a:pPr lvl="1"/>
            <a:r>
              <a:rPr lang="en-US" sz="2100" dirty="0" err="1"/>
              <a:t>is.nan</a:t>
            </a:r>
            <a:r>
              <a:rPr lang="en-US" sz="2100" dirty="0"/>
              <a:t>() is used to test for  </a:t>
            </a:r>
            <a:r>
              <a:rPr lang="en-US" sz="2100" dirty="0" err="1"/>
              <a:t>NaN</a:t>
            </a:r>
            <a:endParaRPr lang="en-US" sz="2100" dirty="0"/>
          </a:p>
          <a:p>
            <a:pPr lvl="1"/>
            <a:r>
              <a:rPr lang="en-US" sz="2100" dirty="0"/>
              <a:t>NA values have a class also, so there are integer  NA, character  NA, etc.</a:t>
            </a:r>
          </a:p>
          <a:p>
            <a:pPr lvl="1"/>
            <a:r>
              <a:rPr lang="en-US" sz="2100" dirty="0"/>
              <a:t>A  </a:t>
            </a:r>
            <a:r>
              <a:rPr lang="en-US" sz="2100" dirty="0" err="1"/>
              <a:t>NaN</a:t>
            </a:r>
            <a:r>
              <a:rPr lang="en-US" sz="2100" dirty="0"/>
              <a:t> value is also  NA but the converse is not true</a:t>
            </a:r>
          </a:p>
          <a:p>
            <a:pPr lvl="1"/>
            <a:endParaRPr lang="en-US" dirty="0"/>
          </a:p>
          <a:p>
            <a:pPr marL="18288" indent="0">
              <a:buNone/>
            </a:pPr>
            <a:r>
              <a:rPr lang="fr-FR" dirty="0"/>
              <a:t>&gt;x &lt;- c(1, 2, NA, 10, 3)</a:t>
            </a:r>
          </a:p>
          <a:p>
            <a:pPr marL="18288" indent="0">
              <a:buNone/>
            </a:pPr>
            <a:r>
              <a:rPr lang="hu-HU" dirty="0"/>
              <a:t>&gt; is.na(x)</a:t>
            </a:r>
          </a:p>
          <a:p>
            <a:pPr marL="18288" indent="0">
              <a:buNone/>
            </a:pPr>
            <a:r>
              <a:rPr lang="en-US" dirty="0"/>
              <a:t>[1] FALSE FALSE TRUE FALSE FALSE</a:t>
            </a:r>
          </a:p>
          <a:p>
            <a:pPr marL="18288" indent="0">
              <a:buNone/>
            </a:pPr>
            <a:r>
              <a:rPr lang="hu-HU" dirty="0"/>
              <a:t>&gt; is.nan(x)</a:t>
            </a:r>
          </a:p>
          <a:p>
            <a:pPr marL="18288" indent="0">
              <a:buNone/>
            </a:pPr>
            <a:r>
              <a:rPr lang="en-US" dirty="0"/>
              <a:t>[1] FALSE FALSE FALSE FALSE FALSE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1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frames are used to store tabular data in R.</a:t>
            </a:r>
          </a:p>
          <a:p>
            <a:r>
              <a:rPr lang="en-US" dirty="0"/>
              <a:t>Data frames are represented as a special type of list where every element of the list has to have the same length</a:t>
            </a:r>
          </a:p>
          <a:p>
            <a:r>
              <a:rPr lang="en-US" dirty="0"/>
              <a:t>Unlike matrices, data frames can store different classes of objects in each column</a:t>
            </a:r>
          </a:p>
          <a:p>
            <a:r>
              <a:rPr lang="en-US" dirty="0"/>
              <a:t>Data frames have a special attribute called </a:t>
            </a:r>
            <a:r>
              <a:rPr lang="en-US" dirty="0" err="1">
                <a:latin typeface="American Typewriter"/>
                <a:cs typeface="American Typewriter"/>
              </a:rPr>
              <a:t>row.names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/>
              <a:t>Data frames can be converted to a matrix by calling </a:t>
            </a:r>
            <a:r>
              <a:rPr lang="en-US" dirty="0" err="1">
                <a:latin typeface="American Typewriter"/>
                <a:cs typeface="American Typewriter"/>
              </a:rPr>
              <a:t>data.matrix</a:t>
            </a:r>
            <a:r>
              <a:rPr lang="en-US" dirty="0">
                <a:latin typeface="American Typewriter"/>
                <a:cs typeface="American Typewriter"/>
              </a:rPr>
              <a:t>()</a:t>
            </a:r>
            <a:r>
              <a:rPr lang="en-US" dirty="0"/>
              <a:t>. (</a:t>
            </a:r>
            <a:r>
              <a:rPr lang="en-US" dirty="0" err="1">
                <a:latin typeface="American Typewriter"/>
                <a:cs typeface="American Typewriter"/>
              </a:rPr>
              <a:t>as.matrix</a:t>
            </a:r>
            <a:r>
              <a:rPr lang="en-US" dirty="0">
                <a:latin typeface="American Typewriter"/>
                <a:cs typeface="American Typewriter"/>
              </a:rPr>
              <a:t>() </a:t>
            </a:r>
            <a:r>
              <a:rPr lang="en-US" dirty="0"/>
              <a:t>also works )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" y="1626461"/>
            <a:ext cx="9275498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&gt; var1 &lt;- 1:5</a:t>
            </a:r>
          </a:p>
          <a:p>
            <a:pPr marL="18288" indent="0">
              <a:buNone/>
            </a:pPr>
            <a:r>
              <a:rPr lang="en-US" dirty="0"/>
              <a:t>&gt; var2 &lt;- (1:5)/10</a:t>
            </a:r>
          </a:p>
          <a:p>
            <a:pPr>
              <a:buFont typeface="Wingdings" charset="0"/>
              <a:buChar char="Ø"/>
            </a:pPr>
            <a:r>
              <a:rPr lang="en-US" dirty="0"/>
              <a:t>var3 &lt;- c("R", "and", "Data Mining", "Examples", "Case Studies")</a:t>
            </a:r>
          </a:p>
          <a:p>
            <a:pPr>
              <a:buFont typeface="Wingdings" charset="0"/>
              <a:buChar char="Ø"/>
            </a:pPr>
            <a:r>
              <a:rPr lang="en-US" dirty="0"/>
              <a:t>df1 &lt;- </a:t>
            </a:r>
            <a:r>
              <a:rPr lang="en-US" dirty="0" err="1"/>
              <a:t>data.frame</a:t>
            </a:r>
            <a:r>
              <a:rPr lang="en-US" dirty="0"/>
              <a:t>(col1=var1, col2=var2, col3=var3)</a:t>
            </a:r>
          </a:p>
          <a:p>
            <a:pPr>
              <a:buFont typeface="Wingdings" charset="0"/>
              <a:buChar char="Ø"/>
            </a:pPr>
            <a:r>
              <a:rPr lang="en-US" dirty="0"/>
              <a:t>names(df1) &lt;- c("</a:t>
            </a:r>
            <a:r>
              <a:rPr lang="en-US" dirty="0" err="1"/>
              <a:t>VarInt</a:t>
            </a:r>
            <a:r>
              <a:rPr lang="en-US" dirty="0"/>
              <a:t>", "</a:t>
            </a:r>
            <a:r>
              <a:rPr lang="en-US" dirty="0" err="1"/>
              <a:t>VarReal</a:t>
            </a:r>
            <a:r>
              <a:rPr lang="en-US" dirty="0"/>
              <a:t>", "</a:t>
            </a:r>
            <a:r>
              <a:rPr lang="en-US" dirty="0" err="1"/>
              <a:t>VarChar</a:t>
            </a:r>
            <a:r>
              <a:rPr lang="en-US" dirty="0"/>
              <a:t>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&gt; m &lt;- </a:t>
            </a:r>
            <a:r>
              <a:rPr lang="pl-PL" dirty="0" err="1"/>
              <a:t>matrix</a:t>
            </a:r>
            <a:r>
              <a:rPr lang="pl-PL" dirty="0"/>
              <a:t>(1:4, </a:t>
            </a:r>
            <a:r>
              <a:rPr lang="pl-PL" dirty="0" err="1"/>
              <a:t>nrow</a:t>
            </a:r>
            <a:r>
              <a:rPr lang="pl-PL" dirty="0"/>
              <a:t> = 2, </a:t>
            </a:r>
            <a:r>
              <a:rPr lang="pl-PL" dirty="0" err="1"/>
              <a:t>ncol</a:t>
            </a:r>
            <a:r>
              <a:rPr lang="pl-PL" dirty="0"/>
              <a:t> = 2)</a:t>
            </a:r>
          </a:p>
          <a:p>
            <a:pPr marL="18288" indent="0">
              <a:buNone/>
            </a:pPr>
            <a:r>
              <a:rPr lang="pl-PL" dirty="0"/>
              <a:t>&gt; </a:t>
            </a:r>
            <a:r>
              <a:rPr lang="pl-PL" dirty="0" err="1"/>
              <a:t>dimnames</a:t>
            </a:r>
            <a:r>
              <a:rPr lang="pl-PL" dirty="0"/>
              <a:t>(m) &lt;- list(c("a", "b"), c("c", "d"))</a:t>
            </a:r>
          </a:p>
          <a:p>
            <a:pPr marL="18288" indent="0">
              <a:buNone/>
            </a:pPr>
            <a:r>
              <a:rPr lang="pl-PL" dirty="0"/>
              <a:t>&gt; m</a:t>
            </a:r>
          </a:p>
          <a:p>
            <a:pPr marL="18288" indent="0">
              <a:buNone/>
            </a:pPr>
            <a:r>
              <a:rPr lang="pl-PL" dirty="0"/>
              <a:t>c d</a:t>
            </a:r>
          </a:p>
          <a:p>
            <a:pPr marL="18288" indent="0">
              <a:buNone/>
            </a:pPr>
            <a:r>
              <a:rPr lang="pl-PL" dirty="0"/>
              <a:t>a 1 3</a:t>
            </a:r>
          </a:p>
          <a:p>
            <a:pPr marL="18288" indent="0">
              <a:buNone/>
            </a:pPr>
            <a:r>
              <a:rPr lang="pl-PL" dirty="0"/>
              <a:t>b 2 4</a:t>
            </a:r>
          </a:p>
          <a:p>
            <a:pPr marL="18288" indent="0">
              <a:buNone/>
            </a:pPr>
            <a:endParaRPr lang="pl-PL" dirty="0"/>
          </a:p>
          <a:p>
            <a:pPr marL="18288" indent="0">
              <a:buNone/>
            </a:pPr>
            <a:r>
              <a:rPr lang="hu-HU" dirty="0"/>
              <a:t>&gt; colnames(m) &lt;- c("h", "f")</a:t>
            </a:r>
          </a:p>
          <a:p>
            <a:pPr marL="18288" indent="0">
              <a:buNone/>
            </a:pPr>
            <a:r>
              <a:rPr lang="pl-PL" dirty="0"/>
              <a:t>&gt; </a:t>
            </a:r>
            <a:r>
              <a:rPr lang="pl-PL" dirty="0" err="1"/>
              <a:t>rownames</a:t>
            </a:r>
            <a:r>
              <a:rPr lang="pl-PL" dirty="0"/>
              <a:t>(m) &lt;- c("x", "z")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Not much different.</a:t>
            </a:r>
          </a:p>
          <a:p>
            <a:r>
              <a:rPr lang="en-US" dirty="0"/>
              <a:t>Need to indicate the index and its range, though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Screen Shot 2018-04-02 at 3.0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5" y="2653696"/>
            <a:ext cx="6033282" cy="24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1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Other flow control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has a </a:t>
            </a:r>
            <a:r>
              <a:rPr lang="en-US" i="1" dirty="0">
                <a:solidFill>
                  <a:srgbClr val="FF0000"/>
                </a:solidFill>
              </a:rPr>
              <a:t>while</a:t>
            </a:r>
            <a:r>
              <a:rPr lang="en-US" dirty="0"/>
              <a:t> function as well as a for function. This allows iterations of flexible length.</a:t>
            </a:r>
          </a:p>
          <a:p>
            <a:endParaRPr lang="en-US" dirty="0"/>
          </a:p>
          <a:p>
            <a:r>
              <a:rPr lang="en-US" dirty="0"/>
              <a:t>while(expression) </a:t>
            </a:r>
          </a:p>
          <a:p>
            <a:pPr marL="384048" lvl="1" indent="0">
              <a:buNone/>
            </a:pPr>
            <a:r>
              <a:rPr lang="en-US" dirty="0"/>
              <a:t>	{</a:t>
            </a:r>
          </a:p>
          <a:p>
            <a:pPr marL="18288" indent="0">
              <a:buNone/>
            </a:pPr>
            <a:r>
              <a:rPr lang="en-US" dirty="0"/>
              <a:t>	 code block</a:t>
            </a:r>
          </a:p>
          <a:p>
            <a:pPr marL="18288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should be read as</a:t>
            </a:r>
          </a:p>
          <a:p>
            <a:endParaRPr lang="en-US" dirty="0"/>
          </a:p>
          <a:p>
            <a:pPr lvl="1"/>
            <a:r>
              <a:rPr lang="en-US" dirty="0"/>
              <a:t>while the expression is true, iteratively execute the code block and re-evaluate the expression based on the result.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—Nice IDE</a:t>
            </a:r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www.rstudio.com</a:t>
            </a:r>
            <a:r>
              <a:rPr lang="en-US" u="sng" dirty="0"/>
              <a:t>/products/</a:t>
            </a:r>
            <a:r>
              <a:rPr lang="en-US" u="sng" dirty="0" err="1"/>
              <a:t>rstudio</a:t>
            </a:r>
            <a:r>
              <a:rPr lang="en-US" u="sng" dirty="0"/>
              <a:t>/download2/</a:t>
            </a:r>
            <a:endParaRPr lang="en-US" dirty="0"/>
          </a:p>
          <a:p>
            <a:r>
              <a:rPr lang="en-US" dirty="0"/>
              <a:t>R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/base/R-3/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Conditional execution in R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syntax of the if function in R is</a:t>
            </a:r>
          </a:p>
          <a:p>
            <a:endParaRPr lang="en-US" dirty="0"/>
          </a:p>
          <a:p>
            <a:r>
              <a:rPr lang="en-US" dirty="0"/>
              <a:t>if(expression) { code block}</a:t>
            </a:r>
          </a:p>
          <a:p>
            <a:endParaRPr lang="en-US" dirty="0"/>
          </a:p>
          <a:p>
            <a:r>
              <a:rPr lang="en-US" dirty="0"/>
              <a:t>which is executed as “if the expression is TRUE, execute the code block, otherwise skip it”.</a:t>
            </a:r>
          </a:p>
          <a:p>
            <a:endParaRPr lang="en-US" dirty="0"/>
          </a:p>
          <a:p>
            <a:r>
              <a:rPr lang="en-US" dirty="0"/>
              <a:t>This is handy when the code block can only be executed when some condition holds.</a:t>
            </a:r>
          </a:p>
          <a:p>
            <a:endParaRPr lang="en-US" dirty="0"/>
          </a:p>
          <a:p>
            <a:r>
              <a:rPr lang="en-US" dirty="0"/>
              <a:t>There is also an if else combination.</a:t>
            </a:r>
          </a:p>
          <a:p>
            <a:endParaRPr lang="en-US" dirty="0"/>
          </a:p>
          <a:p>
            <a:r>
              <a:rPr lang="en-US" dirty="0"/>
              <a:t>if(expression) { code block}</a:t>
            </a:r>
          </a:p>
          <a:p>
            <a:r>
              <a:rPr lang="en-US" dirty="0"/>
              <a:t>else {other code block}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3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a rich collection of functions for performing calculations necessary for doing statistics.</a:t>
            </a:r>
          </a:p>
          <a:p>
            <a:r>
              <a:rPr lang="en-US" dirty="0"/>
              <a:t>Much of learning R comes down to acquiring a large enough vocabulary of functions to solve your problems. </a:t>
            </a:r>
          </a:p>
          <a:p>
            <a:r>
              <a:rPr lang="en-US" dirty="0"/>
              <a:t>The actual structure of the programs may be quite simple, but you still need to learn the names of the functions that do the required work. </a:t>
            </a:r>
          </a:p>
          <a:p>
            <a:r>
              <a:rPr lang="en-US" dirty="0"/>
              <a:t>However, even for everyday users need to write their own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are written in a library file with a .R extension and the files are loaded into the R Markdown document doing an analysis with the source command. </a:t>
            </a:r>
          </a:p>
          <a:p>
            <a:r>
              <a:rPr lang="en-US" dirty="0"/>
              <a:t>Putting the code into its own function saves retyping the commands and ensures reproducibility by forcing exactly the same code to be run when it is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/>
              <a:t>myfun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(a, b, c)</a:t>
            </a:r>
          </a:p>
          <a:p>
            <a:pPr marL="18288" indent="0">
              <a:buNone/>
            </a:pPr>
            <a:r>
              <a:rPr lang="en-US" dirty="0"/>
              <a:t>{</a:t>
            </a:r>
          </a:p>
          <a:p>
            <a:pPr marL="18288" indent="0">
              <a:buNone/>
            </a:pPr>
            <a:r>
              <a:rPr lang="en-US" dirty="0"/>
              <a:t>  do something ….</a:t>
            </a:r>
          </a:p>
          <a:p>
            <a:pPr marL="18288" indent="0">
              <a:buNone/>
            </a:pPr>
            <a:r>
              <a:rPr lang="en-US" dirty="0"/>
              <a:t>  do another thing …</a:t>
            </a:r>
          </a:p>
          <a:p>
            <a:pPr marL="18288" indent="0">
              <a:buNone/>
            </a:pPr>
            <a:r>
              <a:rPr lang="en-US" dirty="0"/>
              <a:t>  output #this line will be without &lt;- or =</a:t>
            </a:r>
          </a:p>
          <a:p>
            <a:pPr marL="18288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/>
              <a:t>mymean</a:t>
            </a:r>
            <a:r>
              <a:rPr lang="en-US" dirty="0"/>
              <a:t> &lt;-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18288" indent="0">
              <a:buNone/>
            </a:pPr>
            <a:r>
              <a:rPr lang="en-US" dirty="0"/>
              <a:t>{</a:t>
            </a:r>
          </a:p>
          <a:p>
            <a:pPr marL="18288" indent="0">
              <a:buNone/>
            </a:pPr>
            <a:r>
              <a:rPr lang="en-US" dirty="0"/>
              <a:t>   output = (</a:t>
            </a:r>
            <a:r>
              <a:rPr lang="en-US" dirty="0" err="1"/>
              <a:t>x+y</a:t>
            </a:r>
            <a:r>
              <a:rPr lang="en-US" dirty="0"/>
              <a:t>)/2</a:t>
            </a:r>
          </a:p>
          <a:p>
            <a:pPr marL="18288" indent="0">
              <a:buNone/>
            </a:pPr>
            <a:r>
              <a:rPr lang="en-US" dirty="0"/>
              <a:t>   output</a:t>
            </a:r>
          </a:p>
          <a:p>
            <a:pPr marL="18288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5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/>
              <a:t>mymean</a:t>
            </a:r>
            <a:r>
              <a:rPr lang="en-US" dirty="0"/>
              <a:t> &lt;-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(x=0,y=0)</a:t>
            </a:r>
          </a:p>
          <a:p>
            <a:pPr marL="18288" indent="0">
              <a:buNone/>
            </a:pPr>
            <a:r>
              <a:rPr lang="en-US" dirty="0"/>
              <a:t>{</a:t>
            </a:r>
          </a:p>
          <a:p>
            <a:pPr marL="18288" indent="0">
              <a:buNone/>
            </a:pPr>
            <a:r>
              <a:rPr lang="en-US" dirty="0"/>
              <a:t>   output = (</a:t>
            </a:r>
            <a:r>
              <a:rPr lang="en-US" dirty="0" err="1"/>
              <a:t>x+y</a:t>
            </a:r>
            <a:r>
              <a:rPr lang="en-US" dirty="0"/>
              <a:t>)/2</a:t>
            </a:r>
          </a:p>
          <a:p>
            <a:pPr marL="18288" indent="0">
              <a:buNone/>
            </a:pPr>
            <a:r>
              <a:rPr lang="en-US" dirty="0"/>
              <a:t>   output</a:t>
            </a:r>
          </a:p>
          <a:p>
            <a:pPr marL="18288" indent="0">
              <a:buNone/>
            </a:pPr>
            <a:r>
              <a:rPr lang="en-US" dirty="0"/>
              <a:t>}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functions </a:t>
            </a:r>
            <a:br>
              <a:rPr lang="en-US" dirty="0"/>
            </a:br>
            <a:r>
              <a:rPr lang="en-US" dirty="0"/>
              <a:t>for rows/columns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pPr marL="18288" indent="0">
              <a:buNone/>
            </a:pPr>
            <a:r>
              <a:rPr lang="en-US" dirty="0"/>
              <a:t>v &lt;- sample(x = -10:10, size = 12)</a:t>
            </a:r>
          </a:p>
          <a:p>
            <a:pPr marL="18288" indent="0">
              <a:buNone/>
            </a:pPr>
            <a:r>
              <a:rPr lang="en-US" dirty="0"/>
              <a:t>M1 &lt;- matrix(v, </a:t>
            </a:r>
            <a:r>
              <a:rPr lang="en-US" dirty="0" err="1"/>
              <a:t>nrow</a:t>
            </a:r>
            <a:r>
              <a:rPr lang="en-US" dirty="0"/>
              <a:t>=4)</a:t>
            </a:r>
          </a:p>
          <a:p>
            <a:pPr marL="18288" indent="0">
              <a:buNone/>
            </a:pPr>
            <a:r>
              <a:rPr lang="en-US" dirty="0"/>
              <a:t>M1</a:t>
            </a:r>
          </a:p>
          <a:p>
            <a:pPr marL="18288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apply</a:t>
            </a:r>
          </a:p>
          <a:p>
            <a:pPr lvl="1"/>
            <a:r>
              <a:rPr lang="en-US" dirty="0"/>
              <a:t>Example:  </a:t>
            </a:r>
            <a:r>
              <a:rPr lang="en-US" dirty="0" err="1"/>
              <a:t>sum_stats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(</a:t>
            </a:r>
            <a:r>
              <a:rPr lang="en-US" dirty="0" err="1"/>
              <a:t>expr_mat</a:t>
            </a:r>
            <a:r>
              <a:rPr lang="en-US" dirty="0"/>
              <a:t>, 1,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89111" y="3483030"/>
            <a:ext cx="1742417" cy="472583"/>
          </a:xfrm>
          <a:prstGeom prst="wedgeRoundRectCallout">
            <a:avLst>
              <a:gd name="adj1" fmla="val -54731"/>
              <a:gd name="adj2" fmla="val 1968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00991" y="2761661"/>
            <a:ext cx="1742417" cy="472583"/>
          </a:xfrm>
          <a:prstGeom prst="wedgeRoundRectCallout">
            <a:avLst>
              <a:gd name="adj1" fmla="val -21680"/>
              <a:gd name="adj2" fmla="val 287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09600" y="5952453"/>
            <a:ext cx="1742417" cy="472583"/>
          </a:xfrm>
          <a:prstGeom prst="wedgeRoundRectCallout">
            <a:avLst>
              <a:gd name="adj1" fmla="val 11370"/>
              <a:gd name="adj2" fmla="val -2187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1469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data from and write data to</a:t>
            </a:r>
          </a:p>
          <a:p>
            <a:pPr lvl="1"/>
            <a:r>
              <a:rPr lang="en-US" dirty="0"/>
              <a:t>R native formats (incl. </a:t>
            </a:r>
            <a:r>
              <a:rPr lang="en-US" dirty="0" err="1"/>
              <a:t>Rdata</a:t>
            </a:r>
            <a:r>
              <a:rPr lang="en-US" dirty="0"/>
              <a:t> and RDS)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EXCEL files</a:t>
            </a:r>
          </a:p>
          <a:p>
            <a:pPr lvl="1"/>
            <a:r>
              <a:rPr lang="en-US" dirty="0"/>
              <a:t>ODBC databases</a:t>
            </a:r>
          </a:p>
          <a:p>
            <a:pPr lvl="1"/>
            <a:r>
              <a:rPr lang="en-US" dirty="0"/>
              <a:t>SAS databases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Screen Shot 2016-08-13 at 7.54.5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9144000" cy="35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Content Placeholder 5" descr="Screen Shot 2016-08-13 at 7.56.25 PM.png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91" b="-6891"/>
          <a:stretch>
            <a:fillRect/>
          </a:stretch>
        </p:blipFill>
        <p:spPr>
          <a:xfrm>
            <a:off x="0" y="1627188"/>
            <a:ext cx="7543800" cy="3657600"/>
          </a:xfrm>
        </p:spPr>
      </p:pic>
    </p:spTree>
    <p:extLst>
      <p:ext uri="{BB962C8B-B14F-4D97-AF65-F5344CB8AC3E}">
        <p14:creationId xmlns:p14="http://schemas.microsoft.com/office/powerpoint/2010/main" val="25632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Nuts &amp; Bolts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Entering Input</a:t>
            </a:r>
          </a:p>
          <a:p>
            <a:pPr lvl="1"/>
            <a:r>
              <a:rPr lang="fr-FR" dirty="0"/>
              <a:t>x &lt;- 1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lvl="1"/>
            <a:r>
              <a:rPr lang="en-US" dirty="0" err="1"/>
              <a:t>msg</a:t>
            </a:r>
            <a:r>
              <a:rPr lang="en-US" dirty="0"/>
              <a:t> &lt;- "hello”</a:t>
            </a:r>
          </a:p>
          <a:p>
            <a:pPr lvl="1"/>
            <a:r>
              <a:rPr lang="en-US" dirty="0"/>
              <a:t>print(msg)</a:t>
            </a:r>
            <a:endParaRPr lang="fr-FR" dirty="0"/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x&lt;-5</a:t>
            </a:r>
          </a:p>
          <a:p>
            <a:pPr lvl="1"/>
            <a:r>
              <a:rPr lang="en-US" dirty="0"/>
              <a:t>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900" dirty="0" err="1">
                <a:latin typeface="American Typewriter"/>
                <a:cs typeface="American Typewriter"/>
              </a:rPr>
              <a:t>read.table</a:t>
            </a:r>
            <a:r>
              <a:rPr lang="en-US" sz="1900" dirty="0">
                <a:latin typeface="American Typewriter"/>
                <a:cs typeface="American Typewriter"/>
              </a:rPr>
              <a:t>() </a:t>
            </a:r>
            <a:r>
              <a:rPr lang="en-US" dirty="0"/>
              <a:t>function is one of the most commonly used functions for reading data</a:t>
            </a:r>
          </a:p>
          <a:p>
            <a:r>
              <a:rPr lang="en-US" dirty="0"/>
              <a:t>file: filename in quotation marks (may need to include path)</a:t>
            </a:r>
          </a:p>
          <a:p>
            <a:r>
              <a:rPr lang="en-US" dirty="0"/>
              <a:t>header: if your file has headers (column names)</a:t>
            </a:r>
          </a:p>
          <a:p>
            <a:r>
              <a:rPr lang="en-US" dirty="0" err="1"/>
              <a:t>sep</a:t>
            </a:r>
            <a:r>
              <a:rPr lang="en-US" dirty="0"/>
              <a:t>: separator; each function has its default separator</a:t>
            </a:r>
          </a:p>
          <a:p>
            <a:r>
              <a:rPr lang="en-US" dirty="0"/>
              <a:t>There are further options in these functions if you need</a:t>
            </a:r>
          </a:p>
          <a:p>
            <a:r>
              <a:rPr lang="en-US" dirty="0"/>
              <a:t>Built in datasets: </a:t>
            </a:r>
            <a:r>
              <a:rPr lang="en-US" dirty="0" err="1"/>
              <a:t>mtcars</a:t>
            </a:r>
            <a:r>
              <a:rPr lang="en-US" dirty="0"/>
              <a:t>, iris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76031"/>
            <a:ext cx="793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read.delim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TRUE,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“\t”)</a:t>
            </a:r>
          </a:p>
          <a:p>
            <a:endParaRPr lang="en-US" dirty="0">
              <a:solidFill>
                <a:prstClr val="black"/>
              </a:solidFill>
              <a:latin typeface="Courier"/>
            </a:endParaRPr>
          </a:p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read.csv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TRUE,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",”)</a:t>
            </a:r>
          </a:p>
          <a:p>
            <a:endParaRPr lang="en-US" dirty="0">
              <a:solidFill>
                <a:srgbClr val="FAC09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read.table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(file, header = FALSE, </a:t>
            </a:r>
            <a:r>
              <a:rPr lang="en-US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””)</a:t>
            </a:r>
          </a:p>
          <a:p>
            <a:endParaRPr lang="en-US" dirty="0">
              <a:solidFill>
                <a:srgbClr val="FAC09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FAC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09" y="6094936"/>
            <a:ext cx="89755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data= </a:t>
            </a:r>
            <a:r>
              <a:rPr lang="en-US" dirty="0" err="1"/>
              <a:t>read.delim</a:t>
            </a:r>
            <a:r>
              <a:rPr lang="en-US" dirty="0"/>
              <a:t>("~/Documents/TEACHING/</a:t>
            </a:r>
            <a:r>
              <a:rPr lang="en-US" dirty="0" err="1"/>
              <a:t>Data_Science</a:t>
            </a:r>
            <a:r>
              <a:rPr lang="en-US" dirty="0"/>
              <a:t>/R/data/</a:t>
            </a:r>
            <a:r>
              <a:rPr lang="en-US" dirty="0" err="1"/>
              <a:t>Su_raw_matrix.txt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7047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 and Out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American Typewriter"/>
                <a:cs typeface="American Typewriter"/>
              </a:rPr>
              <a:t>file</a:t>
            </a:r>
            <a:r>
              <a:rPr lang="en-US" dirty="0"/>
              <a:t>, the name of a file, or a connection</a:t>
            </a:r>
          </a:p>
          <a:p>
            <a:pPr lvl="1"/>
            <a:r>
              <a:rPr lang="en-US" dirty="0">
                <a:latin typeface="American Typewriter"/>
                <a:cs typeface="American Typewriter"/>
              </a:rPr>
              <a:t>header</a:t>
            </a:r>
            <a:r>
              <a:rPr lang="en-US" dirty="0"/>
              <a:t>, logical indicating if the file has a header line</a:t>
            </a:r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sep</a:t>
            </a:r>
            <a:r>
              <a:rPr lang="en-US" dirty="0"/>
              <a:t>, a string indicating how the columns are separated</a:t>
            </a:r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colClasses</a:t>
            </a:r>
            <a:r>
              <a:rPr lang="en-US" dirty="0"/>
              <a:t>, a character vector indicating the class of each column in the dataset</a:t>
            </a:r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nrows</a:t>
            </a:r>
            <a:r>
              <a:rPr lang="en-US" dirty="0"/>
              <a:t>, the number of rows in the dataset. By default  </a:t>
            </a:r>
            <a:r>
              <a:rPr lang="en-US" dirty="0" err="1">
                <a:latin typeface="American Typewriter"/>
                <a:cs typeface="American Typewriter"/>
              </a:rPr>
              <a:t>read.table</a:t>
            </a:r>
            <a:r>
              <a:rPr lang="en-US" dirty="0">
                <a:latin typeface="American Typewriter"/>
                <a:cs typeface="American Typewriter"/>
              </a:rPr>
              <a:t>() </a:t>
            </a:r>
            <a:r>
              <a:rPr lang="en-US" dirty="0"/>
              <a:t>reads an entire file.</a:t>
            </a:r>
          </a:p>
          <a:p>
            <a:r>
              <a:rPr lang="en-US" dirty="0"/>
              <a:t>Built in datasets: </a:t>
            </a:r>
            <a:r>
              <a:rPr lang="en-US" dirty="0" err="1"/>
              <a:t>mtcars</a:t>
            </a:r>
            <a:r>
              <a:rPr lang="en-US" dirty="0"/>
              <a:t>, iris</a:t>
            </a:r>
          </a:p>
          <a:p>
            <a:r>
              <a:rPr lang="en-US" dirty="0" err="1"/>
              <a:t>write.table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93" y="5196142"/>
            <a:ext cx="902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write.table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(x, file = "", append = FALSE, quote = TRUE,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sep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 ",</a:t>
            </a:r>
          </a:p>
          <a:p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eol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"\n",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na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"NA",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dec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".",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row.names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TRUE,</a:t>
            </a:r>
          </a:p>
          <a:p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dirty="0" err="1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col.names</a:t>
            </a:r>
            <a:r>
              <a:rPr lang="en-US" sz="1600" dirty="0">
                <a:solidFill>
                  <a:srgbClr val="FAC090"/>
                </a:solidFill>
                <a:latin typeface="Courier"/>
                <a:ea typeface="Courier"/>
                <a:cs typeface="Courier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583938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&gt; </a:t>
            </a:r>
            <a:r>
              <a:rPr lang="en-US" dirty="0" err="1">
                <a:solidFill>
                  <a:srgbClr val="FF0000"/>
                </a:solidFill>
              </a:rPr>
              <a:t>getwd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# get current working directory</a:t>
            </a:r>
          </a:p>
          <a:p>
            <a:pPr lvl="1"/>
            <a:r>
              <a:rPr lang="en-US" dirty="0"/>
              <a:t> You can select a different working directory with the function </a:t>
            </a:r>
            <a:r>
              <a:rPr lang="en-US" dirty="0" err="1"/>
              <a:t>setwd</a:t>
            </a:r>
            <a:r>
              <a:rPr lang="en-US" dirty="0"/>
              <a:t>(), and thus avoid entering the full path of the data files.</a:t>
            </a:r>
          </a:p>
          <a:p>
            <a:pPr marL="384048" lvl="1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   &gt; </a:t>
            </a:r>
            <a:r>
              <a:rPr lang="en-US" dirty="0" err="1">
                <a:solidFill>
                  <a:srgbClr val="FF0000"/>
                </a:solidFill>
              </a:rPr>
              <a:t>setwd</a:t>
            </a:r>
            <a:r>
              <a:rPr lang="en-US" dirty="0"/>
              <a:t>("&lt;new path&gt;")  # set working directory</a:t>
            </a:r>
          </a:p>
          <a:p>
            <a:pPr lvl="1"/>
            <a:r>
              <a:rPr lang="en-US" dirty="0"/>
              <a:t>Note that the forward slash should be used as the path separator even on Windows platform.</a:t>
            </a:r>
          </a:p>
          <a:p>
            <a:pPr lvl="1"/>
            <a:r>
              <a:rPr lang="en-US" dirty="0"/>
              <a:t> &gt; </a:t>
            </a:r>
            <a:r>
              <a:rPr lang="en-US" dirty="0" err="1"/>
              <a:t>setwd</a:t>
            </a:r>
            <a:r>
              <a:rPr lang="en-US" dirty="0"/>
              <a:t>("C: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/>
              <a:t>MyDoc</a:t>
            </a:r>
            <a:r>
              <a:rPr lang="en-US" dirty="0"/>
              <a:t>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1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61631"/>
            <a:ext cx="8085352" cy="914400"/>
          </a:xfrm>
        </p:spPr>
        <p:txBody>
          <a:bodyPr/>
          <a:lstStyle/>
          <a:p>
            <a:r>
              <a:rPr lang="en-US" dirty="0"/>
              <a:t>Install and import a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(“ggplot2”)</a:t>
            </a:r>
          </a:p>
          <a:p>
            <a:r>
              <a:rPr lang="en-US" dirty="0"/>
              <a:t>library(ggplot2)</a:t>
            </a:r>
          </a:p>
          <a:p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dim(iris)</a:t>
            </a:r>
          </a:p>
          <a:p>
            <a:r>
              <a:rPr lang="en-US" dirty="0" err="1"/>
              <a:t>str</a:t>
            </a:r>
            <a:r>
              <a:rPr lang="en-US" dirty="0"/>
              <a:t>(iris)</a:t>
            </a:r>
          </a:p>
          <a:p>
            <a:r>
              <a:rPr lang="en-US" dirty="0"/>
              <a:t>names(iris)</a:t>
            </a:r>
          </a:p>
          <a:p>
            <a:r>
              <a:rPr lang="en-US" dirty="0"/>
              <a:t>attributes(iris)</a:t>
            </a:r>
          </a:p>
          <a:p>
            <a:r>
              <a:rPr lang="en-US" dirty="0"/>
              <a:t>head(iris, 3)</a:t>
            </a:r>
          </a:p>
          <a:p>
            <a:r>
              <a:rPr lang="en-US" dirty="0"/>
              <a:t>tail(iris, 3)</a:t>
            </a:r>
          </a:p>
          <a:p>
            <a:r>
              <a:rPr lang="en-US" dirty="0"/>
              <a:t>iris[1:10, "</a:t>
            </a:r>
            <a:r>
              <a:rPr lang="en-US" dirty="0" err="1"/>
              <a:t>Sepal.Length</a:t>
            </a:r>
            <a:r>
              <a:rPr lang="en-US" dirty="0"/>
              <a:t>"]</a:t>
            </a:r>
          </a:p>
          <a:p>
            <a:r>
              <a:rPr lang="en-US" dirty="0"/>
              <a:t>summary(iris)</a:t>
            </a:r>
          </a:p>
          <a:p>
            <a:r>
              <a:rPr lang="en-US" dirty="0"/>
              <a:t>library(</a:t>
            </a:r>
            <a:r>
              <a:rPr lang="en-US" dirty="0" err="1"/>
              <a:t>Hmisc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describe(iris[, c(1, 5)])</a:t>
            </a:r>
          </a:p>
          <a:p>
            <a:r>
              <a:rPr lang="en-US" dirty="0"/>
              <a:t>range(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  <a:p>
            <a:r>
              <a:rPr lang="en-US" dirty="0" err="1"/>
              <a:t>quantile</a:t>
            </a:r>
            <a:r>
              <a:rPr lang="en-US" dirty="0"/>
              <a:t>(</a:t>
            </a:r>
            <a:r>
              <a:rPr lang="en-US" dirty="0" err="1"/>
              <a:t>iris$Sepal.Length</a:t>
            </a:r>
            <a:r>
              <a:rPr lang="en-US" dirty="0"/>
              <a:t>, c(0.1, 0.3, 0.65))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82" y="1485744"/>
            <a:ext cx="3574018" cy="3859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11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• character</a:t>
            </a:r>
          </a:p>
          <a:p>
            <a:pPr lvl="1"/>
            <a:r>
              <a:rPr lang="en-US" dirty="0"/>
              <a:t>• numeric (real numbers)</a:t>
            </a:r>
          </a:p>
          <a:p>
            <a:pPr lvl="1"/>
            <a:r>
              <a:rPr lang="en-US" dirty="0"/>
              <a:t>• integer</a:t>
            </a:r>
          </a:p>
          <a:p>
            <a:pPr lvl="1"/>
            <a:r>
              <a:rPr lang="en-US" dirty="0"/>
              <a:t>• complex</a:t>
            </a:r>
          </a:p>
          <a:p>
            <a:pPr lvl="1"/>
            <a:r>
              <a:rPr lang="en-US" dirty="0"/>
              <a:t>• logical (True/False)</a:t>
            </a:r>
          </a:p>
          <a:p>
            <a:r>
              <a:rPr lang="en-US" dirty="0"/>
              <a:t>The most basic type of R object is a vector. </a:t>
            </a:r>
          </a:p>
          <a:p>
            <a:r>
              <a:rPr lang="en-US" dirty="0"/>
              <a:t>Empty vectors can be created with the vector() function</a:t>
            </a:r>
          </a:p>
          <a:p>
            <a:r>
              <a:rPr lang="en-US" dirty="0"/>
              <a:t>You can always check the data type with: class()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objects can have attributes, which are like metadata for the object:</a:t>
            </a:r>
          </a:p>
          <a:p>
            <a:pPr lvl="1"/>
            <a:r>
              <a:rPr lang="en-US" sz="2200" dirty="0"/>
              <a:t>names, </a:t>
            </a:r>
            <a:r>
              <a:rPr lang="en-US" sz="2200" dirty="0" err="1"/>
              <a:t>dimnames</a:t>
            </a:r>
            <a:endParaRPr lang="en-US" sz="2200" dirty="0"/>
          </a:p>
          <a:p>
            <a:pPr lvl="1"/>
            <a:r>
              <a:rPr lang="en-US" sz="2200" dirty="0"/>
              <a:t>dimensions (e.g. matrices, arrays)</a:t>
            </a:r>
          </a:p>
          <a:p>
            <a:pPr lvl="1"/>
            <a:r>
              <a:rPr lang="en-US" sz="2200" dirty="0"/>
              <a:t>class (e.g. integer, numeric)</a:t>
            </a:r>
          </a:p>
          <a:p>
            <a:pPr lvl="1"/>
            <a:r>
              <a:rPr lang="en-US" sz="2200" dirty="0"/>
              <a:t>length</a:t>
            </a:r>
          </a:p>
          <a:p>
            <a:pPr lvl="1"/>
            <a:r>
              <a:rPr lang="en-US" sz="2200" dirty="0"/>
              <a:t>other user-defined attributes/metadata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o-RO" dirty="0"/>
              <a:t>&gt; x &lt;- c(0.5, 0.6) ## numeric</a:t>
            </a:r>
          </a:p>
          <a:p>
            <a:pPr marL="18288" indent="0">
              <a:buNone/>
            </a:pPr>
            <a:r>
              <a:rPr lang="ro-RO" dirty="0"/>
              <a:t>&gt; x &lt;- c(TRUE, FALSE) ## logical</a:t>
            </a:r>
          </a:p>
          <a:p>
            <a:pPr marL="18288" indent="0">
              <a:buNone/>
            </a:pPr>
            <a:r>
              <a:rPr lang="en-US" dirty="0"/>
              <a:t>&gt; x &lt;- c(T, F) ## logical</a:t>
            </a:r>
          </a:p>
          <a:p>
            <a:pPr marL="18288" indent="0">
              <a:buNone/>
            </a:pPr>
            <a:r>
              <a:rPr lang="fr-FR" dirty="0"/>
              <a:t>&gt; x &lt;- c("a", "b", "c") ## </a:t>
            </a:r>
            <a:r>
              <a:rPr lang="fr-FR" dirty="0" err="1"/>
              <a:t>character</a:t>
            </a:r>
            <a:endParaRPr lang="fr-FR" dirty="0"/>
          </a:p>
          <a:p>
            <a:pPr marL="18288" indent="0">
              <a:buNone/>
            </a:pPr>
            <a:r>
              <a:rPr lang="nl-NL" dirty="0"/>
              <a:t>&gt; x &lt;- 9:29 ## integer</a:t>
            </a:r>
          </a:p>
          <a:p>
            <a:pPr marL="18288" indent="0">
              <a:buNone/>
            </a:pPr>
            <a:r>
              <a:rPr lang="fr-FR" dirty="0"/>
              <a:t>&gt; x &lt;- c(1+0i, 2+4i) ## </a:t>
            </a:r>
            <a:r>
              <a:rPr lang="fr-FR" dirty="0" err="1"/>
              <a:t>complex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0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s-ES_tradnl" dirty="0"/>
              <a:t>&gt; y &lt;- c(1.7, "a") ## </a:t>
            </a:r>
            <a:r>
              <a:rPr lang="es-ES_tradnl" dirty="0" err="1"/>
              <a:t>character</a:t>
            </a:r>
            <a:endParaRPr lang="es-ES_tradnl" dirty="0"/>
          </a:p>
          <a:p>
            <a:pPr marL="18288" indent="0">
              <a:buNone/>
            </a:pPr>
            <a:r>
              <a:rPr lang="es-ES_tradnl" dirty="0"/>
              <a:t>&gt; y &lt;- c(TRUE, 2) ## </a:t>
            </a:r>
            <a:r>
              <a:rPr lang="es-ES_tradnl" dirty="0" err="1"/>
              <a:t>numeric</a:t>
            </a:r>
            <a:endParaRPr lang="es-ES_tradnl" dirty="0"/>
          </a:p>
          <a:p>
            <a:pPr marL="18288" indent="0">
              <a:buNone/>
            </a:pPr>
            <a:r>
              <a:rPr lang="es-ES_tradnl" dirty="0"/>
              <a:t>&gt; y &lt;- c("a", TRUE) ## </a:t>
            </a:r>
            <a:r>
              <a:rPr lang="es-ES_tradnl" dirty="0" err="1"/>
              <a:t>character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83" y="1263202"/>
            <a:ext cx="4165812" cy="39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Coercion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fr-FR" dirty="0"/>
              <a:t>&gt; x &lt;- 0:6</a:t>
            </a:r>
          </a:p>
          <a:p>
            <a:pPr marL="18288" indent="0">
              <a:buNone/>
            </a:pPr>
            <a:r>
              <a:rPr lang="fr-FR" dirty="0"/>
              <a:t>&gt; class(x)</a:t>
            </a:r>
          </a:p>
          <a:p>
            <a:pPr marL="18288" indent="0">
              <a:buNone/>
            </a:pPr>
            <a:r>
              <a:rPr lang="nl-NL" dirty="0"/>
              <a:t>[1] "integer"</a:t>
            </a:r>
          </a:p>
          <a:p>
            <a:pPr marL="18288" indent="0">
              <a:buNone/>
            </a:pPr>
            <a:r>
              <a:rPr lang="nl-NL" dirty="0"/>
              <a:t>&gt; </a:t>
            </a:r>
            <a:r>
              <a:rPr lang="nl-NL" dirty="0" err="1"/>
              <a:t>as.numeric</a:t>
            </a:r>
            <a:r>
              <a:rPr lang="nl-NL" dirty="0"/>
              <a:t>(x)</a:t>
            </a:r>
          </a:p>
          <a:p>
            <a:pPr marL="18288" indent="0">
              <a:buNone/>
            </a:pPr>
            <a:r>
              <a:rPr lang="da-DK" dirty="0"/>
              <a:t>[1] 0 1 2 3 4 5 6</a:t>
            </a:r>
          </a:p>
          <a:p>
            <a:pPr marL="18288" indent="0">
              <a:buNone/>
            </a:pPr>
            <a:r>
              <a:rPr lang="da-DK" dirty="0"/>
              <a:t>&gt; </a:t>
            </a:r>
            <a:r>
              <a:rPr lang="da-DK" dirty="0" err="1"/>
              <a:t>as.logical</a:t>
            </a:r>
            <a:r>
              <a:rPr lang="da-DK" dirty="0"/>
              <a:t>(x)</a:t>
            </a:r>
          </a:p>
          <a:p>
            <a:pPr marL="18288" indent="0">
              <a:buNone/>
            </a:pPr>
            <a:r>
              <a:rPr lang="da-DK" dirty="0"/>
              <a:t>[1] FALSE TRUE TRUE TRUE TRUE TRUE TRUE</a:t>
            </a:r>
          </a:p>
          <a:p>
            <a:pPr marL="18288" indent="0">
              <a:buNone/>
            </a:pPr>
            <a:r>
              <a:rPr lang="da-DK" dirty="0"/>
              <a:t>&gt; </a:t>
            </a:r>
            <a:r>
              <a:rPr lang="da-DK" dirty="0" err="1"/>
              <a:t>as.character</a:t>
            </a:r>
            <a:r>
              <a:rPr lang="da-DK" dirty="0"/>
              <a:t>(x)</a:t>
            </a:r>
          </a:p>
          <a:p>
            <a:pPr marL="18288" indent="0">
              <a:buNone/>
            </a:pPr>
            <a:r>
              <a:rPr lang="da-DK" dirty="0"/>
              <a:t>[1] "0" "1" "2" "3" "4" "5" "6"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pl-PL" dirty="0"/>
              <a:t>&gt; m &lt;- </a:t>
            </a:r>
            <a:r>
              <a:rPr lang="pl-PL" dirty="0" err="1"/>
              <a:t>matrix</a:t>
            </a:r>
            <a:r>
              <a:rPr lang="pl-PL" dirty="0"/>
              <a:t>(</a:t>
            </a:r>
            <a:r>
              <a:rPr lang="pl-PL" dirty="0" err="1"/>
              <a:t>nrow</a:t>
            </a:r>
            <a:r>
              <a:rPr lang="pl-PL" dirty="0"/>
              <a:t> = 2, </a:t>
            </a:r>
            <a:r>
              <a:rPr lang="pl-PL" dirty="0" err="1"/>
              <a:t>ncol</a:t>
            </a:r>
            <a:r>
              <a:rPr lang="pl-PL" dirty="0"/>
              <a:t> = 3)</a:t>
            </a:r>
          </a:p>
          <a:p>
            <a:pPr marL="18288" indent="0">
              <a:buNone/>
            </a:pPr>
            <a:r>
              <a:rPr lang="pl-PL" dirty="0"/>
              <a:t>&gt; m</a:t>
            </a:r>
          </a:p>
          <a:p>
            <a:pPr marL="18288" indent="0">
              <a:buNone/>
            </a:pPr>
            <a:r>
              <a:rPr lang="pl-PL" dirty="0"/>
              <a:t>[,1] [,2] [,3]</a:t>
            </a:r>
          </a:p>
          <a:p>
            <a:pPr marL="18288" indent="0">
              <a:buNone/>
            </a:pPr>
            <a:r>
              <a:rPr lang="pl-PL" dirty="0"/>
              <a:t>[1,] NA NA NA</a:t>
            </a:r>
          </a:p>
          <a:p>
            <a:pPr marL="18288" indent="0">
              <a:buNone/>
            </a:pPr>
            <a:r>
              <a:rPr lang="pl-PL" dirty="0"/>
              <a:t>[2,] NA NA NA</a:t>
            </a:r>
          </a:p>
          <a:p>
            <a:pPr marL="18288" indent="0">
              <a:buNone/>
            </a:pPr>
            <a:r>
              <a:rPr lang="pl-PL" dirty="0"/>
              <a:t>&gt; </a:t>
            </a:r>
            <a:r>
              <a:rPr lang="pl-PL" dirty="0" err="1"/>
              <a:t>dim</a:t>
            </a:r>
            <a:r>
              <a:rPr lang="pl-PL" dirty="0"/>
              <a:t>(m)</a:t>
            </a:r>
          </a:p>
          <a:p>
            <a:pPr marL="18288" indent="0">
              <a:buNone/>
            </a:pPr>
            <a:r>
              <a:rPr lang="pl-PL" dirty="0"/>
              <a:t>[1] 2 3</a:t>
            </a:r>
          </a:p>
          <a:p>
            <a:pPr marL="18288" indent="0">
              <a:buNone/>
            </a:pPr>
            <a:r>
              <a:rPr lang="pl-PL" dirty="0"/>
              <a:t>&gt; </a:t>
            </a:r>
            <a:r>
              <a:rPr lang="pl-PL" dirty="0" err="1"/>
              <a:t>attributes</a:t>
            </a:r>
            <a:r>
              <a:rPr lang="pl-PL" dirty="0"/>
              <a:t>(m)</a:t>
            </a:r>
          </a:p>
          <a:p>
            <a:pPr marL="18288" indent="0">
              <a:buNone/>
            </a:pPr>
            <a:r>
              <a:rPr lang="pl-PL" dirty="0"/>
              <a:t>$</a:t>
            </a:r>
            <a:r>
              <a:rPr lang="pl-PL" dirty="0" err="1"/>
              <a:t>dim</a:t>
            </a:r>
            <a:endParaRPr lang="pl-PL" dirty="0"/>
          </a:p>
          <a:p>
            <a:pPr marL="18288" indent="0">
              <a:buNone/>
            </a:pPr>
            <a:r>
              <a:rPr lang="pl-PL" dirty="0"/>
              <a:t>[1] 2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22027</TotalTime>
  <Words>2025</Words>
  <Application>Microsoft Office PowerPoint</Application>
  <PresentationFormat>On-screen Show (4:3)</PresentationFormat>
  <Paragraphs>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American Typewriter</vt:lpstr>
      <vt:lpstr>Arial</vt:lpstr>
      <vt:lpstr>Calibri</vt:lpstr>
      <vt:lpstr>Callibri</vt:lpstr>
      <vt:lpstr>Courier</vt:lpstr>
      <vt:lpstr>Georgia</vt:lpstr>
      <vt:lpstr>Gill Sans</vt:lpstr>
      <vt:lpstr>Times New Roman</vt:lpstr>
      <vt:lpstr>Wingdings</vt:lpstr>
      <vt:lpstr>HB_dataviz</vt:lpstr>
      <vt:lpstr>R—Tutorial</vt:lpstr>
      <vt:lpstr>Installation</vt:lpstr>
      <vt:lpstr>Nuts &amp; Bolts</vt:lpstr>
      <vt:lpstr>R Objects</vt:lpstr>
      <vt:lpstr>Attributes</vt:lpstr>
      <vt:lpstr>Creating Vectors</vt:lpstr>
      <vt:lpstr>Mixing Objects</vt:lpstr>
      <vt:lpstr>Explicit Coercion</vt:lpstr>
      <vt:lpstr>Matrices</vt:lpstr>
      <vt:lpstr>Matrices</vt:lpstr>
      <vt:lpstr>Matrices</vt:lpstr>
      <vt:lpstr>Lists</vt:lpstr>
      <vt:lpstr>Factors</vt:lpstr>
      <vt:lpstr>Missing Values</vt:lpstr>
      <vt:lpstr>Data Frames</vt:lpstr>
      <vt:lpstr>Data Frames</vt:lpstr>
      <vt:lpstr>Data Frame</vt:lpstr>
      <vt:lpstr>FOR LOOPS</vt:lpstr>
      <vt:lpstr>Other flow control </vt:lpstr>
      <vt:lpstr>Conditional execution in R </vt:lpstr>
      <vt:lpstr>Functions</vt:lpstr>
      <vt:lpstr>Functions</vt:lpstr>
      <vt:lpstr>Function definition</vt:lpstr>
      <vt:lpstr>Function example</vt:lpstr>
      <vt:lpstr>Default arguments</vt:lpstr>
      <vt:lpstr>Using built-in functions  for rows/columns</vt:lpstr>
      <vt:lpstr>Getting Data In and Out</vt:lpstr>
      <vt:lpstr>Getting Data In and Out</vt:lpstr>
      <vt:lpstr>Getting Data In and Out</vt:lpstr>
      <vt:lpstr>Getting Data In and Out</vt:lpstr>
      <vt:lpstr>Getting Data In and Out</vt:lpstr>
      <vt:lpstr>Working Directory</vt:lpstr>
      <vt:lpstr>Install and import a library</vt:lpstr>
      <vt:lpstr>Exploring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R—nuts &amp; bolts</dc:title>
  <dc:creator>CSEP-BISGIN</dc:creator>
  <cp:lastModifiedBy>Halil Bisgin</cp:lastModifiedBy>
  <cp:revision>57</cp:revision>
  <dcterms:created xsi:type="dcterms:W3CDTF">2016-08-13T21:32:48Z</dcterms:created>
  <dcterms:modified xsi:type="dcterms:W3CDTF">2022-02-03T16:00:32Z</dcterms:modified>
</cp:coreProperties>
</file>