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6" r:id="rId4"/>
    <p:sldId id="279" r:id="rId5"/>
    <p:sldId id="278" r:id="rId6"/>
    <p:sldId id="277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70B7D-3DA7-4A52-A6CA-9D5F9F580AE3}" v="25" dt="2020-10-24T22:11:30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08" autoAdjust="0"/>
  </p:normalViewPr>
  <p:slideViewPr>
    <p:cSldViewPr>
      <p:cViewPr varScale="1">
        <p:scale>
          <a:sx n="99" d="100"/>
          <a:sy n="99" d="100"/>
        </p:scale>
        <p:origin x="108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Bispo dos Santos" userId="b96fb7218efc8392" providerId="LiveId" clId="{3A970B7D-3DA7-4A52-A6CA-9D5F9F580AE3}"/>
    <pc:docChg chg="addSld delSld modSld">
      <pc:chgData name="Henrique Bispo dos Santos" userId="b96fb7218efc8392" providerId="LiveId" clId="{3A970B7D-3DA7-4A52-A6CA-9D5F9F580AE3}" dt="2020-10-24T22:11:30.474" v="46"/>
      <pc:docMkLst>
        <pc:docMk/>
      </pc:docMkLst>
      <pc:sldChg chg="modSp mod">
        <pc:chgData name="Henrique Bispo dos Santos" userId="b96fb7218efc8392" providerId="LiveId" clId="{3A970B7D-3DA7-4A52-A6CA-9D5F9F580AE3}" dt="2020-10-24T19:29:47.556" v="12" actId="20577"/>
        <pc:sldMkLst>
          <pc:docMk/>
          <pc:sldMk cId="242453831" sldId="256"/>
        </pc:sldMkLst>
        <pc:spChg chg="mod">
          <ac:chgData name="Henrique Bispo dos Santos" userId="b96fb7218efc8392" providerId="LiveId" clId="{3A970B7D-3DA7-4A52-A6CA-9D5F9F580AE3}" dt="2020-10-24T19:29:47.556" v="12" actId="20577"/>
          <ac:spMkLst>
            <pc:docMk/>
            <pc:sldMk cId="242453831" sldId="256"/>
            <ac:spMk id="3" creationId="{00000000-0000-0000-0000-000000000000}"/>
          </ac:spMkLst>
        </pc:spChg>
      </pc:sldChg>
      <pc:sldChg chg="modSp">
        <pc:chgData name="Henrique Bispo dos Santos" userId="b96fb7218efc8392" providerId="LiveId" clId="{3A970B7D-3DA7-4A52-A6CA-9D5F9F580AE3}" dt="2020-10-24T19:54:37.957" v="23"/>
        <pc:sldMkLst>
          <pc:docMk/>
          <pc:sldMk cId="3042826300" sldId="265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3042826300" sldId="265"/>
            <ac:spMk id="44" creationId="{E5D699F6-FB80-42D4-82DC-B10832035435}"/>
          </ac:spMkLst>
        </pc:spChg>
      </pc:sldChg>
      <pc:sldChg chg="modSp">
        <pc:chgData name="Henrique Bispo dos Santos" userId="b96fb7218efc8392" providerId="LiveId" clId="{3A970B7D-3DA7-4A52-A6CA-9D5F9F580AE3}" dt="2020-10-24T19:54:37.957" v="23"/>
        <pc:sldMkLst>
          <pc:docMk/>
          <pc:sldMk cId="4265007471" sldId="276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4265007471" sldId="276"/>
            <ac:spMk id="5" creationId="{721095CE-E388-4861-B384-B1CEA39D20D3}"/>
          </ac:spMkLst>
        </pc:spChg>
      </pc:sldChg>
      <pc:sldChg chg="modSp add del modAnim">
        <pc:chgData name="Henrique Bispo dos Santos" userId="b96fb7218efc8392" providerId="LiveId" clId="{3A970B7D-3DA7-4A52-A6CA-9D5F9F580AE3}" dt="2020-10-24T22:11:30.474" v="46"/>
        <pc:sldMkLst>
          <pc:docMk/>
          <pc:sldMk cId="477894285" sldId="277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477894285" sldId="277"/>
            <ac:spMk id="106" creationId="{7969EB29-68A2-4A51-92BF-9317E5B28E64}"/>
          </ac:spMkLst>
        </pc:spChg>
        <pc:picChg chg="mod">
          <ac:chgData name="Henrique Bispo dos Santos" userId="b96fb7218efc8392" providerId="LiveId" clId="{3A970B7D-3DA7-4A52-A6CA-9D5F9F580AE3}" dt="2020-10-24T22:10:17.063" v="40" actId="14100"/>
          <ac:picMkLst>
            <pc:docMk/>
            <pc:sldMk cId="477894285" sldId="277"/>
            <ac:picMk id="1026" creationId="{E857ECBC-37FB-4169-9C27-76820478258E}"/>
          </ac:picMkLst>
        </pc:picChg>
      </pc:sldChg>
      <pc:sldChg chg="addSp">
        <pc:chgData name="Henrique Bispo dos Santos" userId="b96fb7218efc8392" providerId="LiveId" clId="{3A970B7D-3DA7-4A52-A6CA-9D5F9F580AE3}" dt="2020-10-24T22:09:44.414" v="24"/>
        <pc:sldMkLst>
          <pc:docMk/>
          <pc:sldMk cId="516174216" sldId="277"/>
        </pc:sldMkLst>
        <pc:picChg chg="add">
          <ac:chgData name="Henrique Bispo dos Santos" userId="b96fb7218efc8392" providerId="LiveId" clId="{3A970B7D-3DA7-4A52-A6CA-9D5F9F580AE3}" dt="2020-10-24T22:09:44.414" v="24"/>
          <ac:picMkLst>
            <pc:docMk/>
            <pc:sldMk cId="516174216" sldId="277"/>
            <ac:picMk id="1026" creationId="{E857ECBC-37FB-4169-9C27-76820478258E}"/>
          </ac:picMkLst>
        </pc:picChg>
      </pc:sldChg>
      <pc:sldChg chg="modSp">
        <pc:chgData name="Henrique Bispo dos Santos" userId="b96fb7218efc8392" providerId="LiveId" clId="{3A970B7D-3DA7-4A52-A6CA-9D5F9F580AE3}" dt="2020-10-24T19:54:37.957" v="23"/>
        <pc:sldMkLst>
          <pc:docMk/>
          <pc:sldMk cId="909388382" sldId="278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909388382" sldId="278"/>
            <ac:spMk id="2" creationId="{AAA0114B-4F2E-42F4-9AC5-94E346021E34}"/>
          </ac:spMkLst>
        </pc:spChg>
      </pc:sldChg>
      <pc:sldChg chg="modSp">
        <pc:chgData name="Henrique Bispo dos Santos" userId="b96fb7218efc8392" providerId="LiveId" clId="{3A970B7D-3DA7-4A52-A6CA-9D5F9F580AE3}" dt="2020-10-24T19:54:37.957" v="23"/>
        <pc:sldMkLst>
          <pc:docMk/>
          <pc:sldMk cId="916891128" sldId="279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916891128" sldId="279"/>
            <ac:spMk id="2" creationId="{2CA226C2-825F-40DB-8C99-429AF121E82D}"/>
          </ac:spMkLst>
        </pc:spChg>
      </pc:sldChg>
      <pc:sldChg chg="modSp">
        <pc:chgData name="Henrique Bispo dos Santos" userId="b96fb7218efc8392" providerId="LiveId" clId="{3A970B7D-3DA7-4A52-A6CA-9D5F9F580AE3}" dt="2020-10-24T19:54:37.957" v="23"/>
        <pc:sldMkLst>
          <pc:docMk/>
          <pc:sldMk cId="3716267756" sldId="280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3716267756" sldId="280"/>
            <ac:spMk id="2" creationId="{982A36B6-905D-4785-96ED-0CAD73112797}"/>
          </ac:spMkLst>
        </pc:spChg>
      </pc:sldChg>
      <pc:sldChg chg="del">
        <pc:chgData name="Henrique Bispo dos Santos" userId="b96fb7218efc8392" providerId="LiveId" clId="{3A970B7D-3DA7-4A52-A6CA-9D5F9F580AE3}" dt="2020-10-24T19:29:16.542" v="0" actId="47"/>
        <pc:sldMkLst>
          <pc:docMk/>
          <pc:sldMk cId="1191235082" sldId="281"/>
        </pc:sldMkLst>
      </pc:sldChg>
      <pc:sldChg chg="modSp modAnim">
        <pc:chgData name="Henrique Bispo dos Santos" userId="b96fb7218efc8392" providerId="LiveId" clId="{3A970B7D-3DA7-4A52-A6CA-9D5F9F580AE3}" dt="2020-10-24T19:54:37.957" v="23"/>
        <pc:sldMkLst>
          <pc:docMk/>
          <pc:sldMk cId="3474649907" sldId="282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3474649907" sldId="282"/>
            <ac:spMk id="2" creationId="{982A36B6-905D-4785-96ED-0CAD73112797}"/>
          </ac:spMkLst>
        </pc:spChg>
        <pc:spChg chg="mod">
          <ac:chgData name="Henrique Bispo dos Santos" userId="b96fb7218efc8392" providerId="LiveId" clId="{3A970B7D-3DA7-4A52-A6CA-9D5F9F580AE3}" dt="2020-10-24T19:54:04.024" v="22" actId="6549"/>
          <ac:spMkLst>
            <pc:docMk/>
            <pc:sldMk cId="3474649907" sldId="282"/>
            <ac:spMk id="14" creationId="{00000000-0000-0000-0000-000000000000}"/>
          </ac:spMkLst>
        </pc:spChg>
      </pc:sldChg>
      <pc:sldChg chg="modSp">
        <pc:chgData name="Henrique Bispo dos Santos" userId="b96fb7218efc8392" providerId="LiveId" clId="{3A970B7D-3DA7-4A52-A6CA-9D5F9F580AE3}" dt="2020-10-24T19:54:37.957" v="23"/>
        <pc:sldMkLst>
          <pc:docMk/>
          <pc:sldMk cId="2116352086" sldId="283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2116352086" sldId="283"/>
            <ac:spMk id="2" creationId="{982A36B6-905D-4785-96ED-0CAD73112797}"/>
          </ac:spMkLst>
        </pc:spChg>
      </pc:sldChg>
      <pc:sldChg chg="modSp">
        <pc:chgData name="Henrique Bispo dos Santos" userId="b96fb7218efc8392" providerId="LiveId" clId="{3A970B7D-3DA7-4A52-A6CA-9D5F9F580AE3}" dt="2020-10-24T19:54:37.957" v="23"/>
        <pc:sldMkLst>
          <pc:docMk/>
          <pc:sldMk cId="235287522" sldId="284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235287522" sldId="284"/>
            <ac:spMk id="2" creationId="{982A36B6-905D-4785-96ED-0CAD73112797}"/>
          </ac:spMkLst>
        </pc:spChg>
      </pc:sldChg>
      <pc:sldChg chg="modSp">
        <pc:chgData name="Henrique Bispo dos Santos" userId="b96fb7218efc8392" providerId="LiveId" clId="{3A970B7D-3DA7-4A52-A6CA-9D5F9F580AE3}" dt="2020-10-24T19:54:37.957" v="23"/>
        <pc:sldMkLst>
          <pc:docMk/>
          <pc:sldMk cId="791903531" sldId="285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791903531" sldId="285"/>
            <ac:spMk id="2" creationId="{982A36B6-905D-4785-96ED-0CAD73112797}"/>
          </ac:spMkLst>
        </pc:spChg>
      </pc:sldChg>
      <pc:sldChg chg="modSp">
        <pc:chgData name="Henrique Bispo dos Santos" userId="b96fb7218efc8392" providerId="LiveId" clId="{3A970B7D-3DA7-4A52-A6CA-9D5F9F580AE3}" dt="2020-10-24T19:54:37.957" v="23"/>
        <pc:sldMkLst>
          <pc:docMk/>
          <pc:sldMk cId="4010891911" sldId="286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4010891911" sldId="286"/>
            <ac:spMk id="2" creationId="{982A36B6-905D-4785-96ED-0CAD73112797}"/>
          </ac:spMkLst>
        </pc:spChg>
      </pc:sldChg>
      <pc:sldChg chg="modSp">
        <pc:chgData name="Henrique Bispo dos Santos" userId="b96fb7218efc8392" providerId="LiveId" clId="{3A970B7D-3DA7-4A52-A6CA-9D5F9F580AE3}" dt="2020-10-24T19:54:37.957" v="23"/>
        <pc:sldMkLst>
          <pc:docMk/>
          <pc:sldMk cId="389548997" sldId="287"/>
        </pc:sldMkLst>
        <pc:spChg chg="mod">
          <ac:chgData name="Henrique Bispo dos Santos" userId="b96fb7218efc8392" providerId="LiveId" clId="{3A970B7D-3DA7-4A52-A6CA-9D5F9F580AE3}" dt="2020-10-24T19:54:37.957" v="23"/>
          <ac:spMkLst>
            <pc:docMk/>
            <pc:sldMk cId="389548997" sldId="287"/>
            <ac:spMk id="5" creationId="{721095CE-E388-4861-B384-B1CEA39D20D3}"/>
          </ac:spMkLst>
        </pc:spChg>
      </pc:sldChg>
      <pc:sldChg chg="modSp mod">
        <pc:chgData name="Henrique Bispo dos Santos" userId="b96fb7218efc8392" providerId="LiveId" clId="{3A970B7D-3DA7-4A52-A6CA-9D5F9F580AE3}" dt="2020-10-24T19:30:06.563" v="21" actId="20577"/>
        <pc:sldMkLst>
          <pc:docMk/>
          <pc:sldMk cId="1546359525" sldId="289"/>
        </pc:sldMkLst>
        <pc:spChg chg="mod">
          <ac:chgData name="Henrique Bispo dos Santos" userId="b96fb7218efc8392" providerId="LiveId" clId="{3A970B7D-3DA7-4A52-A6CA-9D5F9F580AE3}" dt="2020-10-24T19:30:06.563" v="21" actId="20577"/>
          <ac:spMkLst>
            <pc:docMk/>
            <pc:sldMk cId="1546359525" sldId="28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Dando ordens a um computador</a:t>
            </a:r>
          </a:p>
          <a:p>
            <a:r>
              <a:rPr lang="pt-BR" dirty="0"/>
              <a:t>Entrada, processamento e saída</a:t>
            </a:r>
          </a:p>
          <a:p>
            <a:r>
              <a:rPr lang="pt-BR" dirty="0"/>
              <a:t>Sequência de instruções: desenvolvendo um algoritmo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necessidade de padrões, protocolos e linguagens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8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335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necessidade de padrões, protocolos e linguagens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Camadas de abstração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76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45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Dispositivos com placa de rede</a:t>
            </a:r>
          </a:p>
          <a:p>
            <a:r>
              <a:rPr lang="pt-BR" dirty="0"/>
              <a:t>Diferença entre roteador e modem</a:t>
            </a:r>
          </a:p>
          <a:p>
            <a:r>
              <a:rPr lang="pt-BR" dirty="0"/>
              <a:t>Percurso por N provedores até chegar ao destino</a:t>
            </a:r>
          </a:p>
          <a:p>
            <a:r>
              <a:rPr lang="pt-BR" dirty="0"/>
              <a:t>Domínios, serviços DNS, endereços IP e MAC</a:t>
            </a:r>
          </a:p>
          <a:p>
            <a:r>
              <a:rPr lang="pt-BR" dirty="0"/>
              <a:t>Arquitetura cliente/servidor: “A nuvem é só o computador de outra pessoa”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57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58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Editores de texto com formatação e recursos para programação</a:t>
            </a:r>
          </a:p>
          <a:p>
            <a:r>
              <a:rPr lang="pt-BR" dirty="0"/>
              <a:t>Diferenças nas tecnologias suportadas por cada navegador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1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brevemente sobre máquinas virtuais, containers, </a:t>
            </a:r>
            <a:r>
              <a:rPr lang="pt-BR" dirty="0" err="1"/>
              <a:t>Homebrew</a:t>
            </a:r>
            <a:r>
              <a:rPr lang="pt-BR" dirty="0"/>
              <a:t> (Mac) e </a:t>
            </a:r>
            <a:r>
              <a:rPr lang="pt-BR" dirty="0" err="1"/>
              <a:t>Chocolatey</a:t>
            </a:r>
            <a:r>
              <a:rPr lang="pt-BR" dirty="0"/>
              <a:t> (Windows).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07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83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1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://wccftech.com/powercolor-unveils-devil13-hd7990-dual-chip-graphics-card" TargetMode="External"/><Relationship Id="rId18" Type="http://schemas.openxmlformats.org/officeDocument/2006/relationships/image" Target="../media/image7.png"/><Relationship Id="rId26" Type="http://schemas.openxmlformats.org/officeDocument/2006/relationships/hyperlink" Target="https://www.flickr.com/photos/albert_hsieh/8538528727" TargetMode="External"/><Relationship Id="rId3" Type="http://schemas.microsoft.com/office/2007/relationships/hdphoto" Target="../media/hdphoto1.wdp"/><Relationship Id="rId21" Type="http://schemas.openxmlformats.org/officeDocument/2006/relationships/hyperlink" Target="https://es.wikipedia.org/wiki/Archivo:Android_robot.png" TargetMode="External"/><Relationship Id="rId34" Type="http://schemas.openxmlformats.org/officeDocument/2006/relationships/hyperlink" Target="https://cs.wikipedia.org/wiki/Wikipedie" TargetMode="External"/><Relationship Id="rId7" Type="http://schemas.openxmlformats.org/officeDocument/2006/relationships/hyperlink" Target="http://lockergnome.net/questions/86415/what-case-does-your-desktop-have" TargetMode="External"/><Relationship Id="rId12" Type="http://schemas.microsoft.com/office/2007/relationships/hdphoto" Target="../media/hdphoto3.wdp"/><Relationship Id="rId17" Type="http://schemas.openxmlformats.org/officeDocument/2006/relationships/hyperlink" Target="https://gadgetsin.com/huawei-p20-pro-smartphone-with-triple-rear-camera.htm" TargetMode="External"/><Relationship Id="rId25" Type="http://schemas.microsoft.com/office/2007/relationships/hdphoto" Target="../media/hdphoto5.wdp"/><Relationship Id="rId33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20" Type="http://schemas.openxmlformats.org/officeDocument/2006/relationships/image" Target="../media/image8.png"/><Relationship Id="rId29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openxmlformats.org/officeDocument/2006/relationships/image" Target="../media/image10.png"/><Relationship Id="rId32" Type="http://schemas.openxmlformats.org/officeDocument/2006/relationships/hyperlink" Target="http://www.allwhitebackground.com/pen-drive.html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hyperlink" Target="https://en.wikipedia.org/wiki/Microsoft_PowerPoint" TargetMode="External"/><Relationship Id="rId28" Type="http://schemas.openxmlformats.org/officeDocument/2006/relationships/image" Target="../media/image11.png"/><Relationship Id="rId10" Type="http://schemas.openxmlformats.org/officeDocument/2006/relationships/hyperlink" Target="http://www.freestockphotos.biz/stockphoto/15220" TargetMode="External"/><Relationship Id="rId19" Type="http://schemas.openxmlformats.org/officeDocument/2006/relationships/hyperlink" Target="https://es.wikipedia.org/wiki/Archivo:Windows_logo_-_2012.png" TargetMode="External"/><Relationship Id="rId31" Type="http://schemas.openxmlformats.org/officeDocument/2006/relationships/image" Target="../media/image12.png"/><Relationship Id="rId4" Type="http://schemas.openxmlformats.org/officeDocument/2006/relationships/hyperlink" Target="https://pxhere.com/en/photo/448748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image" Target="../media/image9.png"/><Relationship Id="rId27" Type="http://schemas.openxmlformats.org/officeDocument/2006/relationships/hyperlink" Target="https://creativecommons.org/licenses/by-nc/3.0/" TargetMode="External"/><Relationship Id="rId30" Type="http://schemas.openxmlformats.org/officeDocument/2006/relationships/hyperlink" Target="https://fr.wikipedia.org/wiki/Fichier:Siri_logo.png" TargetMode="External"/><Relationship Id="rId35" Type="http://schemas.openxmlformats.org/officeDocument/2006/relationships/hyperlink" Target="https://creativecommons.org/licenses/by-sa/4.0" TargetMode="External"/><Relationship Id="rId8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hyperlink" Target="https://creativecommons.org/licenses/by-sa/4.0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6000" dirty="0"/>
              <a:t>Aula 0 Inaugural/Introdutória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Curso de Programação </a:t>
            </a:r>
            <a:r>
              <a:rPr lang="pt-BR" sz="2400" dirty="0" err="1"/>
              <a:t>YesFam</a:t>
            </a:r>
            <a:r>
              <a:rPr lang="pt-BR" sz="2400" dirty="0"/>
              <a:t> BR, por Henrique Bispo está licenciado com uma licença </a:t>
            </a:r>
            <a:r>
              <a:rPr lang="pt-BR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900000"/>
          </a:xfrm>
        </p:spPr>
        <p:txBody>
          <a:bodyPr>
            <a:normAutofit/>
          </a:bodyPr>
          <a:lstStyle/>
          <a:p>
            <a:r>
              <a:rPr lang="pt-BR" sz="4800" dirty="0"/>
              <a:t>A programação na sociedade atual</a:t>
            </a:r>
            <a:endParaRPr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6000" y="1124864"/>
            <a:ext cx="11520000" cy="50400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Aspectos socioeconômicos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Mercado de trabalho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Como conhecimento / prática complementar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Como atividade principal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Viés político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Acesso e aprendizado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A36B6-905D-4785-96ED-0CAD73112797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2352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900000"/>
          </a:xfrm>
        </p:spPr>
        <p:txBody>
          <a:bodyPr>
            <a:normAutofit/>
          </a:bodyPr>
          <a:lstStyle/>
          <a:p>
            <a:r>
              <a:rPr lang="pt-BR" sz="4800" dirty="0"/>
              <a:t>Opções de ensino técnico</a:t>
            </a:r>
            <a:endParaRPr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6000" y="1124864"/>
            <a:ext cx="11520000" cy="50400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Informática</a:t>
            </a:r>
          </a:p>
          <a:p>
            <a:pPr>
              <a:lnSpc>
                <a:spcPct val="100000"/>
              </a:lnSpc>
            </a:pPr>
            <a:endParaRPr lang="pt-BR" sz="3200" dirty="0"/>
          </a:p>
          <a:p>
            <a:pPr>
              <a:lnSpc>
                <a:spcPct val="100000"/>
              </a:lnSpc>
            </a:pPr>
            <a:r>
              <a:rPr lang="pt-BR" sz="3200" dirty="0"/>
              <a:t>Informática para Internet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A36B6-905D-4785-96ED-0CAD73112797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79190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900000"/>
          </a:xfrm>
        </p:spPr>
        <p:txBody>
          <a:bodyPr>
            <a:normAutofit/>
          </a:bodyPr>
          <a:lstStyle/>
          <a:p>
            <a:r>
              <a:rPr lang="pt-BR" sz="4800" dirty="0"/>
              <a:t>Opções de ensino superior</a:t>
            </a:r>
            <a:endParaRPr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6000" y="1124864"/>
            <a:ext cx="11520000" cy="50400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Bacharelado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Ciência da Computação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Engenharia da Computação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Sistemas de Informação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Tecnólogo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Análise e Desenvolvimento de Sistemas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Informática para Negócios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A36B6-905D-4785-96ED-0CAD73112797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401089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00F5-7BB3-4DD3-9559-0D0BCBF6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28800"/>
            <a:ext cx="10058400" cy="2743200"/>
          </a:xfrm>
        </p:spPr>
        <p:txBody>
          <a:bodyPr>
            <a:normAutofit/>
          </a:bodyPr>
          <a:lstStyle/>
          <a:p>
            <a:r>
              <a:rPr lang="pt-BR" sz="6000" dirty="0"/>
              <a:t>Dúvidas?</a:t>
            </a:r>
            <a:br>
              <a:rPr lang="pt-BR" sz="6000" dirty="0"/>
            </a:br>
            <a:r>
              <a:rPr lang="pt-BR" sz="6000" dirty="0"/>
              <a:t>Sugestões?</a:t>
            </a:r>
            <a:br>
              <a:rPr lang="pt-BR" sz="6000" dirty="0"/>
            </a:br>
            <a:r>
              <a:rPr lang="pt-BR" sz="6000" dirty="0"/>
              <a:t>Críticas?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6018-F09A-41E9-8108-A41633E0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058400" cy="1506537"/>
          </a:xfrm>
        </p:spPr>
        <p:txBody>
          <a:bodyPr>
            <a:normAutofit/>
          </a:bodyPr>
          <a:lstStyle/>
          <a:p>
            <a:r>
              <a:rPr lang="pt-BR" sz="2400" dirty="0"/>
              <a:t>Quais serão os próximos passos?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095CE-E388-4861-B384-B1CEA39D20D3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8954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6000" dirty="0"/>
              <a:t>Obrigado!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Curso de Programação </a:t>
            </a:r>
            <a:r>
              <a:rPr lang="pt-BR" sz="2400" dirty="0" err="1"/>
              <a:t>YesFam</a:t>
            </a:r>
            <a:r>
              <a:rPr lang="pt-BR" sz="2400" dirty="0"/>
              <a:t> BR, por Henrique Bispo está licenciado com uma licença </a:t>
            </a:r>
            <a:r>
              <a:rPr lang="pt-BR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BY-AS 4.0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4635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900000"/>
          </a:xfrm>
        </p:spPr>
        <p:txBody>
          <a:bodyPr>
            <a:normAutofit/>
          </a:bodyPr>
          <a:lstStyle/>
          <a:p>
            <a:r>
              <a:rPr lang="pt-BR" sz="4800" dirty="0"/>
              <a:t>Hardware e software</a:t>
            </a:r>
            <a:endParaRPr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6000" y="1124864"/>
            <a:ext cx="11520000" cy="5040000"/>
          </a:xfrm>
        </p:spPr>
        <p:txBody>
          <a:bodyPr>
            <a:normAutofit/>
          </a:bodyPr>
          <a:lstStyle/>
          <a:p>
            <a:r>
              <a:rPr lang="pt-BR" sz="3200" i="1" dirty="0"/>
              <a:t>Hardware</a:t>
            </a:r>
            <a:r>
              <a:rPr lang="pt-BR" sz="3200" dirty="0"/>
              <a:t> (parte física):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i="1" dirty="0"/>
              <a:t>Software</a:t>
            </a:r>
            <a:r>
              <a:rPr lang="pt-BR" sz="3200" dirty="0"/>
              <a:t> (parte lógica):</a:t>
            </a:r>
          </a:p>
        </p:txBody>
      </p:sp>
      <p:pic>
        <p:nvPicPr>
          <p:cNvPr id="3" name="Picture 2" descr="A close up of a computer&#10;&#10;Description automatically generated">
            <a:extLst>
              <a:ext uri="{FF2B5EF4-FFF2-40B4-BE49-F238E27FC236}">
                <a16:creationId xmlns:a16="http://schemas.microsoft.com/office/drawing/2014/main" id="{F71474F5-2F12-4350-B0BB-C2EC2DA203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401" y1="80985" x2="56538" y2="83165"/>
                        <a14:foregroundMark x1="56538" y1="83165" x2="45511" y2="80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650" r="17577"/>
          <a:stretch/>
        </p:blipFill>
        <p:spPr>
          <a:xfrm>
            <a:off x="316241" y="1916832"/>
            <a:ext cx="1440000" cy="1440160"/>
          </a:xfrm>
          <a:prstGeom prst="rect">
            <a:avLst/>
          </a:prstGeom>
        </p:spPr>
      </p:pic>
      <p:pic>
        <p:nvPicPr>
          <p:cNvPr id="5" name="Picture 4" descr="A picture containing indoor, electronics, monitor, microwave&#10;&#10;Description automatically generated">
            <a:extLst>
              <a:ext uri="{FF2B5EF4-FFF2-40B4-BE49-F238E27FC236}">
                <a16:creationId xmlns:a16="http://schemas.microsoft.com/office/drawing/2014/main" id="{4432B809-96C0-467A-BCE7-80A2EA6278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84" b="96316" l="10000" r="90000">
                        <a14:foregroundMark x1="17105" y1="12368" x2="59737" y2="4211"/>
                        <a14:foregroundMark x1="59737" y1="4211" x2="75000" y2="5000"/>
                        <a14:foregroundMark x1="75000" y1="5000" x2="47368" y2="10526"/>
                        <a14:foregroundMark x1="47368" y1="10526" x2="37895" y2="23421"/>
                        <a14:foregroundMark x1="37895" y1="23421" x2="26053" y2="87105"/>
                        <a14:foregroundMark x1="26053" y1="87105" x2="39211" y2="95263"/>
                        <a14:foregroundMark x1="39211" y1="95263" x2="66316" y2="96579"/>
                        <a14:foregroundMark x1="66316" y1="96579" x2="80000" y2="94737"/>
                        <a14:foregroundMark x1="80000" y1="94737" x2="67368" y2="91053"/>
                        <a14:foregroundMark x1="67368" y1="91053" x2="33684" y2="89737"/>
                        <a14:foregroundMark x1="31842" y1="7632" x2="58421" y2="3947"/>
                        <a14:foregroundMark x1="58421" y1="3947" x2="80789" y2="5000"/>
                        <a14:foregroundMark x1="83421" y1="94737" x2="34737" y2="9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72482" y="1916912"/>
            <a:ext cx="1440000" cy="14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09F05-1AC0-447F-87BD-8C74C2DA4181}"/>
              </a:ext>
            </a:extLst>
          </p:cNvPr>
          <p:cNvSpPr txBox="1"/>
          <p:nvPr/>
        </p:nvSpPr>
        <p:spPr>
          <a:xfrm>
            <a:off x="0" y="6392198"/>
            <a:ext cx="270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7" tooltip="http://lockergnome.net/questions/86415/what-case-does-your-desktop-ha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7" tooltip="http://lockergnome.net/questions/86415/what-case-does-your-desktop-ha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7" tooltip="http://lockergnome.net/questions/86415/what-case-does-your-desktop-ha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Unknown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Author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licensed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under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 descr="A picture containing monitor, table, computer, mouse&#10;&#10;Description automatically generated">
            <a:extLst>
              <a:ext uri="{FF2B5EF4-FFF2-40B4-BE49-F238E27FC236}">
                <a16:creationId xmlns:a16="http://schemas.microsoft.com/office/drawing/2014/main" id="{67F77BD4-8ACA-4CE1-81C3-4F8AA6930B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584964" y="1916912"/>
            <a:ext cx="1527708" cy="1440000"/>
          </a:xfrm>
          <a:prstGeom prst="rect">
            <a:avLst/>
          </a:prstGeom>
        </p:spPr>
      </p:pic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id="{BE53B5C6-B08D-4272-916D-58D5614477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55" b="89984" l="8333" r="90778">
                        <a14:foregroundMark x1="10000" y1="37318" x2="8444" y2="57351"/>
                        <a14:foregroundMark x1="89778" y1="35057" x2="90778" y2="420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28913" y="1916912"/>
            <a:ext cx="2093700" cy="14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A936BC-F6C1-4344-AAAE-B500773928EA}"/>
              </a:ext>
            </a:extLst>
          </p:cNvPr>
          <p:cNvSpPr txBox="1"/>
          <p:nvPr/>
        </p:nvSpPr>
        <p:spPr>
          <a:xfrm>
            <a:off x="2310283" y="6396336"/>
            <a:ext cx="288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13" tooltip="http://wccftech.com/powercolor-unveils-devil13-hd7990-dual-chip-graphics-c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13" tooltip="http://wccftech.com/powercolor-unveils-devil13-hd7990-dual-chip-graphics-c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13" tooltip="http://wccftech.com/powercolor-unveils-devil13-hd7990-dual-chip-graphics-c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Unknown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Author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licensed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under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1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8" name="Picture 17" descr="A picture containing monitor, different, photo, computer&#10;&#10;Description automatically generated">
            <a:extLst>
              <a:ext uri="{FF2B5EF4-FFF2-40B4-BE49-F238E27FC236}">
                <a16:creationId xmlns:a16="http://schemas.microsoft.com/office/drawing/2014/main" id="{670EE266-1FE8-4E0C-B8D1-257A78AE299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833" b="92667" l="10000" r="90000">
                        <a14:foregroundMark x1="30833" y1="9833" x2="22500" y2="8667"/>
                        <a14:foregroundMark x1="22500" y1="8667" x2="17000" y2="13333"/>
                        <a14:foregroundMark x1="17000" y1="13333" x2="20500" y2="77333"/>
                        <a14:foregroundMark x1="20500" y1="77333" x2="24500" y2="84500"/>
                        <a14:foregroundMark x1="24500" y1="84500" x2="33167" y2="83500"/>
                        <a14:foregroundMark x1="33167" y1="83500" x2="34000" y2="74333"/>
                        <a14:foregroundMark x1="34000" y1="74333" x2="29500" y2="38000"/>
                        <a14:foregroundMark x1="29500" y1="38000" x2="29833" y2="30333"/>
                        <a14:foregroundMark x1="29833" y1="30333" x2="38500" y2="14167"/>
                        <a14:foregroundMark x1="38500" y1="14167" x2="43833" y2="9167"/>
                        <a14:foregroundMark x1="43833" y1="9167" x2="44667" y2="18333"/>
                        <a14:foregroundMark x1="44667" y1="18333" x2="39500" y2="61500"/>
                        <a14:foregroundMark x1="39500" y1="61500" x2="46333" y2="81667"/>
                        <a14:foregroundMark x1="46333" y1="88000" x2="53167" y2="91833"/>
                        <a14:foregroundMark x1="53167" y1="91833" x2="74500" y2="92667"/>
                        <a14:foregroundMark x1="74500" y1="92667" x2="82000" y2="92667"/>
                        <a14:foregroundMark x1="82000" y1="92667" x2="84500" y2="91333"/>
                        <a14:foregroundMark x1="77000" y1="11167" x2="46667" y2="14000"/>
                        <a14:foregroundMark x1="46667" y1="14000" x2="46167" y2="29833"/>
                        <a14:foregroundMark x1="46167" y1="29833" x2="46833" y2="75833"/>
                        <a14:foregroundMark x1="16167" y1="7833" x2="14167" y2="14833"/>
                        <a14:foregroundMark x1="14167" y1="14833" x2="15000" y2="4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828723" y="1916912"/>
            <a:ext cx="1440000" cy="14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6939A9-6AB2-40E0-8176-BCF4355C2A5D}"/>
              </a:ext>
            </a:extLst>
          </p:cNvPr>
          <p:cNvSpPr txBox="1"/>
          <p:nvPr/>
        </p:nvSpPr>
        <p:spPr>
          <a:xfrm>
            <a:off x="4763304" y="6397889"/>
            <a:ext cx="288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17" tooltip="https://gadgetsin.com/huawei-p20-pro-smartphone-with-triple-rear-camera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17" tooltip="https://gadgetsin.com/huawei-p20-pro-smartphone-with-triple-rear-camera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17" tooltip="https://gadgetsin.com/huawei-p20-pro-smartphone-with-triple-rear-camera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Unknown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Author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licensed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under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1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" name="Picture 20" descr="A picture containing display, building, window&#10;&#10;Description automatically generated">
            <a:extLst>
              <a:ext uri="{FF2B5EF4-FFF2-40B4-BE49-F238E27FC236}">
                <a16:creationId xmlns:a16="http://schemas.microsoft.com/office/drawing/2014/main" id="{EB736299-4015-4BDC-9B64-0D09181BC01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584125" y="4581128"/>
            <a:ext cx="1312800" cy="144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3C58CC-DF7D-4FE0-B065-4964AD5464E5}"/>
              </a:ext>
            </a:extLst>
          </p:cNvPr>
          <p:cNvSpPr txBox="1"/>
          <p:nvPr/>
        </p:nvSpPr>
        <p:spPr>
          <a:xfrm>
            <a:off x="1218" y="6627168"/>
            <a:ext cx="270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19" tooltip="https://es.wikipedia.org/wiki/Archivo:Windows_logo_-_2012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19" tooltip="https://es.wikipedia.org/wiki/Archivo:Windows_logo_-_2012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19" tooltip="https://es.wikipedia.org/wiki/Archivo:Windows_logo_-_2012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Unknown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Author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licensed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under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5C8C694A-E30A-48F6-9D0C-127FB716070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431723" y="4581128"/>
            <a:ext cx="1210640" cy="14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E936C7-6FE0-430D-B0EC-3D429E0F8B9B}"/>
              </a:ext>
            </a:extLst>
          </p:cNvPr>
          <p:cNvSpPr txBox="1"/>
          <p:nvPr/>
        </p:nvSpPr>
        <p:spPr>
          <a:xfrm>
            <a:off x="2310283" y="6627168"/>
            <a:ext cx="270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21" tooltip="https://es.wikipedia.org/wiki/Archivo:Android_robot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21" tooltip="https://es.wikipedia.org/wiki/Archivo:Android_robot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21" tooltip="https://es.wikipedia.org/wiki/Archivo:Android_robot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Unknown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Author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licensed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under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FA8FD719-A4B0-44AA-B945-0A3302D6F32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177161" y="4581128"/>
            <a:ext cx="1466893" cy="144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840941-7785-4AB5-9C80-05232B48F514}"/>
              </a:ext>
            </a:extLst>
          </p:cNvPr>
          <p:cNvSpPr txBox="1"/>
          <p:nvPr/>
        </p:nvSpPr>
        <p:spPr>
          <a:xfrm>
            <a:off x="4763304" y="6620982"/>
            <a:ext cx="270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23" tooltip="https://en.wikipedia.org/wiki/Microsoft_PowerPoi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23" tooltip="https://en.wikipedia.org/wiki/Microsoft_PowerPoi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23" tooltip="https://en.wikipedia.org/wiki/Microsoft_PowerPoi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Unknown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Author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licensed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under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" name="Picture 29" descr="A picture containing colorful, table, small, sitting&#10;&#10;Description automatically generated">
            <a:extLst>
              <a:ext uri="{FF2B5EF4-FFF2-40B4-BE49-F238E27FC236}">
                <a16:creationId xmlns:a16="http://schemas.microsoft.com/office/drawing/2014/main" id="{813B7BF8-6188-4FF3-B80F-31CB42CD1391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2813" b="94063" l="3750" r="96042">
                        <a14:foregroundMark x1="23438" y1="5833" x2="16458" y2="7292"/>
                        <a14:foregroundMark x1="16458" y1="7292" x2="11771" y2="12708"/>
                        <a14:foregroundMark x1="11771" y1="12708" x2="8125" y2="28229"/>
                        <a14:foregroundMark x1="8125" y1="28229" x2="10729" y2="85833"/>
                        <a14:foregroundMark x1="10729" y1="85833" x2="25521" y2="89792"/>
                        <a14:foregroundMark x1="25521" y1="89792" x2="73438" y2="93854"/>
                        <a14:foregroundMark x1="73438" y1="93854" x2="80417" y2="92292"/>
                        <a14:foregroundMark x1="80417" y1="92292" x2="91667" y2="81771"/>
                        <a14:foregroundMark x1="91667" y1="81771" x2="94167" y2="73125"/>
                        <a14:foregroundMark x1="94167" y1="73125" x2="90313" y2="10729"/>
                        <a14:foregroundMark x1="90313" y1="10729" x2="84167" y2="5208"/>
                        <a14:foregroundMark x1="84167" y1="5208" x2="25938" y2="4375"/>
                        <a14:foregroundMark x1="25938" y1="4375" x2="22396" y2="5833"/>
                        <a14:foregroundMark x1="25313" y1="3438" x2="17292" y2="3958"/>
                        <a14:foregroundMark x1="17292" y1="3958" x2="10729" y2="8333"/>
                        <a14:foregroundMark x1="10729" y1="8333" x2="6875" y2="14688"/>
                        <a14:foregroundMark x1="6875" y1="14688" x2="4375" y2="69167"/>
                        <a14:foregroundMark x1="4375" y1="69167" x2="7917" y2="83438"/>
                        <a14:foregroundMark x1="7917" y1="83438" x2="11250" y2="90104"/>
                        <a14:foregroundMark x1="11250" y1="90104" x2="17917" y2="92917"/>
                        <a14:foregroundMark x1="17917" y1="92917" x2="72917" y2="95625"/>
                        <a14:foregroundMark x1="72917" y1="95625" x2="86875" y2="92083"/>
                        <a14:foregroundMark x1="86875" y1="92083" x2="91979" y2="86771"/>
                        <a14:foregroundMark x1="91979" y1="86771" x2="94479" y2="79167"/>
                        <a14:foregroundMark x1="94479" y1="79167" x2="93333" y2="10833"/>
                        <a14:foregroundMark x1="93333" y1="10833" x2="89375" y2="4896"/>
                        <a14:foregroundMark x1="89375" y1="4896" x2="63021" y2="3646"/>
                        <a14:foregroundMark x1="16875" y1="3542" x2="10313" y2="6771"/>
                        <a14:foregroundMark x1="10313" y1="6771" x2="6458" y2="13333"/>
                        <a14:foregroundMark x1="6458" y1="13333" x2="4479" y2="34896"/>
                        <a14:foregroundMark x1="11563" y1="5208" x2="6458" y2="10625"/>
                        <a14:foregroundMark x1="6458" y1="10625" x2="3854" y2="21354"/>
                        <a14:foregroundMark x1="23438" y1="8021" x2="49167" y2="6146"/>
                        <a14:foregroundMark x1="49167" y1="6146" x2="78229" y2="6458"/>
                        <a14:foregroundMark x1="83854" y1="8229" x2="69479" y2="8958"/>
                        <a14:foregroundMark x1="69479" y1="8958" x2="69479" y2="8958"/>
                        <a14:foregroundMark x1="55521" y1="2813" x2="10313" y2="3854"/>
                        <a14:foregroundMark x1="3542" y1="43438" x2="4688" y2="80521"/>
                        <a14:foregroundMark x1="4688" y1="80521" x2="9583" y2="91667"/>
                        <a14:foregroundMark x1="2813" y1="74792" x2="3125" y2="82708"/>
                        <a14:foregroundMark x1="3125" y1="82708" x2="6875" y2="89792"/>
                        <a14:foregroundMark x1="6875" y1="89792" x2="12708" y2="94063"/>
                        <a14:foregroundMark x1="12708" y1="94063" x2="13021" y2="94063"/>
                        <a14:foregroundMark x1="3854" y1="85729" x2="7708" y2="90104"/>
                        <a14:foregroundMark x1="76354" y1="93958" x2="83542" y2="94063"/>
                        <a14:foregroundMark x1="83542" y1="94063" x2="90313" y2="91563"/>
                        <a14:foregroundMark x1="90313" y1="91563" x2="94375" y2="84792"/>
                        <a14:foregroundMark x1="94375" y1="84792" x2="94792" y2="62396"/>
                        <a14:foregroundMark x1="94792" y1="62396" x2="94688" y2="61771"/>
                        <a14:foregroundMark x1="94792" y1="56979" x2="96042" y2="80521"/>
                        <a14:foregroundMark x1="92292" y1="71979" x2="88958" y2="83958"/>
                        <a14:foregroundMark x1="81354" y1="88958" x2="64896" y2="89896"/>
                        <a14:foregroundMark x1="95729" y1="19271" x2="95625" y2="55417"/>
                        <a14:foregroundMark x1="96042" y1="84688" x2="93854" y2="88229"/>
                        <a14:foregroundMark x1="85000" y1="36146" x2="88542" y2="42083"/>
                        <a14:foregroundMark x1="71667" y1="44167" x2="76771" y2="50313"/>
                        <a14:foregroundMark x1="88750" y1="56458" x2="87188" y2="62917"/>
                        <a14:foregroundMark x1="87708" y1="71042" x2="88542" y2="70938"/>
                        <a14:foregroundMark x1="49063" y1="49479" x2="53646" y2="5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6178852" y="4581128"/>
            <a:ext cx="1440000" cy="14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7F06C5-42DF-4CB6-81DB-E04FE27EF655}"/>
              </a:ext>
            </a:extLst>
          </p:cNvPr>
          <p:cNvSpPr txBox="1"/>
          <p:nvPr/>
        </p:nvSpPr>
        <p:spPr>
          <a:xfrm>
            <a:off x="7246729" y="6400945"/>
            <a:ext cx="270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26" tooltip="https://www.flickr.com/photos/albert_hsieh/85385287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26" tooltip="https://www.flickr.com/photos/albert_hsieh/85385287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26" tooltip="https://www.flickr.com/photos/albert_hsieh/85385287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Unknown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Author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licensed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under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27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0659F346-3A49-41E6-9BA1-0A4D89FD38F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4605" b="96711" l="3947" r="95395">
                        <a14:foregroundMark x1="26974" y1="9868" x2="9868" y2="40132"/>
                        <a14:foregroundMark x1="9868" y1="40132" x2="9868" y2="76974"/>
                        <a14:foregroundMark x1="9868" y1="76974" x2="26974" y2="93421"/>
                        <a14:foregroundMark x1="18421" y1="10526" x2="7237" y2="36842"/>
                        <a14:foregroundMark x1="26974" y1="8553" x2="64474" y2="5263"/>
                        <a14:foregroundMark x1="64474" y1="5263" x2="92763" y2="26974"/>
                        <a14:foregroundMark x1="92763" y1="26974" x2="92763" y2="28289"/>
                        <a14:foregroundMark x1="88158" y1="34868" x2="93421" y2="67763"/>
                        <a14:foregroundMark x1="93421" y1="67763" x2="67763" y2="91447"/>
                        <a14:foregroundMark x1="67763" y1="91447" x2="23026" y2="94079"/>
                        <a14:foregroundMark x1="13158" y1="89474" x2="3289" y2="56579"/>
                        <a14:foregroundMark x1="3289" y1="56579" x2="7895" y2="21053"/>
                        <a14:foregroundMark x1="7895" y1="21053" x2="18421" y2="7237"/>
                        <a14:foregroundMark x1="75658" y1="5921" x2="92105" y2="36842"/>
                        <a14:foregroundMark x1="92105" y1="36842" x2="92763" y2="71053"/>
                        <a14:foregroundMark x1="92763" y1="71053" x2="68421" y2="94079"/>
                        <a14:foregroundMark x1="68421" y1="94079" x2="64474" y2="94737"/>
                        <a14:foregroundMark x1="76316" y1="92105" x2="84868" y2="78947"/>
                        <a14:foregroundMark x1="92763" y1="78947" x2="85526" y2="90132"/>
                        <a14:foregroundMark x1="80263" y1="92763" x2="92105" y2="85526"/>
                        <a14:foregroundMark x1="92105" y1="83553" x2="26974" y2="96711"/>
                        <a14:foregroundMark x1="6579" y1="78947" x2="11184" y2="11842"/>
                        <a14:foregroundMark x1="20395" y1="7237" x2="55921" y2="5263"/>
                        <a14:foregroundMark x1="55921" y1="5263" x2="88816" y2="15789"/>
                        <a14:foregroundMark x1="88816" y1="15789" x2="91447" y2="25000"/>
                        <a14:foregroundMark x1="79605" y1="9211" x2="94079" y2="39474"/>
                        <a14:foregroundMark x1="94079" y1="39474" x2="94079" y2="63158"/>
                        <a14:foregroundMark x1="83553" y1="8553" x2="94737" y2="39474"/>
                        <a14:foregroundMark x1="94737" y1="39474" x2="95395" y2="49342"/>
                        <a14:foregroundMark x1="75658" y1="6579" x2="19737" y2="7895"/>
                        <a14:foregroundMark x1="4605" y1="20395" x2="5263" y2="46053"/>
                        <a14:foregroundMark x1="17763" y1="5921" x2="51974" y2="6579"/>
                        <a14:foregroundMark x1="51974" y1="6579" x2="74342" y2="4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8153650" y="4581128"/>
            <a:ext cx="1440000" cy="144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5CE3E29-ACD9-443B-AFA8-37A79CE1A6C0}"/>
              </a:ext>
            </a:extLst>
          </p:cNvPr>
          <p:cNvSpPr txBox="1"/>
          <p:nvPr/>
        </p:nvSpPr>
        <p:spPr>
          <a:xfrm>
            <a:off x="7245488" y="6625741"/>
            <a:ext cx="270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30" tooltip="https://fr.wikipedia.org/wiki/Fichier:Siri_logo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30" tooltip="https://fr.wikipedia.org/wiki/Fichier:Siri_logo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30" tooltip="https://fr.wikipedia.org/wiki/Fichier:Siri_logo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Unknown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Author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licensed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under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6" name="Picture 35" descr="A close up of a device&#10;&#10;Description automatically generated">
            <a:extLst>
              <a:ext uri="{FF2B5EF4-FFF2-40B4-BE49-F238E27FC236}">
                <a16:creationId xmlns:a16="http://schemas.microsoft.com/office/drawing/2014/main" id="{79267BA5-EB89-4B51-BDBD-CE25C85F944B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9838854" y="1916912"/>
            <a:ext cx="2036904" cy="144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074161-C8D8-4B4B-9CAB-FEE0F8384C46}"/>
              </a:ext>
            </a:extLst>
          </p:cNvPr>
          <p:cNvSpPr txBox="1"/>
          <p:nvPr/>
        </p:nvSpPr>
        <p:spPr>
          <a:xfrm>
            <a:off x="9521731" y="6400945"/>
            <a:ext cx="270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32" tooltip="http://www.allwhitebackground.com/pen-driv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32" tooltip="http://www.allwhitebackground.com/pen-driv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32" tooltip="http://www.allwhitebackground.com/pen-driv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Unknown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Author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licensed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under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27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9" name="Picture 38" descr="A picture containing object&#10;&#10;Description automatically generated">
            <a:extLst>
              <a:ext uri="{FF2B5EF4-FFF2-40B4-BE49-F238E27FC236}">
                <a16:creationId xmlns:a16="http://schemas.microsoft.com/office/drawing/2014/main" id="{9CC8FC10-1B53-4CDB-BB3E-E160A8183248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10128448" y="4581128"/>
            <a:ext cx="1578082" cy="144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BD1BA8A-C5B1-4930-A5FE-D6DBBB46B3A9}"/>
              </a:ext>
            </a:extLst>
          </p:cNvPr>
          <p:cNvSpPr txBox="1"/>
          <p:nvPr/>
        </p:nvSpPr>
        <p:spPr>
          <a:xfrm>
            <a:off x="9521731" y="6625741"/>
            <a:ext cx="270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34" tooltip="https://cs.wikipedia.org/wiki/Wikiped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34" tooltip="https://cs.wikipedia.org/wiki/Wikiped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  <a:hlinkClick r:id="rId34" tooltip="https://cs.wikipedia.org/wiki/Wikiped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Unknown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Author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licensed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 err="1">
                <a:solidFill>
                  <a:schemeClr val="tx2">
                    <a:lumMod val="50000"/>
                  </a:schemeClr>
                </a:solidFill>
              </a:rPr>
              <a:t>under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700" dirty="0">
                <a:solidFill>
                  <a:schemeClr val="tx2">
                    <a:lumMod val="50000"/>
                  </a:schemeClr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D699F6-FB80-42D4-82DC-B10832035435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00F5-7BB3-4DD3-9559-0D0BCBF6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28800"/>
            <a:ext cx="10058400" cy="2743200"/>
          </a:xfrm>
        </p:spPr>
        <p:txBody>
          <a:bodyPr>
            <a:normAutofit/>
          </a:bodyPr>
          <a:lstStyle/>
          <a:p>
            <a:r>
              <a:rPr lang="pt-BR" sz="6000" dirty="0"/>
              <a:t>Conceito de programação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6018-F09A-41E9-8108-A41633E0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058400" cy="1506537"/>
          </a:xfrm>
        </p:spPr>
        <p:txBody>
          <a:bodyPr>
            <a:normAutofit/>
          </a:bodyPr>
          <a:lstStyle/>
          <a:p>
            <a:r>
              <a:rPr lang="pt-BR" sz="2400" dirty="0"/>
              <a:t>Ou “como dar um uso específico a uma máquina universal?”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095CE-E388-4861-B384-B1CEA39D20D3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426500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900000"/>
          </a:xfrm>
        </p:spPr>
        <p:txBody>
          <a:bodyPr>
            <a:normAutofit/>
          </a:bodyPr>
          <a:lstStyle/>
          <a:p>
            <a:r>
              <a:rPr lang="pt-BR" sz="4800" dirty="0"/>
              <a:t>Linguagens de baixo e alto nível</a:t>
            </a:r>
            <a:endParaRPr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6000" y="1124864"/>
            <a:ext cx="11520000" cy="50400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Arquitetura de conjunto de instruções (ISA)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Código de máquina (binário / hexadecimal)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Linguagem Assembly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Linguagens de alto nível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Desempenho x Facilidade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Compilação x Interpretação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226C2-825F-40DB-8C99-429AF121E82D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91689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900000"/>
          </a:xfrm>
        </p:spPr>
        <p:txBody>
          <a:bodyPr>
            <a:normAutofit/>
          </a:bodyPr>
          <a:lstStyle/>
          <a:p>
            <a:r>
              <a:rPr lang="pt-BR" sz="4800" dirty="0"/>
              <a:t>Aplicações da programação</a:t>
            </a:r>
            <a:endParaRPr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6000" y="1124864"/>
            <a:ext cx="11520000" cy="50400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Sistemas embarcados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Programas de computador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Aplicativos de celular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Sites dinâmicos ou interativos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Automação industrial e robótica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Inteligência artificial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Arte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0114B-4F2E-42F4-9AC5-94E346021E34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9093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900000"/>
          </a:xfrm>
        </p:spPr>
        <p:txBody>
          <a:bodyPr>
            <a:normAutofit/>
          </a:bodyPr>
          <a:lstStyle/>
          <a:p>
            <a:r>
              <a:rPr lang="pt-BR" sz="4800" dirty="0"/>
              <a:t>Conceitos básicos de rede</a:t>
            </a:r>
            <a:endParaRPr sz="48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0D359D-CC47-434D-9592-6F36F2C43A8A}"/>
              </a:ext>
            </a:extLst>
          </p:cNvPr>
          <p:cNvGrpSpPr/>
          <p:nvPr/>
        </p:nvGrpSpPr>
        <p:grpSpPr>
          <a:xfrm>
            <a:off x="3568458" y="2979560"/>
            <a:ext cx="1112805" cy="1421604"/>
            <a:chOff x="3260493" y="2610474"/>
            <a:chExt cx="1112805" cy="1421604"/>
          </a:xfrm>
        </p:grpSpPr>
        <p:pic>
          <p:nvPicPr>
            <p:cNvPr id="10" name="Graphic 9" descr="Wireless router">
              <a:extLst>
                <a:ext uri="{FF2B5EF4-FFF2-40B4-BE49-F238E27FC236}">
                  <a16:creationId xmlns:a16="http://schemas.microsoft.com/office/drawing/2014/main" id="{F5F9DF80-3DF6-4862-8C83-82A331EDE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9696" y="2610474"/>
              <a:ext cx="914400" cy="91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A9CC88-2856-4B4F-A475-DDD38A4FF6E1}"/>
                </a:ext>
              </a:extLst>
            </p:cNvPr>
            <p:cNvSpPr txBox="1"/>
            <p:nvPr/>
          </p:nvSpPr>
          <p:spPr>
            <a:xfrm>
              <a:off x="3260493" y="3385747"/>
              <a:ext cx="11128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Roteador</a:t>
              </a:r>
            </a:p>
            <a:p>
              <a:pPr algn="ctr"/>
              <a:r>
                <a:rPr lang="pt-BR" dirty="0"/>
                <a:t>e modem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97CB77-9CBF-4186-B7E0-CFF004C24CEA}"/>
              </a:ext>
            </a:extLst>
          </p:cNvPr>
          <p:cNvGrpSpPr/>
          <p:nvPr/>
        </p:nvGrpSpPr>
        <p:grpSpPr>
          <a:xfrm>
            <a:off x="5758407" y="3096433"/>
            <a:ext cx="1088760" cy="1187858"/>
            <a:chOff x="5293507" y="2610474"/>
            <a:chExt cx="1088760" cy="1187858"/>
          </a:xfrm>
        </p:grpSpPr>
        <p:pic>
          <p:nvPicPr>
            <p:cNvPr id="29" name="Graphic 28" descr="Server">
              <a:extLst>
                <a:ext uri="{FF2B5EF4-FFF2-40B4-BE49-F238E27FC236}">
                  <a16:creationId xmlns:a16="http://schemas.microsoft.com/office/drawing/2014/main" id="{6FD0C97D-3BB6-40E8-B52B-D499592DB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5920" y="261047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BAC60C-AC3A-47DC-9C21-B88297869FF3}"/>
                </a:ext>
              </a:extLst>
            </p:cNvPr>
            <p:cNvSpPr txBox="1"/>
            <p:nvPr/>
          </p:nvSpPr>
          <p:spPr>
            <a:xfrm>
              <a:off x="5293507" y="3429000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Provedor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660CF9A-A818-4DB1-A535-7C09AD567263}"/>
              </a:ext>
            </a:extLst>
          </p:cNvPr>
          <p:cNvGrpSpPr/>
          <p:nvPr/>
        </p:nvGrpSpPr>
        <p:grpSpPr>
          <a:xfrm>
            <a:off x="7924311" y="2979560"/>
            <a:ext cx="1112805" cy="1421604"/>
            <a:chOff x="3260493" y="2610474"/>
            <a:chExt cx="1112805" cy="1421604"/>
          </a:xfrm>
        </p:grpSpPr>
        <p:pic>
          <p:nvPicPr>
            <p:cNvPr id="57" name="Graphic 56" descr="Wireless router">
              <a:extLst>
                <a:ext uri="{FF2B5EF4-FFF2-40B4-BE49-F238E27FC236}">
                  <a16:creationId xmlns:a16="http://schemas.microsoft.com/office/drawing/2014/main" id="{FEE22F72-9402-47F2-BBD7-3EA9EF8B3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59696" y="2610474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E64AD2-7AC7-49A6-B03B-5C84F90E2484}"/>
                </a:ext>
              </a:extLst>
            </p:cNvPr>
            <p:cNvSpPr txBox="1"/>
            <p:nvPr/>
          </p:nvSpPr>
          <p:spPr>
            <a:xfrm>
              <a:off x="3260493" y="3385747"/>
              <a:ext cx="11128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Roteador</a:t>
              </a:r>
            </a:p>
            <a:p>
              <a:pPr algn="ctr"/>
              <a:r>
                <a:rPr lang="pt-BR" dirty="0"/>
                <a:t>e modem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CCDD83-AC81-4947-B059-6628B8044E6E}"/>
              </a:ext>
            </a:extLst>
          </p:cNvPr>
          <p:cNvGrpSpPr/>
          <p:nvPr/>
        </p:nvGrpSpPr>
        <p:grpSpPr>
          <a:xfrm>
            <a:off x="10114260" y="3121401"/>
            <a:ext cx="1000595" cy="1137922"/>
            <a:chOff x="5332822" y="2610474"/>
            <a:chExt cx="1000595" cy="1137922"/>
          </a:xfrm>
        </p:grpSpPr>
        <p:pic>
          <p:nvPicPr>
            <p:cNvPr id="61" name="Graphic 60" descr="Server">
              <a:extLst>
                <a:ext uri="{FF2B5EF4-FFF2-40B4-BE49-F238E27FC236}">
                  <a16:creationId xmlns:a16="http://schemas.microsoft.com/office/drawing/2014/main" id="{17FD6824-7455-4C25-A788-2D2CE5500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75920" y="2610474"/>
              <a:ext cx="914400" cy="9144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A358C9-0B61-4893-98DF-11DAC446E2A6}"/>
                </a:ext>
              </a:extLst>
            </p:cNvPr>
            <p:cNvSpPr txBox="1"/>
            <p:nvPr/>
          </p:nvSpPr>
          <p:spPr>
            <a:xfrm>
              <a:off x="5332822" y="337906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Servidor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4800F90-8554-400A-851E-B86C35538A74}"/>
              </a:ext>
            </a:extLst>
          </p:cNvPr>
          <p:cNvGrpSpPr/>
          <p:nvPr/>
        </p:nvGrpSpPr>
        <p:grpSpPr>
          <a:xfrm>
            <a:off x="1327029" y="3062615"/>
            <a:ext cx="914400" cy="1256667"/>
            <a:chOff x="1127448" y="2636912"/>
            <a:chExt cx="914400" cy="1256667"/>
          </a:xfrm>
        </p:grpSpPr>
        <p:pic>
          <p:nvPicPr>
            <p:cNvPr id="17" name="Graphic 16" descr="Smart Phone">
              <a:extLst>
                <a:ext uri="{FF2B5EF4-FFF2-40B4-BE49-F238E27FC236}">
                  <a16:creationId xmlns:a16="http://schemas.microsoft.com/office/drawing/2014/main" id="{CD0F303B-B3A5-47C4-A6DA-949A138A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27448" y="2636912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688C4E-DE32-4E75-820E-21F194745DE9}"/>
                </a:ext>
              </a:extLst>
            </p:cNvPr>
            <p:cNvSpPr txBox="1"/>
            <p:nvPr/>
          </p:nvSpPr>
          <p:spPr>
            <a:xfrm>
              <a:off x="1157285" y="3524247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Celular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0AD2F9-F10F-4322-8911-8F3DE6E776BD}"/>
              </a:ext>
            </a:extLst>
          </p:cNvPr>
          <p:cNvGrpSpPr/>
          <p:nvPr/>
        </p:nvGrpSpPr>
        <p:grpSpPr>
          <a:xfrm>
            <a:off x="1327029" y="5013176"/>
            <a:ext cx="914400" cy="1097893"/>
            <a:chOff x="1127448" y="4077072"/>
            <a:chExt cx="914400" cy="1097893"/>
          </a:xfrm>
        </p:grpSpPr>
        <p:pic>
          <p:nvPicPr>
            <p:cNvPr id="23" name="Graphic 22" descr="Television">
              <a:extLst>
                <a:ext uri="{FF2B5EF4-FFF2-40B4-BE49-F238E27FC236}">
                  <a16:creationId xmlns:a16="http://schemas.microsoft.com/office/drawing/2014/main" id="{0ACBCA9F-D446-4D2B-B3C6-4374CD965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27448" y="4077072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6917E3-0D04-4F07-8D64-9E54F0F51599}"/>
                </a:ext>
              </a:extLst>
            </p:cNvPr>
            <p:cNvSpPr txBox="1"/>
            <p:nvPr/>
          </p:nvSpPr>
          <p:spPr>
            <a:xfrm>
              <a:off x="1369682" y="480563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TV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B886DCB-B778-4A6E-BC48-C3EEE374B5E0}"/>
              </a:ext>
            </a:extLst>
          </p:cNvPr>
          <p:cNvGrpSpPr/>
          <p:nvPr/>
        </p:nvGrpSpPr>
        <p:grpSpPr>
          <a:xfrm>
            <a:off x="1077144" y="1269655"/>
            <a:ext cx="1414170" cy="1099066"/>
            <a:chOff x="877561" y="1412776"/>
            <a:chExt cx="1414170" cy="109906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F7815C-6616-4903-860E-178EC0A72EDE}"/>
                </a:ext>
              </a:extLst>
            </p:cNvPr>
            <p:cNvSpPr txBox="1"/>
            <p:nvPr/>
          </p:nvSpPr>
          <p:spPr>
            <a:xfrm>
              <a:off x="877561" y="2142510"/>
              <a:ext cx="141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Computador</a:t>
              </a:r>
            </a:p>
          </p:txBody>
        </p:sp>
        <p:grpSp>
          <p:nvGrpSpPr>
            <p:cNvPr id="65" name="Content Placeholder 7" descr="Laptop">
              <a:extLst>
                <a:ext uri="{FF2B5EF4-FFF2-40B4-BE49-F238E27FC236}">
                  <a16:creationId xmlns:a16="http://schemas.microsoft.com/office/drawing/2014/main" id="{8F116224-1A94-4851-83D1-93B9A6BDCD26}"/>
                </a:ext>
              </a:extLst>
            </p:cNvPr>
            <p:cNvGrpSpPr/>
            <p:nvPr/>
          </p:nvGrpSpPr>
          <p:grpSpPr>
            <a:xfrm>
              <a:off x="1127448" y="1412776"/>
              <a:ext cx="914400" cy="914400"/>
              <a:chOff x="1127448" y="1412776"/>
              <a:chExt cx="914400" cy="914400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F4C6695-30D3-4738-836B-4D8300940AE4}"/>
                  </a:ext>
                </a:extLst>
              </p:cNvPr>
              <p:cNvSpPr/>
              <p:nvPr/>
            </p:nvSpPr>
            <p:spPr>
              <a:xfrm>
                <a:off x="1260798" y="1603276"/>
                <a:ext cx="647700" cy="438150"/>
              </a:xfrm>
              <a:custGeom>
                <a:avLst/>
                <a:gdLst>
                  <a:gd name="connsiteX0" fmla="*/ 590550 w 647700"/>
                  <a:gd name="connsiteY0" fmla="*/ 381000 h 438150"/>
                  <a:gd name="connsiteX1" fmla="*/ 57150 w 647700"/>
                  <a:gd name="connsiteY1" fmla="*/ 381000 h 438150"/>
                  <a:gd name="connsiteX2" fmla="*/ 57150 w 647700"/>
                  <a:gd name="connsiteY2" fmla="*/ 57150 h 438150"/>
                  <a:gd name="connsiteX3" fmla="*/ 590550 w 647700"/>
                  <a:gd name="connsiteY3" fmla="*/ 57150 h 438150"/>
                  <a:gd name="connsiteX4" fmla="*/ 590550 w 647700"/>
                  <a:gd name="connsiteY4" fmla="*/ 381000 h 438150"/>
                  <a:gd name="connsiteX5" fmla="*/ 647700 w 647700"/>
                  <a:gd name="connsiteY5" fmla="*/ 38100 h 438150"/>
                  <a:gd name="connsiteX6" fmla="*/ 609600 w 647700"/>
                  <a:gd name="connsiteY6" fmla="*/ 0 h 438150"/>
                  <a:gd name="connsiteX7" fmla="*/ 38100 w 647700"/>
                  <a:gd name="connsiteY7" fmla="*/ 0 h 438150"/>
                  <a:gd name="connsiteX8" fmla="*/ 0 w 647700"/>
                  <a:gd name="connsiteY8" fmla="*/ 38100 h 438150"/>
                  <a:gd name="connsiteX9" fmla="*/ 0 w 647700"/>
                  <a:gd name="connsiteY9" fmla="*/ 438150 h 438150"/>
                  <a:gd name="connsiteX10" fmla="*/ 647700 w 647700"/>
                  <a:gd name="connsiteY10" fmla="*/ 438150 h 438150"/>
                  <a:gd name="connsiteX11" fmla="*/ 647700 w 647700"/>
                  <a:gd name="connsiteY11" fmla="*/ 3810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38150">
                    <a:moveTo>
                      <a:pt x="590550" y="381000"/>
                    </a:moveTo>
                    <a:lnTo>
                      <a:pt x="57150" y="381000"/>
                    </a:lnTo>
                    <a:lnTo>
                      <a:pt x="57150" y="57150"/>
                    </a:lnTo>
                    <a:lnTo>
                      <a:pt x="590550" y="57150"/>
                    </a:lnTo>
                    <a:lnTo>
                      <a:pt x="590550" y="381000"/>
                    </a:lnTo>
                    <a:close/>
                    <a:moveTo>
                      <a:pt x="647700" y="38100"/>
                    </a:moveTo>
                    <a:cubicBezTo>
                      <a:pt x="647700" y="17145"/>
                      <a:pt x="630555" y="0"/>
                      <a:pt x="609600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438150"/>
                    </a:lnTo>
                    <a:lnTo>
                      <a:pt x="647700" y="438150"/>
                    </a:lnTo>
                    <a:lnTo>
                      <a:pt x="647700" y="381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2A04332-00DA-46EE-B411-A3D15DCA1B8B}"/>
                  </a:ext>
                </a:extLst>
              </p:cNvPr>
              <p:cNvSpPr/>
              <p:nvPr/>
            </p:nvSpPr>
            <p:spPr>
              <a:xfrm>
                <a:off x="1146498" y="2079526"/>
                <a:ext cx="876300" cy="57150"/>
              </a:xfrm>
              <a:custGeom>
                <a:avLst/>
                <a:gdLst>
                  <a:gd name="connsiteX0" fmla="*/ 495300 w 876300"/>
                  <a:gd name="connsiteY0" fmla="*/ 0 h 57150"/>
                  <a:gd name="connsiteX1" fmla="*/ 495300 w 876300"/>
                  <a:gd name="connsiteY1" fmla="*/ 9525 h 57150"/>
                  <a:gd name="connsiteX2" fmla="*/ 485775 w 876300"/>
                  <a:gd name="connsiteY2" fmla="*/ 19050 h 57150"/>
                  <a:gd name="connsiteX3" fmla="*/ 390525 w 876300"/>
                  <a:gd name="connsiteY3" fmla="*/ 19050 h 57150"/>
                  <a:gd name="connsiteX4" fmla="*/ 381000 w 876300"/>
                  <a:gd name="connsiteY4" fmla="*/ 9525 h 57150"/>
                  <a:gd name="connsiteX5" fmla="*/ 381000 w 876300"/>
                  <a:gd name="connsiteY5" fmla="*/ 0 h 57150"/>
                  <a:gd name="connsiteX6" fmla="*/ 0 w 876300"/>
                  <a:gd name="connsiteY6" fmla="*/ 0 h 57150"/>
                  <a:gd name="connsiteX7" fmla="*/ 0 w 876300"/>
                  <a:gd name="connsiteY7" fmla="*/ 19050 h 57150"/>
                  <a:gd name="connsiteX8" fmla="*/ 38100 w 876300"/>
                  <a:gd name="connsiteY8" fmla="*/ 57150 h 57150"/>
                  <a:gd name="connsiteX9" fmla="*/ 838200 w 876300"/>
                  <a:gd name="connsiteY9" fmla="*/ 57150 h 57150"/>
                  <a:gd name="connsiteX10" fmla="*/ 876300 w 876300"/>
                  <a:gd name="connsiteY10" fmla="*/ 19050 h 57150"/>
                  <a:gd name="connsiteX11" fmla="*/ 876300 w 876300"/>
                  <a:gd name="connsiteY11" fmla="*/ 0 h 57150"/>
                  <a:gd name="connsiteX12" fmla="*/ 495300 w 876300"/>
                  <a:gd name="connsiteY12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300" h="57150">
                    <a:moveTo>
                      <a:pt x="495300" y="0"/>
                    </a:moveTo>
                    <a:lnTo>
                      <a:pt x="495300" y="9525"/>
                    </a:lnTo>
                    <a:cubicBezTo>
                      <a:pt x="495300" y="15240"/>
                      <a:pt x="491490" y="19050"/>
                      <a:pt x="485775" y="19050"/>
                    </a:cubicBezTo>
                    <a:lnTo>
                      <a:pt x="390525" y="19050"/>
                    </a:lnTo>
                    <a:cubicBezTo>
                      <a:pt x="384810" y="19050"/>
                      <a:pt x="381000" y="15240"/>
                      <a:pt x="381000" y="9525"/>
                    </a:cubicBezTo>
                    <a:lnTo>
                      <a:pt x="381000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0" y="40005"/>
                      <a:pt x="17145" y="57150"/>
                      <a:pt x="38100" y="57150"/>
                    </a:cubicBezTo>
                    <a:lnTo>
                      <a:pt x="838200" y="57150"/>
                    </a:lnTo>
                    <a:cubicBezTo>
                      <a:pt x="859155" y="57150"/>
                      <a:pt x="876300" y="40005"/>
                      <a:pt x="876300" y="19050"/>
                    </a:cubicBezTo>
                    <a:lnTo>
                      <a:pt x="876300" y="0"/>
                    </a:lnTo>
                    <a:lnTo>
                      <a:pt x="49530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BBA164D-6FD5-4C6D-A5AC-2C9D5BD156E9}"/>
              </a:ext>
            </a:extLst>
          </p:cNvPr>
          <p:cNvCxnSpPr>
            <a:cxnSpLocks/>
            <a:stCxn id="42" idx="3"/>
            <a:endCxn id="10" idx="0"/>
          </p:cNvCxnSpPr>
          <p:nvPr/>
        </p:nvCxnSpPr>
        <p:spPr>
          <a:xfrm>
            <a:off x="2491314" y="2184055"/>
            <a:ext cx="1633547" cy="795505"/>
          </a:xfrm>
          <a:prstGeom prst="bentConnector2">
            <a:avLst/>
          </a:prstGeom>
          <a:ln w="63500" cap="flat" cmpd="dbl">
            <a:miter lim="800000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34AB522-2C3C-4AD1-9C54-2D5C8C2D0FFC}"/>
              </a:ext>
            </a:extLst>
          </p:cNvPr>
          <p:cNvCxnSpPr>
            <a:cxnSpLocks/>
            <a:stCxn id="23" idx="3"/>
            <a:endCxn id="48" idx="2"/>
          </p:cNvCxnSpPr>
          <p:nvPr/>
        </p:nvCxnSpPr>
        <p:spPr>
          <a:xfrm flipV="1">
            <a:off x="2241429" y="4401164"/>
            <a:ext cx="1883432" cy="1069212"/>
          </a:xfrm>
          <a:prstGeom prst="bentConnector2">
            <a:avLst/>
          </a:prstGeom>
          <a:ln w="63500" cap="flat" cmpd="dbl">
            <a:miter lim="800000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C72DC0D-9F32-48DA-A31B-D42401B3A69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241428" y="3519815"/>
            <a:ext cx="1440000" cy="0"/>
          </a:xfrm>
          <a:prstGeom prst="straightConnector1">
            <a:avLst/>
          </a:prstGeom>
          <a:ln w="63500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9EAF9B0-3274-4F7D-A39D-12524638FBF2}"/>
              </a:ext>
            </a:extLst>
          </p:cNvPr>
          <p:cNvCxnSpPr>
            <a:cxnSpLocks/>
          </p:cNvCxnSpPr>
          <p:nvPr/>
        </p:nvCxnSpPr>
        <p:spPr>
          <a:xfrm>
            <a:off x="4582061" y="3553633"/>
            <a:ext cx="1260000" cy="0"/>
          </a:xfrm>
          <a:prstGeom prst="straightConnector1">
            <a:avLst/>
          </a:prstGeom>
          <a:ln w="63500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AB4A27-DA7C-46AB-B0AA-97336F5CF45B}"/>
              </a:ext>
            </a:extLst>
          </p:cNvPr>
          <p:cNvCxnSpPr>
            <a:cxnSpLocks/>
          </p:cNvCxnSpPr>
          <p:nvPr/>
        </p:nvCxnSpPr>
        <p:spPr>
          <a:xfrm>
            <a:off x="6753449" y="3553633"/>
            <a:ext cx="1260000" cy="0"/>
          </a:xfrm>
          <a:prstGeom prst="straightConnector1">
            <a:avLst/>
          </a:prstGeom>
          <a:ln w="63500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C2A2F3-E4E6-4884-A84F-D24A7E9CDDBC}"/>
              </a:ext>
            </a:extLst>
          </p:cNvPr>
          <p:cNvCxnSpPr>
            <a:cxnSpLocks/>
          </p:cNvCxnSpPr>
          <p:nvPr/>
        </p:nvCxnSpPr>
        <p:spPr>
          <a:xfrm>
            <a:off x="8936143" y="3553633"/>
            <a:ext cx="1260000" cy="0"/>
          </a:xfrm>
          <a:prstGeom prst="straightConnector1">
            <a:avLst/>
          </a:prstGeom>
          <a:ln w="63500" cmpd="dbl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969EB29-68A2-4A51-92BF-9317E5B28E64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7ECBC-37FB-4169-9C27-768204782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13" y="2852936"/>
            <a:ext cx="1491806" cy="16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8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900000"/>
          </a:xfrm>
        </p:spPr>
        <p:txBody>
          <a:bodyPr>
            <a:normAutofit/>
          </a:bodyPr>
          <a:lstStyle/>
          <a:p>
            <a:r>
              <a:rPr lang="pt-BR" sz="4800" dirty="0"/>
              <a:t>Desenvolvimento de websites</a:t>
            </a:r>
            <a:endParaRPr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6000" y="1124864"/>
            <a:ext cx="11520000" cy="50400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Páginas estáticas (HTML / CSS)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Páginas dinâmicas / interativas do lado do cliente (JavaScript)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Páginas dinâmicas do lado do servidor (PHP / MySQL etc.)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Conjuntos / pilhas de soluções: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LAMP (Linux, Apache, MySQL/MariaDB, PHP/Python)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MEAN (</a:t>
            </a:r>
            <a:r>
              <a:rPr lang="en-US" sz="3000" dirty="0"/>
              <a:t>MongoDB, Express.js, Angular, Node.js)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WINS (Windows Server, IIS, .NET, SQL Server)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A36B6-905D-4785-96ED-0CAD73112797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7162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900000"/>
          </a:xfrm>
        </p:spPr>
        <p:txBody>
          <a:bodyPr>
            <a:normAutofit/>
          </a:bodyPr>
          <a:lstStyle/>
          <a:p>
            <a:r>
              <a:rPr lang="pt-BR" sz="4800" dirty="0"/>
              <a:t>Requisitos mínimos</a:t>
            </a:r>
            <a:endParaRPr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6000" y="1124864"/>
            <a:ext cx="11520000" cy="50400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i="1" dirty="0"/>
              <a:t>Front-end</a:t>
            </a:r>
            <a:r>
              <a:rPr lang="pt-BR" sz="3200" dirty="0"/>
              <a:t> (HTML / CSS / </a:t>
            </a:r>
            <a:r>
              <a:rPr lang="pt-BR" sz="3200" dirty="0" err="1"/>
              <a:t>JavaScript</a:t>
            </a:r>
            <a:r>
              <a:rPr lang="pt-BR" sz="3200" dirty="0"/>
              <a:t>):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Editor de texto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Navegador web</a:t>
            </a:r>
          </a:p>
          <a:p>
            <a:pPr>
              <a:lnSpc>
                <a:spcPct val="100000"/>
              </a:lnSpc>
            </a:pPr>
            <a:r>
              <a:rPr lang="pt-BR" sz="3200" i="1" dirty="0"/>
              <a:t>Back-end</a:t>
            </a:r>
            <a:r>
              <a:rPr lang="pt-BR" sz="3200" dirty="0"/>
              <a:t> (PHP/MySQL etc.)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Servidor web para a linguagem desejada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Servidor de banco de dados compatível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A36B6-905D-4785-96ED-0CAD73112797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4746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900000"/>
          </a:xfrm>
        </p:spPr>
        <p:txBody>
          <a:bodyPr>
            <a:normAutofit/>
          </a:bodyPr>
          <a:lstStyle/>
          <a:p>
            <a:r>
              <a:rPr lang="pt-BR" sz="4800" dirty="0"/>
              <a:t>Recomendações para o curso</a:t>
            </a:r>
            <a:endParaRPr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6000" y="1124864"/>
            <a:ext cx="11520000" cy="50400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Mac ou PC com Windows ou Linux (preferencial pro </a:t>
            </a:r>
            <a:r>
              <a:rPr lang="pt-BR" sz="3200" i="1" dirty="0"/>
              <a:t>back-end</a:t>
            </a:r>
            <a:r>
              <a:rPr lang="pt-BR" sz="3200" dirty="0"/>
              <a:t>)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Visual Studio Code com a extensão Visual Studio Live Share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Posteriormente: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MAMP (Mac)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XAMPP (Windows)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Apache + PHP + MariaDB (Linux)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A36B6-905D-4785-96ED-0CAD73112797}"/>
              </a:ext>
            </a:extLst>
          </p:cNvPr>
          <p:cNvSpPr txBox="1"/>
          <p:nvPr/>
        </p:nvSpPr>
        <p:spPr>
          <a:xfrm>
            <a:off x="8184232" y="0"/>
            <a:ext cx="400776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700" b="0" i="0" dirty="0">
                <a:effectLst/>
              </a:rPr>
              <a:t>Curso de Programação </a:t>
            </a:r>
            <a:r>
              <a:rPr lang="pt-BR" sz="700" b="0" i="0" dirty="0" err="1">
                <a:effectLst/>
              </a:rPr>
              <a:t>YesFam</a:t>
            </a:r>
            <a:r>
              <a:rPr lang="pt-BR" sz="700" b="0" i="0" dirty="0">
                <a:effectLst/>
              </a:rPr>
              <a:t> BR </a:t>
            </a:r>
            <a:r>
              <a:rPr lang="pt-BR" sz="700" dirty="0"/>
              <a:t>por</a:t>
            </a:r>
            <a:r>
              <a:rPr lang="pt-BR" sz="700" b="0" i="0" dirty="0">
                <a:effectLst/>
              </a:rPr>
              <a:t> Henrique Bispo está licenciado com uma licença </a:t>
            </a:r>
            <a:r>
              <a:rPr lang="pt-BR" sz="7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211635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694</TotalTime>
  <Words>781</Words>
  <Application>Microsoft Office PowerPoint</Application>
  <PresentationFormat>Widescreen</PresentationFormat>
  <Paragraphs>127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Aula 0 Inaugural/Introdutória</vt:lpstr>
      <vt:lpstr>Hardware e software</vt:lpstr>
      <vt:lpstr>Conceito de programação</vt:lpstr>
      <vt:lpstr>Linguagens de baixo e alto nível</vt:lpstr>
      <vt:lpstr>Aplicações da programação</vt:lpstr>
      <vt:lpstr>Conceitos básicos de rede</vt:lpstr>
      <vt:lpstr>Desenvolvimento de websites</vt:lpstr>
      <vt:lpstr>Requisitos mínimos</vt:lpstr>
      <vt:lpstr>Recomendações para o curso</vt:lpstr>
      <vt:lpstr>A programação na sociedade atual</vt:lpstr>
      <vt:lpstr>Opções de ensino técnico</vt:lpstr>
      <vt:lpstr>Opções de ensino superior</vt:lpstr>
      <vt:lpstr>Dúvidas? Sugestões? Críticas?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 Inaugural/Introdutória</dc:title>
  <dc:creator>Henrique Bispo dos Santos</dc:creator>
  <cp:lastModifiedBy>HENRIQUE BISPO DOS SANTOS</cp:lastModifiedBy>
  <cp:revision>2</cp:revision>
  <dcterms:created xsi:type="dcterms:W3CDTF">2020-08-08T13:32:37Z</dcterms:created>
  <dcterms:modified xsi:type="dcterms:W3CDTF">2020-10-24T22:11:35Z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