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aleway"/>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1A8816-1C5C-44FA-9553-8ECF55777DB2}">
  <a:tblStyle styleId="{141A8816-1C5C-44FA-9553-8ECF55777DB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748437F-C065-40F0-A4C3-EB4A37A15A6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italic.fntdata"/><Relationship Id="rId16" Type="http://schemas.openxmlformats.org/officeDocument/2006/relationships/slide" Target="slides/slide10.xml"/><Relationship Id="rId38" Type="http://schemas.openxmlformats.org/officeDocument/2006/relationships/font" Target="fonts/Raleway-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Intro and Demo Time Budget: 2 minutes</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lang="en"/>
              <a:t>Sushant: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Hello, My name is Sushant and I am from Team Z3 </a:t>
            </a:r>
            <a:r>
              <a:rPr lang="en"/>
              <a:t>which</a:t>
            </a:r>
            <a:r>
              <a:rPr lang="en"/>
              <a:t> is working on building an application called RoboAdvisor. We imagine to be working for Lending Club Company.</a:t>
            </a:r>
            <a:endParaRPr/>
          </a:p>
          <a:p>
            <a:pPr indent="0" lvl="0" marL="0" rtl="0" algn="l">
              <a:spcBef>
                <a:spcPts val="0"/>
              </a:spcBef>
              <a:spcAft>
                <a:spcPts val="0"/>
              </a:spcAft>
              <a:buNone/>
            </a:pPr>
            <a:r>
              <a:rPr lang="en"/>
              <a:t>I am joined today by Kris and Haile.. And we will now present our work on W207 Final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56ba6adb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56ba6adb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Kris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Fully paid showed higher rate from good grade like A, B. but it got reversed from after grade C</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fd98746b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fd98746b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Kris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are representative of investors so we had to think about the profit perspective.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If we multiply the term length and the amount of monthly installment. Minus  Loan amount it will be our profit. Below is from the actual data.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First the interest rate is affected by the grade</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The monthly installment got affected by term  length, and interest rate.</a:t>
            </a:r>
            <a:endParaRPr sz="1200">
              <a:solidFill>
                <a:schemeClr val="dk1"/>
              </a:solidFill>
            </a:endParaRPr>
          </a:p>
          <a:p>
            <a:pPr indent="457200" lvl="0" marL="0" rtl="0" algn="l">
              <a:spcBef>
                <a:spcPts val="0"/>
              </a:spcBef>
              <a:spcAft>
                <a:spcPts val="0"/>
              </a:spcAft>
              <a:buClr>
                <a:schemeClr val="dk1"/>
              </a:buClr>
              <a:buSzPts val="1100"/>
              <a:buFont typeface="Arial"/>
              <a:buNone/>
            </a:pPr>
            <a:r>
              <a:rPr lang="en" sz="1200">
                <a:solidFill>
                  <a:schemeClr val="dk1"/>
                </a:solidFill>
              </a:rPr>
              <a:t>And monthly installment </a:t>
            </a:r>
            <a:r>
              <a:rPr lang="en" sz="1200">
                <a:solidFill>
                  <a:schemeClr val="dk1"/>
                </a:solidFill>
              </a:rPr>
              <a:t>multiples</a:t>
            </a:r>
            <a:r>
              <a:rPr lang="en" sz="1200">
                <a:solidFill>
                  <a:schemeClr val="dk1"/>
                </a:solidFill>
              </a:rPr>
              <a:t> term this  is our profit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So here is our question. To whom are you going to lend your money?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There are person A, and person B.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Same loan amount as 4000  $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But different grade therefore different interest rate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Same term length.</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However, huge difference of profit almost 7 times higher from person B.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56ba6adb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56ba6adb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Kris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as you just saw from previous page, the lower grade are showing higher interest rate in average.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Therefore, they are giving us higher  interest, </a:t>
            </a:r>
            <a:r>
              <a:rPr lang="en">
                <a:solidFill>
                  <a:schemeClr val="dk1"/>
                </a:solidFill>
              </a:rPr>
              <a:t>higher</a:t>
            </a:r>
            <a:r>
              <a:rPr lang="en">
                <a:solidFill>
                  <a:schemeClr val="dk1"/>
                </a:solidFill>
              </a:rPr>
              <a:t> profit,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So can we invest our money based on just grade?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56ba6adb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56ba6adb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50">
              <a:solidFill>
                <a:srgbClr val="1D1C1D"/>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chemeClr val="lt1"/>
                </a:highlight>
              </a:rPr>
              <a:t>Kris </a:t>
            </a:r>
            <a:endParaRPr sz="1150">
              <a:solidFill>
                <a:srgbClr val="1D1C1D"/>
              </a:solidFill>
              <a:highlight>
                <a:schemeClr val="lt1"/>
              </a:highlight>
            </a:endParaRPr>
          </a:p>
          <a:p>
            <a:pPr indent="0" lvl="0" marL="0" rtl="0" algn="l">
              <a:spcBef>
                <a:spcPts val="0"/>
              </a:spcBef>
              <a:spcAft>
                <a:spcPts val="0"/>
              </a:spcAft>
              <a:buClr>
                <a:schemeClr val="dk1"/>
              </a:buClr>
              <a:buSzPts val="1100"/>
              <a:buFont typeface="Arial"/>
              <a:buNone/>
            </a:pPr>
            <a:r>
              <a:t/>
            </a:r>
            <a:endParaRPr sz="1150">
              <a:solidFill>
                <a:srgbClr val="1D1C1D"/>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chemeClr val="lt1"/>
                </a:highlight>
              </a:rPr>
              <a:t>You will see the answer if you look at this chart. This orange bar chart is showing the expected profit if we had earned all interet from charged off.</a:t>
            </a:r>
            <a:endParaRPr sz="1150">
              <a:solidFill>
                <a:srgbClr val="1D1C1D"/>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chemeClr val="lt1"/>
                </a:highlight>
              </a:rPr>
              <a:t>As you can see there are more profit we could have gotten from grade C, and D.  However, in reality, they are charged off..</a:t>
            </a:r>
            <a:endParaRPr sz="1150">
              <a:solidFill>
                <a:srgbClr val="1D1C1D"/>
              </a:solidFill>
              <a:highlight>
                <a:schemeClr val="lt1"/>
              </a:highlight>
            </a:endParaRPr>
          </a:p>
          <a:p>
            <a:pPr indent="0" lvl="0" marL="0" rtl="0" algn="l">
              <a:spcBef>
                <a:spcPts val="0"/>
              </a:spcBef>
              <a:spcAft>
                <a:spcPts val="0"/>
              </a:spcAft>
              <a:buClr>
                <a:schemeClr val="dk1"/>
              </a:buClr>
              <a:buSzPts val="1100"/>
              <a:buFont typeface="Arial"/>
              <a:buNone/>
            </a:pPr>
            <a:r>
              <a:t/>
            </a:r>
            <a:endParaRPr sz="1150">
              <a:solidFill>
                <a:srgbClr val="1D1C1D"/>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chemeClr val="lt1"/>
                </a:highlight>
              </a:rPr>
              <a:t>So this is why we developed the robo advisor to help you to make better decision between risk and return.</a:t>
            </a:r>
            <a:endParaRPr sz="1150">
              <a:solidFill>
                <a:srgbClr val="1D1C1D"/>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chemeClr val="lt1"/>
                </a:highlight>
              </a:rPr>
              <a:t>At the end of the presentation, we will demonstrate how we minimize risks as we maximize returns by investing on lower grade loans which have a good return.</a:t>
            </a:r>
            <a:endParaRPr sz="1150">
              <a:solidFill>
                <a:srgbClr val="1D1C1D"/>
              </a:solidFill>
              <a:highlight>
                <a:schemeClr val="lt1"/>
              </a:highlight>
            </a:endParaRPr>
          </a:p>
          <a:p>
            <a:pPr indent="0" lvl="0" marL="0" rtl="0" algn="l">
              <a:spcBef>
                <a:spcPts val="0"/>
              </a:spcBef>
              <a:spcAft>
                <a:spcPts val="0"/>
              </a:spcAft>
              <a:buClr>
                <a:schemeClr val="dk1"/>
              </a:buClr>
              <a:buSzPts val="1100"/>
              <a:buFont typeface="Arial"/>
              <a:buNone/>
            </a:pPr>
            <a:r>
              <a:rPr lang="en" sz="1150">
                <a:solidFill>
                  <a:srgbClr val="1D1C1D"/>
                </a:solidFill>
                <a:highlight>
                  <a:schemeClr val="lt1"/>
                </a:highlight>
              </a:rPr>
              <a:t>So please hold on until the end of presentation. Now I will hand it over to next part to sushant.</a:t>
            </a:r>
            <a:endParaRPr sz="1150">
              <a:solidFill>
                <a:srgbClr val="1D1C1D"/>
              </a:solidFill>
              <a:highlight>
                <a:schemeClr val="lt1"/>
              </a:highlight>
            </a:endParaRPr>
          </a:p>
          <a:p>
            <a:pPr indent="0" lvl="0" marL="0" rtl="0" algn="l">
              <a:spcBef>
                <a:spcPts val="0"/>
              </a:spcBef>
              <a:spcAft>
                <a:spcPts val="0"/>
              </a:spcAft>
              <a:buNone/>
            </a:pPr>
            <a:r>
              <a:t/>
            </a:r>
            <a:endParaRPr sz="1150">
              <a:solidFill>
                <a:srgbClr val="1D1C1D"/>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6367e4b5d_0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6367e4b5d_0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 Engineering Time Budget -&gt; 5 minutes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Sushant: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for setting the stage for us Kris,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talk about Feature Engineering..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6367e4b5d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6367e4b5d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Sushant: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explored and applied different strategies in each stage of this project. Needless to say, we found ourselves take a step back and iterate multiple times during this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NaNs - we explored taking Means/Medians initially but saw some unexpected results in initial modeling iterations. KNNImputers was an interesting </a:t>
            </a:r>
            <a:r>
              <a:rPr lang="en"/>
              <a:t>strategy that helped us better handle the NaNs. For some features and data records though we either ended up dropping those features or dropping entire records as Kris mentioned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applied One Hot Encoding for the Categorical - specifically nominal features - As an example Loans have Grades we applied OHE to the grade feature.. Another example where we applied a different type of encoding was the emp_length where lengths of &lt;1, 1, 2 and up to 10+ years…  is converted to 0, 1, 2, 3,... up to 11.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we attempted both regression and tree based models as we will later see - we had to be mindful of which encoding is being used for which type of algorithm.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6367e4b5d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6367e4b5d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Sushant: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area that we found fascinating was the text features.. Just looking at the table on the left … if you fixate long enough on the table - you would notice that Teachers and Managers are highest Loan Seekers on the platform.. However, look closer at the rows below.. There seem to be many more different categories of “Managers” embedded in our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piqued our interest, but when we actually started processing the data, we found that the data is very error prone - as if it has been entered by users in a free form text box without any validations… So to go from the emp_title to a processed version of the emp_title was quite insightful..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6bf29e4a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6bf29e4a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Sushant: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can be seen, we the raw data has about 512K unique emp titles formed by 111K string tokens… Just simple preprocessing like removing special characters, </a:t>
            </a:r>
            <a:r>
              <a:rPr lang="en"/>
              <a:t>parentheses</a:t>
            </a:r>
            <a:r>
              <a:rPr lang="en"/>
              <a:t>, slashes, dashes and Lemmatizing brought down the </a:t>
            </a:r>
            <a:r>
              <a:rPr lang="en"/>
              <a:t>corpus</a:t>
            </a:r>
            <a:r>
              <a:rPr lang="en"/>
              <a:t> of unique words to 73K…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experimented different algo’s such as Cosine Similarity, Jaccard Distance, Levenshtein distance to further prune the titles… </a:t>
            </a:r>
            <a:endParaRPr/>
          </a:p>
          <a:p>
            <a:pPr indent="0" lvl="0" marL="0" rtl="0" algn="l">
              <a:spcBef>
                <a:spcPts val="0"/>
              </a:spcBef>
              <a:spcAft>
                <a:spcPts val="0"/>
              </a:spcAft>
              <a:buNone/>
            </a:pPr>
            <a:r>
              <a:rPr lang="en"/>
              <a:t>We also tried some </a:t>
            </a:r>
            <a:r>
              <a:rPr lang="en"/>
              <a:t>python libraries such as </a:t>
            </a:r>
            <a:r>
              <a:rPr lang="en"/>
              <a:t>Spacy, TextBlob, and found that using SpellChecker we got the number of actual tokens to 7K - Thats a HUGE improvement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Unfortunately, </a:t>
            </a:r>
            <a:r>
              <a:rPr lang="en"/>
              <a:t>however, our models did not show much improvement in performance after including top 100 title based features and hence we ultimately excluded them from our model..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6367e4b5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6367e4b5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Sushant: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Kris already mentioned about the additional data source that we tapped into..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derived some features from the raw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earliest_cr_line which is available as say March-1999 for a given customer, we transformed that into number of months since earliest_cr_line was opened…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Moving 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6367e4b5d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6367e4b5d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Sushant: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from 2.2 Million, we are down to 1.3 records… Deep into the model hyper parameter tuning phase, Haile found a pattern </a:t>
            </a:r>
            <a:r>
              <a:rPr lang="en"/>
              <a:t>that some features do not have data until a certain date, and that there are two such sets of features… Further exploration helped us link and identify these two sets of features were actually introduced - once in 2012 and then in 2016… We ultimately ended up dropping all the data prior to Jan 2016… and hence 490K records.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other hand.. After the feature engineering work and retaining all the valid features… we were left with 151 features in all...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533b1cd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533b1cd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Sushant: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recall from our last session, </a:t>
            </a:r>
            <a:r>
              <a:rPr lang="en"/>
              <a:t>Lending</a:t>
            </a:r>
            <a:r>
              <a:rPr lang="en"/>
              <a:t> Club is a peer to peer platform where one can borrow money up to 40K USD. On the other side, we have the lenders who earn interest by lending their capital.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6367e4b5d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6367e4b5d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must chat about one important aspect that we had to deal with - Handling Imbalanced Distribution of the target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recall - the last time we met - we had a recall of 1 for some of our models.. It turns out that the </a:t>
            </a:r>
            <a:r>
              <a:rPr lang="en"/>
              <a:t>imbalanced target variable of Fully Paid Vs Charged off was the culprit.. </a:t>
            </a:r>
            <a:endParaRPr/>
          </a:p>
          <a:p>
            <a:pPr indent="0" lvl="0" marL="0" rtl="0" algn="l">
              <a:spcBef>
                <a:spcPts val="0"/>
              </a:spcBef>
              <a:spcAft>
                <a:spcPts val="0"/>
              </a:spcAft>
              <a:buNone/>
            </a:pPr>
            <a:r>
              <a:rPr lang="en"/>
              <a:t>Our problem of inherent imbalance is a severe one… with a ratio of almost 3:1 for our Majority Class vs Minority One. And our model was practically learning from the abundance of characteristics of the Majority Class only..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deal with this, we explored options of oversampling the Minority Class as well as under sampling the Majority Class. We chose the former one since we did not want to leave out “Fully Paid” Samples in the training phase.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explored SMOTE and ADASYN to perform this job as well as the sklearns resample API and found that resample is faster and provides similar model performance. SMOTE and ADASYN both were observed to be very very slow.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now time to talk about Core Modeling and I will hand the presentation over to Haile..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6367e4b5d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6367e4b5d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Haile: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Model Selection </a:t>
            </a:r>
            <a:r>
              <a:rPr b="1" lang="en">
                <a:solidFill>
                  <a:schemeClr val="dk1"/>
                </a:solidFill>
              </a:rPr>
              <a:t>Time Budget : </a:t>
            </a:r>
            <a:r>
              <a:rPr lang="en"/>
              <a:t> 5 minutes</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533b1cdf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533b1cdf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6bf29e4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6bf29e4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6367e4b5d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6367e4b5d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6bf29e4a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6bf29e4a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6bf29e4a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6bf29e4a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6bf29e4a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6bf29e4a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6367e4b5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6367e4b5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Haile: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Learnings </a:t>
            </a:r>
            <a:r>
              <a:rPr b="1" lang="en">
                <a:solidFill>
                  <a:schemeClr val="dk1"/>
                </a:solidFill>
              </a:rPr>
              <a:t>Time Budget:  </a:t>
            </a:r>
            <a:r>
              <a:rPr b="1" lang="en">
                <a:solidFill>
                  <a:srgbClr val="1A9988"/>
                </a:solidFill>
              </a:rPr>
              <a:t> </a:t>
            </a:r>
            <a:r>
              <a:rPr lang="en"/>
              <a:t>3 minutes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6367e4b5d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6367e4b5d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367e4b5d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367e4b5d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Sushant: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business goal is to help the investors on the Lending Club Platform make informed decisions on which loans they should to put their money in.</a:t>
            </a:r>
            <a:endParaRPr/>
          </a:p>
          <a:p>
            <a:pPr indent="0" lvl="0" marL="0" rtl="0" algn="l">
              <a:spcBef>
                <a:spcPts val="0"/>
              </a:spcBef>
              <a:spcAft>
                <a:spcPts val="0"/>
              </a:spcAft>
              <a:buNone/>
            </a:pPr>
            <a:r>
              <a:rPr lang="en"/>
              <a:t>We discussed the life cycle of the loan last time, so let us actually visualize the RoboAdvisor next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6bf29e4a7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6bf29e4a7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367e4b5d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367e4b5d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Sushant: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fairly simplistic version of the Robo Advisor would be entering a loan application id from among the pool of available loans that are yet to be funded. The tool simply returns if the loan is likely to be paid off or not… However, the investor needs to be further </a:t>
            </a:r>
            <a:r>
              <a:rPr lang="en"/>
              <a:t>empowered…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part of the application shows that an investor would be able to enter their risk level and the maximum amount that they are willing to invest. Then according to these selections, the Robo Advisor would automatically choose the best loans that match the criteria.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loans that get shown is not a straight forward process. The ML algorithm that is running behind as a Flask Container is performing Real Time Inferencing to choose the best options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stretch our thinking as Data Scientists - what should our algorithm look like ? Should it blindly select loans with highest interest rates for the High Risk taker ?? Ummm…. Our Data Science team that built this application will now take you behind the scenes...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 to you Kris..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6367e4b5d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6367e4b5d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EDA</a:t>
            </a:r>
            <a:r>
              <a:rPr lang="en">
                <a:solidFill>
                  <a:schemeClr val="dk1"/>
                </a:solidFill>
              </a:rPr>
              <a:t> </a:t>
            </a:r>
            <a:r>
              <a:rPr b="1" lang="en">
                <a:solidFill>
                  <a:schemeClr val="dk1"/>
                </a:solidFill>
              </a:rPr>
              <a:t>Time Budget:</a:t>
            </a:r>
            <a:r>
              <a:rPr lang="en">
                <a:solidFill>
                  <a:schemeClr val="dk1"/>
                </a:solidFill>
              </a:rPr>
              <a:t>:</a:t>
            </a:r>
            <a:r>
              <a:rPr b="1" lang="en">
                <a:solidFill>
                  <a:schemeClr val="dk1"/>
                </a:solidFill>
              </a:rPr>
              <a:t>6 minutes</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56ba6adb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56ba6adb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Kris: </a:t>
            </a:r>
            <a:endParaRPr>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mainly used the data files from lending club. very big file, over 2 million records.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151 columns consisting of 113 numerical, and 38 categorical columns.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Speaking of null value, almost all columns had at least one null value, This is because many of columns didn’t contain any value  for specific columns related secondary applicants,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As an external source, we used the unemployment data  from u.s. Bureau of labor statistics.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 time series unemployment rate from June 2007 to  </a:t>
            </a:r>
            <a:r>
              <a:rPr lang="en" sz="1200">
                <a:solidFill>
                  <a:schemeClr val="dk1"/>
                </a:solidFill>
              </a:rPr>
              <a:t>Sep</a:t>
            </a:r>
            <a:r>
              <a:rPr lang="en" sz="1200">
                <a:solidFill>
                  <a:schemeClr val="dk1"/>
                </a:solidFill>
              </a:rPr>
              <a:t>. 2021</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used this data by joining with loaner’s state, and loan issued time.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heatmap of 21 september’s unemployment data, you will see there is difference between state, you can see the CA has relatively high unemployment rate.</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6367e4b5d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6367e4b5d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Kris: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 goal is to predict the whether the future loan will be ‘Fully Paid’ green bar or Charged off orange . Therefore, from the dataset, this green and orange bars are our target variables.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 Removing others loans, we can see 80% loaners were fully paid, 20% were charged Off.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367e4b5d_0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367e4b5d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Kris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would like to examine the difference between fully paid and charged off in more detai.</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For each aspects, there is pair chart, left is the distribution of total sample, and the right side is the two box plots to show  the difference between fully paid and charged off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a:t>
            </a:r>
            <a:r>
              <a:rPr lang="en" sz="1200">
                <a:solidFill>
                  <a:schemeClr val="dk1"/>
                </a:solidFill>
              </a:rPr>
              <a:t>-     </a:t>
            </a:r>
            <a:r>
              <a:rPr lang="en" sz="1200">
                <a:solidFill>
                  <a:schemeClr val="dk1"/>
                </a:solidFill>
              </a:rPr>
              <a:t>By looking at the median value of box plot, we can see those who are charge off showed higher loan amount , higher interest, higher monthly installment but lower annual income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6ba6adb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56ba6adb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Kris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also looked the purpose of loan.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basilly normalize the purpose within each group as 100% full, and visualize them with same scale to show the relative difference.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Majority of people borrow the money due to dept consolidation You can see that the rate of borrowing money for dept consolidation found to be higher from charged off </a:t>
            </a:r>
            <a:endParaRPr sz="1200">
              <a:solidFill>
                <a:schemeClr val="dk1"/>
              </a:solidFill>
            </a:endParaRPr>
          </a:p>
          <a:p>
            <a:pPr indent="0" lvl="0" marL="0" rtl="0" algn="l">
              <a:spcBef>
                <a:spcPts val="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 Id="rId11" Type="http://schemas.openxmlformats.org/officeDocument/2006/relationships/image" Target="../media/image20.png"/><Relationship Id="rId10" Type="http://schemas.openxmlformats.org/officeDocument/2006/relationships/image" Target="../media/image23.png"/><Relationship Id="rId12" Type="http://schemas.openxmlformats.org/officeDocument/2006/relationships/image" Target="../media/image28.png"/><Relationship Id="rId9" Type="http://schemas.openxmlformats.org/officeDocument/2006/relationships/image" Target="../media/image24.png"/><Relationship Id="rId5" Type="http://schemas.openxmlformats.org/officeDocument/2006/relationships/image" Target="../media/image15.png"/><Relationship Id="rId6" Type="http://schemas.openxmlformats.org/officeDocument/2006/relationships/image" Target="../media/image9.png"/><Relationship Id="rId7" Type="http://schemas.openxmlformats.org/officeDocument/2006/relationships/image" Target="../media/image31.png"/><Relationship Id="rId8"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Peer-to-peer_lending" TargetMode="External"/><Relationship Id="rId4" Type="http://schemas.openxmlformats.org/officeDocument/2006/relationships/hyperlink" Target="https://en.wikipedia.org/wiki/San_Francisco,_California" TargetMode="External"/><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3"/>
          <p:cNvSpPr txBox="1"/>
          <p:nvPr/>
        </p:nvSpPr>
        <p:spPr>
          <a:xfrm>
            <a:off x="311700" y="1321650"/>
            <a:ext cx="8520600" cy="3577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 sz="4200">
                <a:solidFill>
                  <a:srgbClr val="FFFFFF"/>
                </a:solidFill>
                <a:latin typeface="Raleway"/>
                <a:ea typeface="Raleway"/>
                <a:cs typeface="Raleway"/>
                <a:sym typeface="Raleway"/>
              </a:rPr>
              <a:t>Robo-Advisor</a:t>
            </a:r>
            <a:endParaRPr b="1" sz="4200">
              <a:solidFill>
                <a:srgbClr val="FFFFFF"/>
              </a:solidFill>
              <a:latin typeface="Raleway"/>
              <a:ea typeface="Raleway"/>
              <a:cs typeface="Raleway"/>
              <a:sym typeface="Raleway"/>
            </a:endParaRPr>
          </a:p>
          <a:p>
            <a:pPr indent="0" lvl="0" marL="0" rtl="0" algn="ctr">
              <a:spcBef>
                <a:spcPts val="0"/>
              </a:spcBef>
              <a:spcAft>
                <a:spcPts val="0"/>
              </a:spcAft>
              <a:buNone/>
            </a:pPr>
            <a:r>
              <a:rPr b="1" i="1" lang="en" sz="2200">
                <a:solidFill>
                  <a:srgbClr val="FFFFFF"/>
                </a:solidFill>
                <a:latin typeface="Raleway"/>
                <a:ea typeface="Raleway"/>
                <a:cs typeface="Raleway"/>
                <a:sym typeface="Raleway"/>
              </a:rPr>
              <a:t>For peer-to-peer lending</a:t>
            </a:r>
            <a:endParaRPr b="1" i="1" sz="2200">
              <a:solidFill>
                <a:srgbClr val="FFFFFF"/>
              </a:solidFill>
              <a:latin typeface="Raleway"/>
              <a:ea typeface="Raleway"/>
              <a:cs typeface="Raleway"/>
              <a:sym typeface="Raleway"/>
            </a:endParaRPr>
          </a:p>
          <a:p>
            <a:pPr indent="0" lvl="0" marL="0" rtl="0" algn="ctr">
              <a:spcBef>
                <a:spcPts val="0"/>
              </a:spcBef>
              <a:spcAft>
                <a:spcPts val="0"/>
              </a:spcAft>
              <a:buNone/>
            </a:pPr>
            <a:r>
              <a:t/>
            </a:r>
            <a:endParaRPr b="1" i="1" sz="2200">
              <a:solidFill>
                <a:srgbClr val="1A1A1A"/>
              </a:solidFill>
              <a:latin typeface="Raleway"/>
              <a:ea typeface="Raleway"/>
              <a:cs typeface="Raleway"/>
              <a:sym typeface="Raleway"/>
            </a:endParaRPr>
          </a:p>
          <a:p>
            <a:pPr indent="0" lvl="0" marL="0" rtl="0" algn="l">
              <a:spcBef>
                <a:spcPts val="0"/>
              </a:spcBef>
              <a:spcAft>
                <a:spcPts val="0"/>
              </a:spcAft>
              <a:buNone/>
            </a:pPr>
            <a:r>
              <a:t/>
            </a:r>
            <a:endParaRPr b="1" sz="4200">
              <a:solidFill>
                <a:srgbClr val="1A1A1A"/>
              </a:solidFill>
              <a:latin typeface="Raleway"/>
              <a:ea typeface="Raleway"/>
              <a:cs typeface="Raleway"/>
              <a:sym typeface="Raleway"/>
            </a:endParaRPr>
          </a:p>
          <a:p>
            <a:pPr indent="0" lvl="0" marL="0" rtl="0" algn="l">
              <a:spcBef>
                <a:spcPts val="0"/>
              </a:spcBef>
              <a:spcAft>
                <a:spcPts val="0"/>
              </a:spcAft>
              <a:buNone/>
            </a:pPr>
            <a:r>
              <a:t/>
            </a:r>
            <a:endParaRPr b="1" sz="2650">
              <a:solidFill>
                <a:srgbClr val="1A1A1A"/>
              </a:solidFill>
              <a:latin typeface="Raleway"/>
              <a:ea typeface="Raleway"/>
              <a:cs typeface="Raleway"/>
              <a:sym typeface="Raleway"/>
            </a:endParaRPr>
          </a:p>
          <a:p>
            <a:pPr indent="0" lvl="0" marL="0" rtl="0" algn="l">
              <a:spcBef>
                <a:spcPts val="0"/>
              </a:spcBef>
              <a:spcAft>
                <a:spcPts val="0"/>
              </a:spcAft>
              <a:buNone/>
            </a:pPr>
            <a:r>
              <a:t/>
            </a:r>
            <a:endParaRPr b="1" sz="2650">
              <a:solidFill>
                <a:srgbClr val="1A1A1A"/>
              </a:solidFill>
              <a:latin typeface="Raleway"/>
              <a:ea typeface="Raleway"/>
              <a:cs typeface="Raleway"/>
              <a:sym typeface="Raleway"/>
            </a:endParaRPr>
          </a:p>
          <a:p>
            <a:pPr indent="0" lvl="0" marL="0" rtl="0" algn="l">
              <a:spcBef>
                <a:spcPts val="0"/>
              </a:spcBef>
              <a:spcAft>
                <a:spcPts val="0"/>
              </a:spcAft>
              <a:buNone/>
            </a:pPr>
            <a:r>
              <a:rPr b="1" lang="en" sz="2650">
                <a:solidFill>
                  <a:schemeClr val="lt1"/>
                </a:solidFill>
                <a:latin typeface="Raleway"/>
                <a:ea typeface="Raleway"/>
                <a:cs typeface="Raleway"/>
                <a:sym typeface="Raleway"/>
              </a:rPr>
              <a:t>Team Name - Z</a:t>
            </a:r>
            <a:r>
              <a:rPr b="1" baseline="-25000" lang="en" sz="2650">
                <a:solidFill>
                  <a:schemeClr val="lt1"/>
                </a:solidFill>
                <a:latin typeface="Raleway"/>
                <a:ea typeface="Raleway"/>
                <a:cs typeface="Raleway"/>
                <a:sym typeface="Raleway"/>
              </a:rPr>
              <a:t>3</a:t>
            </a:r>
            <a:endParaRPr b="1" sz="2000">
              <a:solidFill>
                <a:schemeClr val="lt1"/>
              </a:solidFill>
              <a:latin typeface="Raleway"/>
              <a:ea typeface="Raleway"/>
              <a:cs typeface="Raleway"/>
              <a:sym typeface="Raleway"/>
            </a:endParaRPr>
          </a:p>
          <a:p>
            <a:pPr indent="0" lvl="0" marL="0" rtl="0" algn="l">
              <a:spcBef>
                <a:spcPts val="0"/>
              </a:spcBef>
              <a:spcAft>
                <a:spcPts val="0"/>
              </a:spcAft>
              <a:buNone/>
            </a:pPr>
            <a:r>
              <a:rPr lang="en" sz="1888">
                <a:solidFill>
                  <a:schemeClr val="lt1"/>
                </a:solidFill>
                <a:latin typeface="Raleway"/>
                <a:ea typeface="Raleway"/>
                <a:cs typeface="Raleway"/>
                <a:sym typeface="Raleway"/>
              </a:rPr>
              <a:t>Kris, Haile, Sushant</a:t>
            </a:r>
            <a:endParaRPr sz="1888">
              <a:solidFill>
                <a:schemeClr val="lt1"/>
              </a:solidFill>
              <a:latin typeface="Raleway"/>
              <a:ea typeface="Raleway"/>
              <a:cs typeface="Raleway"/>
              <a:sym typeface="Raleway"/>
            </a:endParaRPr>
          </a:p>
          <a:p>
            <a:pPr indent="0" lvl="0" marL="0" rtl="0" algn="l">
              <a:spcBef>
                <a:spcPts val="0"/>
              </a:spcBef>
              <a:spcAft>
                <a:spcPts val="0"/>
              </a:spcAft>
              <a:buNone/>
            </a:pPr>
            <a:r>
              <a:rPr lang="en" sz="1888">
                <a:solidFill>
                  <a:srgbClr val="1A1A1A"/>
                </a:solidFill>
                <a:latin typeface="Raleway"/>
                <a:ea typeface="Raleway"/>
                <a:cs typeface="Raleway"/>
                <a:sym typeface="Raleway"/>
              </a:rPr>
              <a:t>W207 - Applied Machine Learning</a:t>
            </a:r>
            <a:endParaRPr sz="1888">
              <a:solidFill>
                <a:srgbClr val="1A1A1A"/>
              </a:solidFill>
              <a:latin typeface="Raleway"/>
              <a:ea typeface="Raleway"/>
              <a:cs typeface="Raleway"/>
              <a:sym typeface="Raleway"/>
            </a:endParaRPr>
          </a:p>
          <a:p>
            <a:pPr indent="0" lvl="0" marL="0" rtl="0" algn="l">
              <a:lnSpc>
                <a:spcPct val="115000"/>
              </a:lnSpc>
              <a:spcBef>
                <a:spcPts val="0"/>
              </a:spcBef>
              <a:spcAft>
                <a:spcPts val="0"/>
              </a:spcAft>
              <a:buNone/>
            </a:pPr>
            <a:r>
              <a:rPr lang="en" sz="1888">
                <a:solidFill>
                  <a:srgbClr val="1A1A1A"/>
                </a:solidFill>
                <a:latin typeface="Raleway"/>
                <a:ea typeface="Raleway"/>
                <a:cs typeface="Raleway"/>
                <a:sym typeface="Raleway"/>
              </a:rPr>
              <a:t>Professor: John Santerre</a:t>
            </a:r>
            <a:endParaRPr sz="1888">
              <a:solidFill>
                <a:srgbClr val="1A1A1A"/>
              </a:solidFill>
              <a:latin typeface="Raleway"/>
              <a:ea typeface="Raleway"/>
              <a:cs typeface="Raleway"/>
              <a:sym typeface="Raleway"/>
            </a:endParaRPr>
          </a:p>
          <a:p>
            <a:pPr indent="0" lvl="0" marL="0" rtl="0" algn="l">
              <a:spcBef>
                <a:spcPts val="0"/>
              </a:spcBef>
              <a:spcAft>
                <a:spcPts val="0"/>
              </a:spcAft>
              <a:buNone/>
            </a:pPr>
            <a:r>
              <a:rPr lang="en" sz="1888">
                <a:solidFill>
                  <a:srgbClr val="1A1A1A"/>
                </a:solidFill>
                <a:latin typeface="Raleway"/>
                <a:ea typeface="Raleway"/>
                <a:cs typeface="Raleway"/>
                <a:sym typeface="Raleway"/>
              </a:rPr>
              <a:t>Fall 2021</a:t>
            </a:r>
            <a:endParaRPr b="1" sz="4200">
              <a:solidFill>
                <a:srgbClr val="1A1A1A"/>
              </a:solidFill>
              <a:latin typeface="Raleway"/>
              <a:ea typeface="Raleway"/>
              <a:cs typeface="Raleway"/>
              <a:sym typeface="Raleway"/>
            </a:endParaRPr>
          </a:p>
        </p:txBody>
      </p:sp>
      <p:pic>
        <p:nvPicPr>
          <p:cNvPr id="87" name="Google Shape;87;p13"/>
          <p:cNvPicPr preferRelativeResize="0"/>
          <p:nvPr/>
        </p:nvPicPr>
        <p:blipFill>
          <a:blip r:embed="rId3">
            <a:alphaModFix/>
          </a:blip>
          <a:stretch>
            <a:fillRect/>
          </a:stretch>
        </p:blipFill>
        <p:spPr>
          <a:xfrm>
            <a:off x="3377175" y="2258825"/>
            <a:ext cx="2312275" cy="1471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2"/>
          <p:cNvPicPr preferRelativeResize="0"/>
          <p:nvPr/>
        </p:nvPicPr>
        <p:blipFill>
          <a:blip r:embed="rId3">
            <a:alphaModFix/>
          </a:blip>
          <a:stretch>
            <a:fillRect/>
          </a:stretch>
        </p:blipFill>
        <p:spPr>
          <a:xfrm>
            <a:off x="1617400" y="1853850"/>
            <a:ext cx="6024976" cy="3439650"/>
          </a:xfrm>
          <a:prstGeom prst="rect">
            <a:avLst/>
          </a:prstGeom>
          <a:noFill/>
          <a:ln>
            <a:noFill/>
          </a:ln>
        </p:spPr>
      </p:pic>
      <p:sp>
        <p:nvSpPr>
          <p:cNvPr id="167" name="Google Shape;16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Paid vs. Charged off  (2/2)</a:t>
            </a:r>
            <a:endParaRPr/>
          </a:p>
        </p:txBody>
      </p:sp>
      <p:pic>
        <p:nvPicPr>
          <p:cNvPr id="168" name="Google Shape;168;p22"/>
          <p:cNvPicPr preferRelativeResize="0"/>
          <p:nvPr/>
        </p:nvPicPr>
        <p:blipFill>
          <a:blip r:embed="rId4">
            <a:alphaModFix/>
          </a:blip>
          <a:stretch>
            <a:fillRect/>
          </a:stretch>
        </p:blipFill>
        <p:spPr>
          <a:xfrm>
            <a:off x="3841825" y="2074525"/>
            <a:ext cx="3232025" cy="2797325"/>
          </a:xfrm>
          <a:prstGeom prst="rect">
            <a:avLst/>
          </a:prstGeom>
          <a:noFill/>
          <a:ln>
            <a:noFill/>
          </a:ln>
        </p:spPr>
      </p:pic>
      <p:sp>
        <p:nvSpPr>
          <p:cNvPr id="169" name="Google Shape;169;p22"/>
          <p:cNvSpPr txBox="1"/>
          <p:nvPr>
            <p:ph idx="1" type="body"/>
          </p:nvPr>
        </p:nvSpPr>
        <p:spPr>
          <a:xfrm>
            <a:off x="4701725" y="2390925"/>
            <a:ext cx="2588100" cy="45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200">
                <a:solidFill>
                  <a:schemeClr val="dk1"/>
                </a:solidFill>
              </a:rPr>
              <a:t>“</a:t>
            </a:r>
            <a:r>
              <a:rPr b="1" i="1" lang="en" sz="1200">
                <a:solidFill>
                  <a:srgbClr val="333333"/>
                </a:solidFill>
              </a:rPr>
              <a:t>After Grade C</a:t>
            </a:r>
            <a:r>
              <a:rPr b="1" i="1" lang="en" sz="1200">
                <a:solidFill>
                  <a:schemeClr val="dk1"/>
                </a:solidFill>
              </a:rPr>
              <a:t>, Charged off is Higher </a:t>
            </a:r>
            <a:r>
              <a:rPr b="1" i="1" lang="en" sz="1200">
                <a:solidFill>
                  <a:schemeClr val="dk1"/>
                </a:solidFill>
              </a:rPr>
              <a:t>”</a:t>
            </a:r>
            <a:endParaRPr b="1" i="1" sz="12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Profit Perspective </a:t>
            </a:r>
            <a:endParaRPr/>
          </a:p>
          <a:p>
            <a:pPr indent="0" lvl="0" marL="0" rtl="0" algn="l">
              <a:spcBef>
                <a:spcPts val="0"/>
              </a:spcBef>
              <a:spcAft>
                <a:spcPts val="0"/>
              </a:spcAft>
              <a:buNone/>
            </a:pPr>
            <a:r>
              <a:t/>
            </a:r>
            <a:endParaRPr/>
          </a:p>
        </p:txBody>
      </p:sp>
      <p:pic>
        <p:nvPicPr>
          <p:cNvPr id="175" name="Google Shape;175;p23"/>
          <p:cNvPicPr preferRelativeResize="0"/>
          <p:nvPr/>
        </p:nvPicPr>
        <p:blipFill>
          <a:blip r:embed="rId3">
            <a:alphaModFix/>
          </a:blip>
          <a:stretch>
            <a:fillRect/>
          </a:stretch>
        </p:blipFill>
        <p:spPr>
          <a:xfrm>
            <a:off x="4301125" y="4410625"/>
            <a:ext cx="529125" cy="535113"/>
          </a:xfrm>
          <a:prstGeom prst="rect">
            <a:avLst/>
          </a:prstGeom>
          <a:noFill/>
          <a:ln>
            <a:noFill/>
          </a:ln>
        </p:spPr>
      </p:pic>
      <p:pic>
        <p:nvPicPr>
          <p:cNvPr id="176" name="Google Shape;176;p23"/>
          <p:cNvPicPr preferRelativeResize="0"/>
          <p:nvPr/>
        </p:nvPicPr>
        <p:blipFill>
          <a:blip r:embed="rId4">
            <a:alphaModFix/>
          </a:blip>
          <a:stretch>
            <a:fillRect/>
          </a:stretch>
        </p:blipFill>
        <p:spPr>
          <a:xfrm>
            <a:off x="4301125" y="3145215"/>
            <a:ext cx="529125" cy="560989"/>
          </a:xfrm>
          <a:prstGeom prst="rect">
            <a:avLst/>
          </a:prstGeom>
          <a:noFill/>
          <a:ln>
            <a:noFill/>
          </a:ln>
        </p:spPr>
      </p:pic>
      <p:pic>
        <p:nvPicPr>
          <p:cNvPr id="177" name="Google Shape;177;p23"/>
          <p:cNvPicPr preferRelativeResize="0"/>
          <p:nvPr/>
        </p:nvPicPr>
        <p:blipFill>
          <a:blip r:embed="rId5">
            <a:alphaModFix/>
          </a:blip>
          <a:stretch>
            <a:fillRect/>
          </a:stretch>
        </p:blipFill>
        <p:spPr>
          <a:xfrm>
            <a:off x="4301125" y="2535156"/>
            <a:ext cx="529125" cy="520804"/>
          </a:xfrm>
          <a:prstGeom prst="rect">
            <a:avLst/>
          </a:prstGeom>
          <a:noFill/>
          <a:ln>
            <a:noFill/>
          </a:ln>
        </p:spPr>
      </p:pic>
      <p:pic>
        <p:nvPicPr>
          <p:cNvPr id="178" name="Google Shape;178;p23"/>
          <p:cNvPicPr preferRelativeResize="0"/>
          <p:nvPr/>
        </p:nvPicPr>
        <p:blipFill>
          <a:blip r:embed="rId6">
            <a:alphaModFix/>
          </a:blip>
          <a:stretch>
            <a:fillRect/>
          </a:stretch>
        </p:blipFill>
        <p:spPr>
          <a:xfrm>
            <a:off x="4301125" y="3795459"/>
            <a:ext cx="529125" cy="525911"/>
          </a:xfrm>
          <a:prstGeom prst="rect">
            <a:avLst/>
          </a:prstGeom>
          <a:noFill/>
          <a:ln>
            <a:noFill/>
          </a:ln>
        </p:spPr>
      </p:pic>
      <p:pic>
        <p:nvPicPr>
          <p:cNvPr id="179" name="Google Shape;179;p23"/>
          <p:cNvPicPr preferRelativeResize="0"/>
          <p:nvPr/>
        </p:nvPicPr>
        <p:blipFill>
          <a:blip r:embed="rId7">
            <a:alphaModFix/>
          </a:blip>
          <a:stretch>
            <a:fillRect/>
          </a:stretch>
        </p:blipFill>
        <p:spPr>
          <a:xfrm>
            <a:off x="4301125" y="1949470"/>
            <a:ext cx="529118" cy="535200"/>
          </a:xfrm>
          <a:prstGeom prst="rect">
            <a:avLst/>
          </a:prstGeom>
          <a:noFill/>
          <a:ln>
            <a:noFill/>
          </a:ln>
        </p:spPr>
      </p:pic>
      <p:sp>
        <p:nvSpPr>
          <p:cNvPr id="180" name="Google Shape;180;p23"/>
          <p:cNvSpPr txBox="1"/>
          <p:nvPr>
            <p:ph type="title"/>
          </p:nvPr>
        </p:nvSpPr>
        <p:spPr>
          <a:xfrm>
            <a:off x="4803850" y="1926900"/>
            <a:ext cx="1111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40"/>
              <a:t>LOAN</a:t>
            </a:r>
            <a:endParaRPr sz="1340"/>
          </a:p>
          <a:p>
            <a:pPr indent="0" lvl="0" marL="0" rtl="0" algn="l">
              <a:spcBef>
                <a:spcPts val="0"/>
              </a:spcBef>
              <a:spcAft>
                <a:spcPts val="0"/>
              </a:spcAft>
              <a:buSzPts val="990"/>
              <a:buNone/>
            </a:pPr>
            <a:r>
              <a:rPr lang="en" sz="1340"/>
              <a:t>AMOUNT</a:t>
            </a:r>
            <a:endParaRPr sz="1340"/>
          </a:p>
        </p:txBody>
      </p:sp>
      <p:sp>
        <p:nvSpPr>
          <p:cNvPr id="181" name="Google Shape;181;p23"/>
          <p:cNvSpPr txBox="1"/>
          <p:nvPr>
            <p:ph type="title"/>
          </p:nvPr>
        </p:nvSpPr>
        <p:spPr>
          <a:xfrm>
            <a:off x="4803850" y="2610025"/>
            <a:ext cx="1111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40"/>
              <a:t>GRADE</a:t>
            </a:r>
            <a:endParaRPr sz="1340"/>
          </a:p>
        </p:txBody>
      </p:sp>
      <p:sp>
        <p:nvSpPr>
          <p:cNvPr id="182" name="Google Shape;182;p23"/>
          <p:cNvSpPr txBox="1"/>
          <p:nvPr>
            <p:ph type="title"/>
          </p:nvPr>
        </p:nvSpPr>
        <p:spPr>
          <a:xfrm>
            <a:off x="4803850" y="3130250"/>
            <a:ext cx="1111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40"/>
              <a:t>INTEREST</a:t>
            </a:r>
            <a:endParaRPr sz="1340"/>
          </a:p>
          <a:p>
            <a:pPr indent="0" lvl="0" marL="0" rtl="0" algn="l">
              <a:spcBef>
                <a:spcPts val="0"/>
              </a:spcBef>
              <a:spcAft>
                <a:spcPts val="0"/>
              </a:spcAft>
              <a:buSzPts val="990"/>
              <a:buNone/>
            </a:pPr>
            <a:r>
              <a:rPr lang="en" sz="1340"/>
              <a:t>RATE</a:t>
            </a:r>
            <a:endParaRPr sz="1340"/>
          </a:p>
        </p:txBody>
      </p:sp>
      <p:sp>
        <p:nvSpPr>
          <p:cNvPr id="183" name="Google Shape;183;p23"/>
          <p:cNvSpPr txBox="1"/>
          <p:nvPr>
            <p:ph type="title"/>
          </p:nvPr>
        </p:nvSpPr>
        <p:spPr>
          <a:xfrm>
            <a:off x="4803850" y="3768925"/>
            <a:ext cx="1111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40"/>
              <a:t>Term</a:t>
            </a:r>
            <a:endParaRPr sz="1340"/>
          </a:p>
          <a:p>
            <a:pPr indent="0" lvl="0" marL="0" rtl="0" algn="l">
              <a:spcBef>
                <a:spcPts val="0"/>
              </a:spcBef>
              <a:spcAft>
                <a:spcPts val="0"/>
              </a:spcAft>
              <a:buSzPts val="990"/>
              <a:buNone/>
            </a:pPr>
            <a:r>
              <a:rPr lang="en" sz="1340"/>
              <a:t>Length</a:t>
            </a:r>
            <a:endParaRPr sz="1340"/>
          </a:p>
        </p:txBody>
      </p:sp>
      <p:pic>
        <p:nvPicPr>
          <p:cNvPr id="184" name="Google Shape;184;p23"/>
          <p:cNvPicPr preferRelativeResize="0"/>
          <p:nvPr/>
        </p:nvPicPr>
        <p:blipFill>
          <a:blip r:embed="rId8">
            <a:alphaModFix/>
          </a:blip>
          <a:stretch>
            <a:fillRect/>
          </a:stretch>
        </p:blipFill>
        <p:spPr>
          <a:xfrm>
            <a:off x="6366250" y="1454350"/>
            <a:ext cx="494943" cy="520800"/>
          </a:xfrm>
          <a:prstGeom prst="rect">
            <a:avLst/>
          </a:prstGeom>
          <a:noFill/>
          <a:ln>
            <a:noFill/>
          </a:ln>
        </p:spPr>
      </p:pic>
      <p:sp>
        <p:nvSpPr>
          <p:cNvPr id="185" name="Google Shape;185;p23"/>
          <p:cNvSpPr txBox="1"/>
          <p:nvPr>
            <p:ph type="title"/>
          </p:nvPr>
        </p:nvSpPr>
        <p:spPr>
          <a:xfrm>
            <a:off x="4803850" y="4566475"/>
            <a:ext cx="1111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40"/>
              <a:t>PROFIT</a:t>
            </a:r>
            <a:endParaRPr sz="1340"/>
          </a:p>
        </p:txBody>
      </p:sp>
      <p:pic>
        <p:nvPicPr>
          <p:cNvPr id="186" name="Google Shape;186;p23"/>
          <p:cNvPicPr preferRelativeResize="0"/>
          <p:nvPr/>
        </p:nvPicPr>
        <p:blipFill>
          <a:blip r:embed="rId8">
            <a:alphaModFix/>
          </a:blip>
          <a:stretch>
            <a:fillRect/>
          </a:stretch>
        </p:blipFill>
        <p:spPr>
          <a:xfrm>
            <a:off x="7750225" y="1454348"/>
            <a:ext cx="494950" cy="520807"/>
          </a:xfrm>
          <a:prstGeom prst="rect">
            <a:avLst/>
          </a:prstGeom>
          <a:noFill/>
          <a:ln>
            <a:noFill/>
          </a:ln>
        </p:spPr>
      </p:pic>
      <p:sp>
        <p:nvSpPr>
          <p:cNvPr id="187" name="Google Shape;187;p23"/>
          <p:cNvSpPr txBox="1"/>
          <p:nvPr/>
        </p:nvSpPr>
        <p:spPr>
          <a:xfrm>
            <a:off x="4122525" y="553800"/>
            <a:ext cx="4631700" cy="7080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Lato"/>
                <a:ea typeface="Lato"/>
                <a:cs typeface="Lato"/>
                <a:sym typeface="Lato"/>
              </a:rPr>
              <a:t>Q. </a:t>
            </a:r>
            <a:r>
              <a:rPr b="1" i="1" lang="en" sz="1700">
                <a:latin typeface="Lato"/>
                <a:ea typeface="Lato"/>
                <a:cs typeface="Lato"/>
                <a:sym typeface="Lato"/>
              </a:rPr>
              <a:t>To whom are you going to </a:t>
            </a:r>
            <a:br>
              <a:rPr b="1" i="1" lang="en" sz="1700">
                <a:latin typeface="Lato"/>
                <a:ea typeface="Lato"/>
                <a:cs typeface="Lato"/>
                <a:sym typeface="Lato"/>
              </a:rPr>
            </a:br>
            <a:r>
              <a:rPr b="1" i="1" lang="en" sz="1700">
                <a:latin typeface="Lato"/>
                <a:ea typeface="Lato"/>
                <a:cs typeface="Lato"/>
                <a:sym typeface="Lato"/>
              </a:rPr>
              <a:t>     lend your money?</a:t>
            </a:r>
            <a:endParaRPr b="1" i="1" sz="1700">
              <a:latin typeface="Lato"/>
              <a:ea typeface="Lato"/>
              <a:cs typeface="Lato"/>
              <a:sym typeface="Lato"/>
            </a:endParaRPr>
          </a:p>
        </p:txBody>
      </p:sp>
      <p:sp>
        <p:nvSpPr>
          <p:cNvPr id="188" name="Google Shape;188;p23"/>
          <p:cNvSpPr txBox="1"/>
          <p:nvPr/>
        </p:nvSpPr>
        <p:spPr>
          <a:xfrm>
            <a:off x="6295500" y="1153500"/>
            <a:ext cx="99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100">
                <a:latin typeface="Lato"/>
                <a:ea typeface="Lato"/>
                <a:cs typeface="Lato"/>
                <a:sym typeface="Lato"/>
              </a:rPr>
              <a:t>Person A</a:t>
            </a:r>
            <a:endParaRPr b="1" i="1">
              <a:latin typeface="Lato"/>
              <a:ea typeface="Lato"/>
              <a:cs typeface="Lato"/>
              <a:sym typeface="Lato"/>
            </a:endParaRPr>
          </a:p>
        </p:txBody>
      </p:sp>
      <p:sp>
        <p:nvSpPr>
          <p:cNvPr id="189" name="Google Shape;189;p23"/>
          <p:cNvSpPr txBox="1"/>
          <p:nvPr/>
        </p:nvSpPr>
        <p:spPr>
          <a:xfrm>
            <a:off x="7684750" y="1130400"/>
            <a:ext cx="9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100">
                <a:latin typeface="Lato"/>
                <a:ea typeface="Lato"/>
                <a:cs typeface="Lato"/>
                <a:sym typeface="Lato"/>
              </a:rPr>
              <a:t>Person B</a:t>
            </a:r>
            <a:r>
              <a:rPr b="1" i="1" lang="en">
                <a:latin typeface="Lato"/>
                <a:ea typeface="Lato"/>
                <a:cs typeface="Lato"/>
                <a:sym typeface="Lato"/>
              </a:rPr>
              <a:t> </a:t>
            </a:r>
            <a:endParaRPr b="1" i="1" sz="1700">
              <a:latin typeface="Lato"/>
              <a:ea typeface="Lato"/>
              <a:cs typeface="Lato"/>
              <a:sym typeface="Lato"/>
            </a:endParaRPr>
          </a:p>
        </p:txBody>
      </p:sp>
      <p:sp>
        <p:nvSpPr>
          <p:cNvPr id="190" name="Google Shape;190;p23"/>
          <p:cNvSpPr txBox="1"/>
          <p:nvPr/>
        </p:nvSpPr>
        <p:spPr>
          <a:xfrm>
            <a:off x="6116625" y="1941775"/>
            <a:ext cx="9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Lato"/>
                <a:ea typeface="Lato"/>
                <a:cs typeface="Lato"/>
                <a:sym typeface="Lato"/>
              </a:rPr>
              <a:t>$ </a:t>
            </a:r>
            <a:r>
              <a:rPr b="1" i="1" lang="en">
                <a:solidFill>
                  <a:schemeClr val="dk1"/>
                </a:solidFill>
                <a:latin typeface="Lato"/>
                <a:ea typeface="Lato"/>
                <a:cs typeface="Lato"/>
                <a:sym typeface="Lato"/>
              </a:rPr>
              <a:t>40,000</a:t>
            </a:r>
            <a:endParaRPr b="1" i="1" sz="1700">
              <a:solidFill>
                <a:schemeClr val="dk1"/>
              </a:solidFill>
              <a:latin typeface="Lato"/>
              <a:ea typeface="Lato"/>
              <a:cs typeface="Lato"/>
              <a:sym typeface="Lato"/>
            </a:endParaRPr>
          </a:p>
        </p:txBody>
      </p:sp>
      <p:sp>
        <p:nvSpPr>
          <p:cNvPr id="191" name="Google Shape;191;p23"/>
          <p:cNvSpPr txBox="1"/>
          <p:nvPr/>
        </p:nvSpPr>
        <p:spPr>
          <a:xfrm>
            <a:off x="7622200" y="1941775"/>
            <a:ext cx="9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Lato"/>
                <a:ea typeface="Lato"/>
                <a:cs typeface="Lato"/>
                <a:sym typeface="Lato"/>
              </a:rPr>
              <a:t>$ </a:t>
            </a:r>
            <a:r>
              <a:rPr b="1" i="1" lang="en">
                <a:solidFill>
                  <a:schemeClr val="dk1"/>
                </a:solidFill>
                <a:latin typeface="Lato"/>
                <a:ea typeface="Lato"/>
                <a:cs typeface="Lato"/>
                <a:sym typeface="Lato"/>
              </a:rPr>
              <a:t>40,000</a:t>
            </a:r>
            <a:endParaRPr b="1" i="1" sz="1700">
              <a:solidFill>
                <a:schemeClr val="dk1"/>
              </a:solidFill>
              <a:latin typeface="Lato"/>
              <a:ea typeface="Lato"/>
              <a:cs typeface="Lato"/>
              <a:sym typeface="Lato"/>
            </a:endParaRPr>
          </a:p>
        </p:txBody>
      </p:sp>
      <p:sp>
        <p:nvSpPr>
          <p:cNvPr id="192" name="Google Shape;192;p23"/>
          <p:cNvSpPr txBox="1"/>
          <p:nvPr/>
        </p:nvSpPr>
        <p:spPr>
          <a:xfrm>
            <a:off x="6243800" y="2445900"/>
            <a:ext cx="9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dk1"/>
                </a:solidFill>
                <a:latin typeface="Lato"/>
                <a:ea typeface="Lato"/>
                <a:cs typeface="Lato"/>
                <a:sym typeface="Lato"/>
              </a:rPr>
              <a:t>A </a:t>
            </a:r>
            <a:r>
              <a:rPr b="1" i="1" lang="en">
                <a:latin typeface="Lato"/>
                <a:ea typeface="Lato"/>
                <a:cs typeface="Lato"/>
                <a:sym typeface="Lato"/>
              </a:rPr>
              <a:t>(A1)</a:t>
            </a:r>
            <a:endParaRPr b="1" i="1">
              <a:latin typeface="Lato"/>
              <a:ea typeface="Lato"/>
              <a:cs typeface="Lato"/>
              <a:sym typeface="Lato"/>
            </a:endParaRPr>
          </a:p>
        </p:txBody>
      </p:sp>
      <p:sp>
        <p:nvSpPr>
          <p:cNvPr id="193" name="Google Shape;193;p23"/>
          <p:cNvSpPr txBox="1"/>
          <p:nvPr/>
        </p:nvSpPr>
        <p:spPr>
          <a:xfrm>
            <a:off x="7622200" y="2429900"/>
            <a:ext cx="9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dk1"/>
                </a:solidFill>
                <a:latin typeface="Lato"/>
                <a:ea typeface="Lato"/>
                <a:cs typeface="Lato"/>
                <a:sym typeface="Lato"/>
              </a:rPr>
              <a:t>D </a:t>
            </a:r>
            <a:r>
              <a:rPr b="1" i="1" lang="en">
                <a:latin typeface="Lato"/>
                <a:ea typeface="Lato"/>
                <a:cs typeface="Lato"/>
                <a:sym typeface="Lato"/>
              </a:rPr>
              <a:t>(D4)</a:t>
            </a:r>
            <a:endParaRPr b="1" i="1">
              <a:latin typeface="Lato"/>
              <a:ea typeface="Lato"/>
              <a:cs typeface="Lato"/>
              <a:sym typeface="Lato"/>
            </a:endParaRPr>
          </a:p>
        </p:txBody>
      </p:sp>
      <p:sp>
        <p:nvSpPr>
          <p:cNvPr id="194" name="Google Shape;194;p23"/>
          <p:cNvSpPr txBox="1"/>
          <p:nvPr/>
        </p:nvSpPr>
        <p:spPr>
          <a:xfrm>
            <a:off x="6221350" y="3213211"/>
            <a:ext cx="223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dk1"/>
                </a:solidFill>
                <a:latin typeface="Lato"/>
                <a:ea typeface="Lato"/>
                <a:cs typeface="Lato"/>
                <a:sym typeface="Lato"/>
              </a:rPr>
              <a:t>5.31</a:t>
            </a:r>
            <a:r>
              <a:rPr b="1" i="1" lang="en" sz="1200">
                <a:latin typeface="Lato"/>
                <a:ea typeface="Lato"/>
                <a:cs typeface="Lato"/>
                <a:sym typeface="Lato"/>
              </a:rPr>
              <a:t> % </a:t>
            </a:r>
            <a:endParaRPr b="1" i="1" sz="1200">
              <a:latin typeface="Lato"/>
              <a:ea typeface="Lato"/>
              <a:cs typeface="Lato"/>
              <a:sym typeface="Lato"/>
            </a:endParaRPr>
          </a:p>
        </p:txBody>
      </p:sp>
      <p:sp>
        <p:nvSpPr>
          <p:cNvPr id="195" name="Google Shape;195;p23"/>
          <p:cNvSpPr txBox="1"/>
          <p:nvPr/>
        </p:nvSpPr>
        <p:spPr>
          <a:xfrm>
            <a:off x="7622200" y="3187350"/>
            <a:ext cx="126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dk1"/>
                </a:solidFill>
                <a:latin typeface="Lato"/>
                <a:ea typeface="Lato"/>
                <a:cs typeface="Lato"/>
                <a:sym typeface="Lato"/>
              </a:rPr>
              <a:t>19.99</a:t>
            </a:r>
            <a:r>
              <a:rPr b="1" i="1" lang="en" sz="1200">
                <a:latin typeface="Lato"/>
                <a:ea typeface="Lato"/>
                <a:cs typeface="Lato"/>
                <a:sym typeface="Lato"/>
              </a:rPr>
              <a:t> % </a:t>
            </a:r>
            <a:endParaRPr b="1" i="1" sz="1200">
              <a:latin typeface="Lato"/>
              <a:ea typeface="Lato"/>
              <a:cs typeface="Lato"/>
              <a:sym typeface="Lato"/>
            </a:endParaRPr>
          </a:p>
        </p:txBody>
      </p:sp>
      <p:sp>
        <p:nvSpPr>
          <p:cNvPr id="196" name="Google Shape;196;p23"/>
          <p:cNvSpPr txBox="1"/>
          <p:nvPr/>
        </p:nvSpPr>
        <p:spPr>
          <a:xfrm>
            <a:off x="6221350" y="3867700"/>
            <a:ext cx="10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dk1"/>
                </a:solidFill>
                <a:latin typeface="Lato"/>
                <a:ea typeface="Lato"/>
                <a:cs typeface="Lato"/>
                <a:sym typeface="Lato"/>
              </a:rPr>
              <a:t>36</a:t>
            </a:r>
            <a:r>
              <a:rPr b="1" i="1" lang="en" sz="1200">
                <a:latin typeface="Lato"/>
                <a:ea typeface="Lato"/>
                <a:cs typeface="Lato"/>
                <a:sym typeface="Lato"/>
              </a:rPr>
              <a:t> months</a:t>
            </a:r>
            <a:r>
              <a:rPr b="1" i="1" lang="en" sz="1200">
                <a:latin typeface="Lato"/>
                <a:ea typeface="Lato"/>
                <a:cs typeface="Lato"/>
                <a:sym typeface="Lato"/>
              </a:rPr>
              <a:t> </a:t>
            </a:r>
            <a:endParaRPr b="1" i="1" sz="1200">
              <a:latin typeface="Lato"/>
              <a:ea typeface="Lato"/>
              <a:cs typeface="Lato"/>
              <a:sym typeface="Lato"/>
            </a:endParaRPr>
          </a:p>
        </p:txBody>
      </p:sp>
      <p:sp>
        <p:nvSpPr>
          <p:cNvPr id="197" name="Google Shape;197;p23"/>
          <p:cNvSpPr txBox="1"/>
          <p:nvPr/>
        </p:nvSpPr>
        <p:spPr>
          <a:xfrm>
            <a:off x="7610950" y="3867700"/>
            <a:ext cx="10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solidFill>
                  <a:schemeClr val="dk1"/>
                </a:solidFill>
                <a:latin typeface="Lato"/>
                <a:ea typeface="Lato"/>
                <a:cs typeface="Lato"/>
                <a:sym typeface="Lato"/>
              </a:rPr>
              <a:t>36</a:t>
            </a:r>
            <a:r>
              <a:rPr b="1" i="1" lang="en" sz="1200">
                <a:latin typeface="Lato"/>
                <a:ea typeface="Lato"/>
                <a:cs typeface="Lato"/>
                <a:sym typeface="Lato"/>
              </a:rPr>
              <a:t> months </a:t>
            </a:r>
            <a:endParaRPr b="1" i="1" sz="1200">
              <a:latin typeface="Lato"/>
              <a:ea typeface="Lato"/>
              <a:cs typeface="Lato"/>
              <a:sym typeface="Lato"/>
            </a:endParaRPr>
          </a:p>
        </p:txBody>
      </p:sp>
      <p:sp>
        <p:nvSpPr>
          <p:cNvPr id="198" name="Google Shape;198;p23"/>
          <p:cNvSpPr txBox="1"/>
          <p:nvPr/>
        </p:nvSpPr>
        <p:spPr>
          <a:xfrm>
            <a:off x="6243800" y="4522200"/>
            <a:ext cx="9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Lato"/>
                <a:ea typeface="Lato"/>
                <a:cs typeface="Lato"/>
                <a:sym typeface="Lato"/>
              </a:rPr>
              <a:t>$ 3,359</a:t>
            </a:r>
            <a:endParaRPr b="1" i="1" sz="1700">
              <a:latin typeface="Lato"/>
              <a:ea typeface="Lato"/>
              <a:cs typeface="Lato"/>
              <a:sym typeface="Lato"/>
            </a:endParaRPr>
          </a:p>
        </p:txBody>
      </p:sp>
      <p:sp>
        <p:nvSpPr>
          <p:cNvPr id="199" name="Google Shape;199;p23"/>
          <p:cNvSpPr txBox="1"/>
          <p:nvPr/>
        </p:nvSpPr>
        <p:spPr>
          <a:xfrm>
            <a:off x="7622200" y="4478088"/>
            <a:ext cx="9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latin typeface="Lato"/>
                <a:ea typeface="Lato"/>
                <a:cs typeface="Lato"/>
                <a:sym typeface="Lato"/>
              </a:rPr>
              <a:t>$ 23,572</a:t>
            </a:r>
            <a:endParaRPr b="1" i="1" sz="1700">
              <a:latin typeface="Lato"/>
              <a:ea typeface="Lato"/>
              <a:cs typeface="Lato"/>
              <a:sym typeface="Lato"/>
            </a:endParaRPr>
          </a:p>
        </p:txBody>
      </p:sp>
      <p:sp>
        <p:nvSpPr>
          <p:cNvPr id="200" name="Google Shape;200;p23"/>
          <p:cNvSpPr/>
          <p:nvPr/>
        </p:nvSpPr>
        <p:spPr>
          <a:xfrm rot="5400000">
            <a:off x="6188575" y="2438225"/>
            <a:ext cx="652800" cy="4427700"/>
          </a:xfrm>
          <a:prstGeom prst="rect">
            <a:avLst/>
          </a:prstGeom>
          <a:solidFill>
            <a:srgbClr val="00FF36">
              <a:alpha val="95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3"/>
          <p:cNvPicPr preferRelativeResize="0"/>
          <p:nvPr/>
        </p:nvPicPr>
        <p:blipFill rotWithShape="1">
          <a:blip r:embed="rId9">
            <a:alphaModFix/>
          </a:blip>
          <a:srcRect b="37468" l="0" r="33333" t="0"/>
          <a:stretch/>
        </p:blipFill>
        <p:spPr>
          <a:xfrm>
            <a:off x="218125" y="2504263"/>
            <a:ext cx="3115551" cy="1787187"/>
          </a:xfrm>
          <a:prstGeom prst="rect">
            <a:avLst/>
          </a:prstGeom>
          <a:noFill/>
          <a:ln>
            <a:noFill/>
          </a:ln>
        </p:spPr>
      </p:pic>
      <p:sp>
        <p:nvSpPr>
          <p:cNvPr id="202" name="Google Shape;202;p23"/>
          <p:cNvSpPr txBox="1"/>
          <p:nvPr/>
        </p:nvSpPr>
        <p:spPr>
          <a:xfrm>
            <a:off x="283025" y="2060650"/>
            <a:ext cx="354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dk1"/>
                </a:solidFill>
                <a:latin typeface="Lato"/>
                <a:ea typeface="Lato"/>
                <a:cs typeface="Lato"/>
                <a:sym typeface="Lato"/>
              </a:rPr>
              <a:t>$ Profit =(term * installment) - Loan amount</a:t>
            </a:r>
            <a:endParaRPr b="1" i="1">
              <a:solidFill>
                <a:schemeClr val="dk1"/>
              </a:solidFill>
              <a:latin typeface="Lato"/>
              <a:ea typeface="Lato"/>
              <a:cs typeface="Lato"/>
              <a:sym typeface="Lato"/>
            </a:endParaRPr>
          </a:p>
        </p:txBody>
      </p:sp>
      <p:sp>
        <p:nvSpPr>
          <p:cNvPr id="203" name="Google Shape;203;p23"/>
          <p:cNvSpPr txBox="1"/>
          <p:nvPr/>
        </p:nvSpPr>
        <p:spPr>
          <a:xfrm>
            <a:off x="3333675" y="2394750"/>
            <a:ext cx="146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200">
                <a:latin typeface="Lato"/>
                <a:ea typeface="Lato"/>
                <a:cs typeface="Lato"/>
                <a:sym typeface="Lato"/>
              </a:rPr>
              <a:t>Profit</a:t>
            </a:r>
            <a:r>
              <a:rPr b="1" i="1" lang="en" sz="1000">
                <a:latin typeface="Lato"/>
                <a:ea typeface="Lato"/>
                <a:cs typeface="Lato"/>
                <a:sym typeface="Lato"/>
              </a:rPr>
              <a:t> </a:t>
            </a:r>
            <a:endParaRPr b="1" i="1" sz="1000">
              <a:latin typeface="Lato"/>
              <a:ea typeface="Lato"/>
              <a:cs typeface="Lato"/>
              <a:sym typeface="Lato"/>
            </a:endParaRPr>
          </a:p>
        </p:txBody>
      </p:sp>
      <p:sp>
        <p:nvSpPr>
          <p:cNvPr id="204" name="Google Shape;204;p23"/>
          <p:cNvSpPr txBox="1"/>
          <p:nvPr/>
        </p:nvSpPr>
        <p:spPr>
          <a:xfrm>
            <a:off x="3333675" y="2648025"/>
            <a:ext cx="146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900">
                <a:latin typeface="Lato"/>
                <a:ea typeface="Lato"/>
                <a:cs typeface="Lato"/>
                <a:sym typeface="Lato"/>
              </a:rPr>
              <a:t>351.6</a:t>
            </a:r>
            <a:endParaRPr b="1" i="1" sz="900">
              <a:latin typeface="Lato"/>
              <a:ea typeface="Lato"/>
              <a:cs typeface="Lato"/>
              <a:sym typeface="Lato"/>
            </a:endParaRPr>
          </a:p>
        </p:txBody>
      </p:sp>
      <p:sp>
        <p:nvSpPr>
          <p:cNvPr id="205" name="Google Shape;205;p23"/>
          <p:cNvSpPr txBox="1"/>
          <p:nvPr/>
        </p:nvSpPr>
        <p:spPr>
          <a:xfrm>
            <a:off x="3333675" y="2880625"/>
            <a:ext cx="146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900">
                <a:latin typeface="Lato"/>
                <a:ea typeface="Lato"/>
                <a:cs typeface="Lato"/>
                <a:sym typeface="Lato"/>
              </a:rPr>
              <a:t>977.08</a:t>
            </a:r>
            <a:endParaRPr b="1" i="1" sz="900">
              <a:latin typeface="Lato"/>
              <a:ea typeface="Lato"/>
              <a:cs typeface="Lato"/>
              <a:sym typeface="Lato"/>
            </a:endParaRPr>
          </a:p>
        </p:txBody>
      </p:sp>
      <p:sp>
        <p:nvSpPr>
          <p:cNvPr id="206" name="Google Shape;206;p23"/>
          <p:cNvSpPr txBox="1"/>
          <p:nvPr/>
        </p:nvSpPr>
        <p:spPr>
          <a:xfrm>
            <a:off x="3307250" y="3144950"/>
            <a:ext cx="146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900">
                <a:latin typeface="Lato"/>
                <a:ea typeface="Lato"/>
                <a:cs typeface="Lato"/>
                <a:sym typeface="Lato"/>
              </a:rPr>
              <a:t>1367.84</a:t>
            </a:r>
            <a:endParaRPr b="1" i="1" sz="900">
              <a:latin typeface="Lato"/>
              <a:ea typeface="Lato"/>
              <a:cs typeface="Lato"/>
              <a:sym typeface="Lato"/>
            </a:endParaRPr>
          </a:p>
        </p:txBody>
      </p:sp>
      <p:sp>
        <p:nvSpPr>
          <p:cNvPr id="207" name="Google Shape;207;p23"/>
          <p:cNvSpPr txBox="1"/>
          <p:nvPr/>
        </p:nvSpPr>
        <p:spPr>
          <a:xfrm>
            <a:off x="3307250" y="3468050"/>
            <a:ext cx="146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900">
                <a:latin typeface="Lato"/>
                <a:ea typeface="Lato"/>
                <a:cs typeface="Lato"/>
                <a:sym typeface="Lato"/>
              </a:rPr>
              <a:t>11162.04</a:t>
            </a:r>
            <a:endParaRPr b="1" i="1" sz="900">
              <a:latin typeface="Lato"/>
              <a:ea typeface="Lato"/>
              <a:cs typeface="Lato"/>
              <a:sym typeface="Lato"/>
            </a:endParaRPr>
          </a:p>
        </p:txBody>
      </p:sp>
      <p:sp>
        <p:nvSpPr>
          <p:cNvPr id="208" name="Google Shape;208;p23"/>
          <p:cNvSpPr txBox="1"/>
          <p:nvPr/>
        </p:nvSpPr>
        <p:spPr>
          <a:xfrm>
            <a:off x="3307250" y="3677925"/>
            <a:ext cx="146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900">
                <a:latin typeface="Lato"/>
                <a:ea typeface="Lato"/>
                <a:cs typeface="Lato"/>
                <a:sym typeface="Lato"/>
              </a:rPr>
              <a:t>12656.40</a:t>
            </a:r>
            <a:endParaRPr b="1" i="1" sz="900">
              <a:latin typeface="Lato"/>
              <a:ea typeface="Lato"/>
              <a:cs typeface="Lato"/>
              <a:sym typeface="Lato"/>
            </a:endParaRPr>
          </a:p>
        </p:txBody>
      </p:sp>
      <p:sp>
        <p:nvSpPr>
          <p:cNvPr id="209" name="Google Shape;209;p23"/>
          <p:cNvSpPr txBox="1"/>
          <p:nvPr/>
        </p:nvSpPr>
        <p:spPr>
          <a:xfrm>
            <a:off x="3322200" y="4043750"/>
            <a:ext cx="146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900">
                <a:latin typeface="Lato"/>
                <a:ea typeface="Lato"/>
                <a:cs typeface="Lato"/>
                <a:sym typeface="Lato"/>
              </a:rPr>
              <a:t>4677.0</a:t>
            </a:r>
            <a:endParaRPr b="1" i="1" sz="900">
              <a:latin typeface="Lato"/>
              <a:ea typeface="Lato"/>
              <a:cs typeface="Lato"/>
              <a:sym typeface="Lato"/>
            </a:endParaRPr>
          </a:p>
        </p:txBody>
      </p:sp>
      <p:pic>
        <p:nvPicPr>
          <p:cNvPr id="210" name="Google Shape;210;p23"/>
          <p:cNvPicPr preferRelativeResize="0"/>
          <p:nvPr/>
        </p:nvPicPr>
        <p:blipFill>
          <a:blip r:embed="rId10">
            <a:alphaModFix/>
          </a:blip>
          <a:stretch>
            <a:fillRect/>
          </a:stretch>
        </p:blipFill>
        <p:spPr>
          <a:xfrm>
            <a:off x="3872875" y="2194600"/>
            <a:ext cx="304900" cy="2354799"/>
          </a:xfrm>
          <a:prstGeom prst="rect">
            <a:avLst/>
          </a:prstGeom>
          <a:noFill/>
          <a:ln>
            <a:noFill/>
          </a:ln>
        </p:spPr>
      </p:pic>
      <p:sp>
        <p:nvSpPr>
          <p:cNvPr id="211" name="Google Shape;211;p23"/>
          <p:cNvSpPr/>
          <p:nvPr/>
        </p:nvSpPr>
        <p:spPr>
          <a:xfrm>
            <a:off x="536150" y="2447713"/>
            <a:ext cx="428100" cy="19560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964250" y="2447700"/>
            <a:ext cx="371700" cy="19560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1590050" y="2447725"/>
            <a:ext cx="428100" cy="19560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23"/>
          <p:cNvPicPr preferRelativeResize="0"/>
          <p:nvPr/>
        </p:nvPicPr>
        <p:blipFill>
          <a:blip r:embed="rId11">
            <a:alphaModFix/>
          </a:blip>
          <a:stretch>
            <a:fillRect/>
          </a:stretch>
        </p:blipFill>
        <p:spPr>
          <a:xfrm>
            <a:off x="1431600" y="2394750"/>
            <a:ext cx="455050" cy="197150"/>
          </a:xfrm>
          <a:prstGeom prst="rect">
            <a:avLst/>
          </a:prstGeom>
          <a:noFill/>
          <a:ln>
            <a:noFill/>
          </a:ln>
        </p:spPr>
      </p:pic>
      <p:pic>
        <p:nvPicPr>
          <p:cNvPr id="215" name="Google Shape;215;p23"/>
          <p:cNvPicPr preferRelativeResize="0"/>
          <p:nvPr/>
        </p:nvPicPr>
        <p:blipFill>
          <a:blip r:embed="rId12">
            <a:alphaModFix/>
          </a:blip>
          <a:stretch>
            <a:fillRect/>
          </a:stretch>
        </p:blipFill>
        <p:spPr>
          <a:xfrm>
            <a:off x="1404475" y="4291450"/>
            <a:ext cx="803925" cy="354000"/>
          </a:xfrm>
          <a:prstGeom prst="rect">
            <a:avLst/>
          </a:prstGeom>
          <a:noFill/>
          <a:ln>
            <a:noFill/>
          </a:ln>
        </p:spPr>
      </p:pic>
      <p:pic>
        <p:nvPicPr>
          <p:cNvPr id="216" name="Google Shape;216;p23"/>
          <p:cNvPicPr preferRelativeResize="0"/>
          <p:nvPr/>
        </p:nvPicPr>
        <p:blipFill>
          <a:blip r:embed="rId11">
            <a:alphaModFix/>
          </a:blip>
          <a:stretch>
            <a:fillRect/>
          </a:stretch>
        </p:blipFill>
        <p:spPr>
          <a:xfrm>
            <a:off x="1049625" y="2341975"/>
            <a:ext cx="884400" cy="19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 Risk Higher Return ?... </a:t>
            </a:r>
            <a:endParaRPr/>
          </a:p>
        </p:txBody>
      </p:sp>
      <p:pic>
        <p:nvPicPr>
          <p:cNvPr id="222" name="Google Shape;222;p24"/>
          <p:cNvPicPr preferRelativeResize="0"/>
          <p:nvPr/>
        </p:nvPicPr>
        <p:blipFill>
          <a:blip r:embed="rId3">
            <a:alphaModFix/>
          </a:blip>
          <a:stretch>
            <a:fillRect/>
          </a:stretch>
        </p:blipFill>
        <p:spPr>
          <a:xfrm>
            <a:off x="1686275" y="1939025"/>
            <a:ext cx="5861200" cy="2942976"/>
          </a:xfrm>
          <a:prstGeom prst="rect">
            <a:avLst/>
          </a:prstGeom>
          <a:noFill/>
          <a:ln>
            <a:noFill/>
          </a:ln>
        </p:spPr>
      </p:pic>
      <p:cxnSp>
        <p:nvCxnSpPr>
          <p:cNvPr id="223" name="Google Shape;223;p24"/>
          <p:cNvCxnSpPr/>
          <p:nvPr/>
        </p:nvCxnSpPr>
        <p:spPr>
          <a:xfrm>
            <a:off x="1979875" y="4882000"/>
            <a:ext cx="5027100" cy="0"/>
          </a:xfrm>
          <a:prstGeom prst="straightConnector1">
            <a:avLst/>
          </a:prstGeom>
          <a:noFill/>
          <a:ln cap="flat" cmpd="sng" w="9525">
            <a:solidFill>
              <a:schemeClr val="dk2"/>
            </a:solidFill>
            <a:prstDash val="solid"/>
            <a:round/>
            <a:headEnd len="med" w="med" type="none"/>
            <a:tailEnd len="med" w="med" type="triangle"/>
          </a:ln>
        </p:spPr>
      </p:cxnSp>
      <p:sp>
        <p:nvSpPr>
          <p:cNvPr id="224" name="Google Shape;224;p24"/>
          <p:cNvSpPr txBox="1"/>
          <p:nvPr>
            <p:ph idx="1" type="body"/>
          </p:nvPr>
        </p:nvSpPr>
        <p:spPr>
          <a:xfrm>
            <a:off x="6228825" y="2178150"/>
            <a:ext cx="2588100" cy="45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100">
                <a:solidFill>
                  <a:schemeClr val="dk1"/>
                </a:solidFill>
              </a:rPr>
              <a:t>“</a:t>
            </a:r>
            <a:r>
              <a:rPr b="1" i="1" lang="en" sz="1100">
                <a:solidFill>
                  <a:schemeClr val="dk1"/>
                </a:solidFill>
              </a:rPr>
              <a:t>Higher Risk &amp; </a:t>
            </a:r>
            <a:r>
              <a:rPr b="1" i="1" lang="en" sz="1100">
                <a:solidFill>
                  <a:schemeClr val="dk1"/>
                </a:solidFill>
              </a:rPr>
              <a:t>Higher Return”</a:t>
            </a:r>
            <a:endParaRPr b="1" i="1" sz="1100">
              <a:solidFill>
                <a:schemeClr val="dk1"/>
              </a:solidFill>
              <a:highlight>
                <a:srgbClr val="FFFFFF"/>
              </a:highlight>
            </a:endParaRPr>
          </a:p>
        </p:txBody>
      </p:sp>
      <p:sp>
        <p:nvSpPr>
          <p:cNvPr id="225" name="Google Shape;225;p24"/>
          <p:cNvSpPr txBox="1"/>
          <p:nvPr/>
        </p:nvSpPr>
        <p:spPr>
          <a:xfrm>
            <a:off x="6655850" y="462915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900">
                <a:solidFill>
                  <a:srgbClr val="980000"/>
                </a:solidFill>
                <a:latin typeface="Lato"/>
                <a:ea typeface="Lato"/>
                <a:cs typeface="Lato"/>
                <a:sym typeface="Lato"/>
              </a:rPr>
              <a:t>“</a:t>
            </a:r>
            <a:r>
              <a:rPr b="1" i="1" lang="en" sz="900">
                <a:solidFill>
                  <a:srgbClr val="980000"/>
                </a:solidFill>
                <a:latin typeface="Lato"/>
                <a:ea typeface="Lato"/>
                <a:cs typeface="Lato"/>
                <a:sym typeface="Lato"/>
              </a:rPr>
              <a:t>Higher Risk”</a:t>
            </a:r>
            <a:endParaRPr/>
          </a:p>
        </p:txBody>
      </p:sp>
      <p:sp>
        <p:nvSpPr>
          <p:cNvPr id="226" name="Google Shape;226;p24"/>
          <p:cNvSpPr txBox="1"/>
          <p:nvPr/>
        </p:nvSpPr>
        <p:spPr>
          <a:xfrm>
            <a:off x="1327125" y="2165550"/>
            <a:ext cx="9630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900">
                <a:solidFill>
                  <a:srgbClr val="980000"/>
                </a:solidFill>
                <a:latin typeface="Lato"/>
                <a:ea typeface="Lato"/>
                <a:cs typeface="Lato"/>
                <a:sym typeface="Lato"/>
              </a:rPr>
              <a:t>“</a:t>
            </a:r>
            <a:r>
              <a:rPr b="1" i="1" lang="en" sz="900">
                <a:solidFill>
                  <a:srgbClr val="980000"/>
                </a:solidFill>
                <a:latin typeface="Lato"/>
                <a:ea typeface="Lato"/>
                <a:cs typeface="Lato"/>
                <a:sym typeface="Lato"/>
              </a:rPr>
              <a:t>Higher</a:t>
            </a:r>
            <a:br>
              <a:rPr b="1" i="1" lang="en" sz="900">
                <a:solidFill>
                  <a:srgbClr val="980000"/>
                </a:solidFill>
                <a:latin typeface="Lato"/>
                <a:ea typeface="Lato"/>
                <a:cs typeface="Lato"/>
                <a:sym typeface="Lato"/>
              </a:rPr>
            </a:br>
            <a:r>
              <a:rPr b="1" i="1" lang="en" sz="900">
                <a:solidFill>
                  <a:srgbClr val="980000"/>
                </a:solidFill>
                <a:latin typeface="Lato"/>
                <a:ea typeface="Lato"/>
                <a:cs typeface="Lato"/>
                <a:sym typeface="Lato"/>
              </a:rPr>
              <a:t> Return ”</a:t>
            </a:r>
            <a:endParaRPr/>
          </a:p>
        </p:txBody>
      </p:sp>
      <p:cxnSp>
        <p:nvCxnSpPr>
          <p:cNvPr id="227" name="Google Shape;227;p24"/>
          <p:cNvCxnSpPr/>
          <p:nvPr/>
        </p:nvCxnSpPr>
        <p:spPr>
          <a:xfrm rot="10800000">
            <a:off x="1944560" y="2114525"/>
            <a:ext cx="18300" cy="281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347250" y="1270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However, we cannot judge by the profit only</a:t>
            </a:r>
            <a:endParaRPr/>
          </a:p>
          <a:p>
            <a:pPr indent="0" lvl="0" marL="0" rtl="0" algn="l">
              <a:spcBef>
                <a:spcPts val="0"/>
              </a:spcBef>
              <a:spcAft>
                <a:spcPts val="0"/>
              </a:spcAft>
              <a:buNone/>
            </a:pPr>
            <a:r>
              <a:rPr lang="en"/>
              <a:t>If we look below  ...</a:t>
            </a:r>
            <a:endParaRPr/>
          </a:p>
          <a:p>
            <a:pPr indent="0" lvl="0" marL="0" rtl="0" algn="l">
              <a:spcBef>
                <a:spcPts val="0"/>
              </a:spcBef>
              <a:spcAft>
                <a:spcPts val="0"/>
              </a:spcAft>
              <a:buNone/>
            </a:pPr>
            <a:r>
              <a:t/>
            </a:r>
            <a:endParaRPr/>
          </a:p>
        </p:txBody>
      </p:sp>
      <p:pic>
        <p:nvPicPr>
          <p:cNvPr id="233" name="Google Shape;233;p25"/>
          <p:cNvPicPr preferRelativeResize="0"/>
          <p:nvPr/>
        </p:nvPicPr>
        <p:blipFill>
          <a:blip r:embed="rId3">
            <a:alphaModFix/>
          </a:blip>
          <a:stretch>
            <a:fillRect/>
          </a:stretch>
        </p:blipFill>
        <p:spPr>
          <a:xfrm>
            <a:off x="433700" y="2133650"/>
            <a:ext cx="4447674" cy="2548147"/>
          </a:xfrm>
          <a:prstGeom prst="rect">
            <a:avLst/>
          </a:prstGeom>
          <a:noFill/>
          <a:ln>
            <a:noFill/>
          </a:ln>
        </p:spPr>
      </p:pic>
      <p:sp>
        <p:nvSpPr>
          <p:cNvPr id="234" name="Google Shape;234;p25"/>
          <p:cNvSpPr txBox="1"/>
          <p:nvPr>
            <p:ph idx="1" type="body"/>
          </p:nvPr>
        </p:nvSpPr>
        <p:spPr>
          <a:xfrm>
            <a:off x="347250" y="4549575"/>
            <a:ext cx="4674000" cy="457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440"/>
              <a:buNone/>
            </a:pPr>
            <a:r>
              <a:rPr b="1" i="1" lang="en" sz="1460">
                <a:solidFill>
                  <a:srgbClr val="1A1A1A"/>
                </a:solidFill>
              </a:rPr>
              <a:t>They </a:t>
            </a:r>
            <a:r>
              <a:rPr b="1" i="1" lang="en" sz="1460">
                <a:solidFill>
                  <a:srgbClr val="1A1A1A"/>
                </a:solidFill>
              </a:rPr>
              <a:t>should have paid More interest, given us more profit.</a:t>
            </a:r>
            <a:br>
              <a:rPr b="1" i="1" lang="en" sz="1460">
                <a:solidFill>
                  <a:srgbClr val="1A1A1A"/>
                </a:solidFill>
              </a:rPr>
            </a:br>
            <a:r>
              <a:rPr b="1" i="1" lang="en" sz="1460">
                <a:solidFill>
                  <a:srgbClr val="1A1A1A"/>
                </a:solidFill>
              </a:rPr>
              <a:t>But! charged off ...</a:t>
            </a:r>
            <a:endParaRPr b="1" i="1" sz="1460">
              <a:solidFill>
                <a:srgbClr val="1A1A1A"/>
              </a:solidFill>
            </a:endParaRPr>
          </a:p>
        </p:txBody>
      </p:sp>
      <p:sp>
        <p:nvSpPr>
          <p:cNvPr id="235" name="Google Shape;235;p25"/>
          <p:cNvSpPr/>
          <p:nvPr/>
        </p:nvSpPr>
        <p:spPr>
          <a:xfrm>
            <a:off x="1835375" y="2349575"/>
            <a:ext cx="1199700" cy="225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txBox="1"/>
          <p:nvPr/>
        </p:nvSpPr>
        <p:spPr>
          <a:xfrm>
            <a:off x="5879775" y="1910350"/>
            <a:ext cx="30000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2"/>
                </a:solidFill>
                <a:latin typeface="Raleway"/>
                <a:ea typeface="Raleway"/>
                <a:cs typeface="Raleway"/>
                <a:sym typeface="Raleway"/>
              </a:rPr>
              <a:t>“</a:t>
            </a:r>
            <a:r>
              <a:rPr b="1" lang="en" sz="1900">
                <a:solidFill>
                  <a:schemeClr val="dk2"/>
                </a:solidFill>
                <a:latin typeface="Raleway"/>
                <a:ea typeface="Raleway"/>
                <a:cs typeface="Raleway"/>
                <a:sym typeface="Raleway"/>
              </a:rPr>
              <a:t>Robo-advisor will help you </a:t>
            </a:r>
            <a:r>
              <a:rPr b="1" lang="en" sz="1900">
                <a:solidFill>
                  <a:schemeClr val="dk2"/>
                </a:solidFill>
                <a:latin typeface="Raleway"/>
                <a:ea typeface="Raleway"/>
                <a:cs typeface="Raleway"/>
                <a:sym typeface="Raleway"/>
              </a:rPr>
              <a:t>make better decision to </a:t>
            </a:r>
            <a:endParaRPr b="1" sz="1900">
              <a:solidFill>
                <a:schemeClr val="dk2"/>
              </a:solidFill>
              <a:latin typeface="Raleway"/>
              <a:ea typeface="Raleway"/>
              <a:cs typeface="Raleway"/>
              <a:sym typeface="Raleway"/>
            </a:endParaRPr>
          </a:p>
          <a:p>
            <a:pPr indent="0" lvl="0" marL="0" rtl="0" algn="l">
              <a:spcBef>
                <a:spcPts val="0"/>
              </a:spcBef>
              <a:spcAft>
                <a:spcPts val="0"/>
              </a:spcAft>
              <a:buNone/>
            </a:pPr>
            <a:r>
              <a:rPr b="1" lang="en" sz="1900">
                <a:solidFill>
                  <a:schemeClr val="dk2"/>
                </a:solidFill>
                <a:latin typeface="Raleway"/>
                <a:ea typeface="Raleway"/>
                <a:cs typeface="Raleway"/>
                <a:sym typeface="Raleway"/>
              </a:rPr>
              <a:t>between  Risk &amp; </a:t>
            </a:r>
            <a:br>
              <a:rPr b="1" lang="en" sz="1900">
                <a:solidFill>
                  <a:schemeClr val="dk2"/>
                </a:solidFill>
                <a:latin typeface="Raleway"/>
                <a:ea typeface="Raleway"/>
                <a:cs typeface="Raleway"/>
                <a:sym typeface="Raleway"/>
              </a:rPr>
            </a:br>
            <a:r>
              <a:rPr b="1" lang="en" sz="1900">
                <a:solidFill>
                  <a:schemeClr val="dk2"/>
                </a:solidFill>
                <a:latin typeface="Raleway"/>
                <a:ea typeface="Raleway"/>
                <a:cs typeface="Raleway"/>
                <a:sym typeface="Raleway"/>
              </a:rPr>
              <a:t>Return ”</a:t>
            </a:r>
            <a:endParaRPr b="1" sz="1900">
              <a:solidFill>
                <a:schemeClr val="dk2"/>
              </a:solidFill>
              <a:latin typeface="Raleway"/>
              <a:ea typeface="Raleway"/>
              <a:cs typeface="Raleway"/>
              <a:sym typeface="Raleway"/>
            </a:endParaRPr>
          </a:p>
        </p:txBody>
      </p:sp>
      <p:sp>
        <p:nvSpPr>
          <p:cNvPr id="237" name="Google Shape;237;p25"/>
          <p:cNvSpPr/>
          <p:nvPr/>
        </p:nvSpPr>
        <p:spPr>
          <a:xfrm>
            <a:off x="4882200" y="2653100"/>
            <a:ext cx="654900" cy="102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25"/>
          <p:cNvPicPr preferRelativeResize="0"/>
          <p:nvPr/>
        </p:nvPicPr>
        <p:blipFill>
          <a:blip r:embed="rId4">
            <a:alphaModFix/>
          </a:blip>
          <a:stretch>
            <a:fillRect/>
          </a:stretch>
        </p:blipFill>
        <p:spPr>
          <a:xfrm>
            <a:off x="6225495" y="3588295"/>
            <a:ext cx="1558675" cy="1418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NaNs and Encodings</a:t>
            </a:r>
            <a:endParaRPr/>
          </a:p>
          <a:p>
            <a:pPr indent="0" lvl="0" marL="0" rtl="0" algn="l">
              <a:spcBef>
                <a:spcPts val="0"/>
              </a:spcBef>
              <a:spcAft>
                <a:spcPts val="0"/>
              </a:spcAft>
              <a:buNone/>
            </a:pPr>
            <a:r>
              <a:t/>
            </a:r>
            <a:endParaRPr/>
          </a:p>
        </p:txBody>
      </p:sp>
      <p:sp>
        <p:nvSpPr>
          <p:cNvPr id="249" name="Google Shape;249;p2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chemeClr val="dk2"/>
                </a:solidFill>
                <a:latin typeface="Raleway"/>
                <a:ea typeface="Raleway"/>
                <a:cs typeface="Raleway"/>
                <a:sym typeface="Raleway"/>
              </a:rPr>
              <a:t>NaNs</a:t>
            </a:r>
            <a:endParaRPr sz="2000">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t/>
            </a:r>
            <a:endParaRPr sz="2000">
              <a:solidFill>
                <a:schemeClr val="dk2"/>
              </a:solidFill>
              <a:latin typeface="Raleway"/>
              <a:ea typeface="Raleway"/>
              <a:cs typeface="Raleway"/>
              <a:sym typeface="Raleway"/>
            </a:endParaRPr>
          </a:p>
          <a:p>
            <a:pPr indent="-317500" lvl="0" marL="457200" rtl="0" algn="l">
              <a:spcBef>
                <a:spcPts val="0"/>
              </a:spcBef>
              <a:spcAft>
                <a:spcPts val="0"/>
              </a:spcAft>
              <a:buSzPts val="1400"/>
              <a:buChar char="●"/>
            </a:pPr>
            <a:r>
              <a:rPr lang="en" sz="1400"/>
              <a:t>KNNImputer</a:t>
            </a:r>
            <a:endParaRPr sz="1400"/>
          </a:p>
          <a:p>
            <a:pPr indent="-317500" lvl="0" marL="457200" rtl="0" algn="l">
              <a:spcBef>
                <a:spcPts val="0"/>
              </a:spcBef>
              <a:spcAft>
                <a:spcPts val="0"/>
              </a:spcAft>
              <a:buSzPts val="1400"/>
              <a:buChar char="●"/>
            </a:pPr>
            <a:r>
              <a:rPr lang="en" sz="1400"/>
              <a:t>Dropping rows</a:t>
            </a:r>
            <a:endParaRPr sz="1400"/>
          </a:p>
          <a:p>
            <a:pPr indent="-317500" lvl="0" marL="457200" rtl="0" algn="l">
              <a:spcBef>
                <a:spcPts val="0"/>
              </a:spcBef>
              <a:spcAft>
                <a:spcPts val="0"/>
              </a:spcAft>
              <a:buSzPts val="1400"/>
              <a:buChar char="●"/>
            </a:pPr>
            <a:r>
              <a:rPr lang="en" sz="1400"/>
              <a:t>Dropping features</a:t>
            </a:r>
            <a:endParaRPr sz="1400"/>
          </a:p>
        </p:txBody>
      </p:sp>
      <p:sp>
        <p:nvSpPr>
          <p:cNvPr id="250" name="Google Shape;250;p27"/>
          <p:cNvSpPr txBox="1"/>
          <p:nvPr>
            <p:ph idx="2" type="body"/>
          </p:nvPr>
        </p:nvSpPr>
        <p:spPr>
          <a:xfrm>
            <a:off x="4643550" y="2078875"/>
            <a:ext cx="4183200" cy="23109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None/>
            </a:pPr>
            <a:r>
              <a:rPr lang="en" sz="2645">
                <a:solidFill>
                  <a:schemeClr val="dk2"/>
                </a:solidFill>
                <a:latin typeface="Raleway"/>
                <a:ea typeface="Raleway"/>
                <a:cs typeface="Raleway"/>
                <a:sym typeface="Raleway"/>
              </a:rPr>
              <a:t>Feature Encoding</a:t>
            </a:r>
            <a:endParaRPr sz="2645">
              <a:solidFill>
                <a:schemeClr val="dk2"/>
              </a:solidFill>
              <a:latin typeface="Raleway"/>
              <a:ea typeface="Raleway"/>
              <a:cs typeface="Raleway"/>
              <a:sym typeface="Raleway"/>
            </a:endParaRPr>
          </a:p>
          <a:p>
            <a:pPr indent="0" lvl="0" marL="0" rtl="0" algn="l">
              <a:lnSpc>
                <a:spcPct val="100000"/>
              </a:lnSpc>
              <a:spcBef>
                <a:spcPts val="0"/>
              </a:spcBef>
              <a:spcAft>
                <a:spcPts val="0"/>
              </a:spcAft>
              <a:buNone/>
            </a:pPr>
            <a:r>
              <a:t/>
            </a:r>
            <a:endParaRPr sz="2000">
              <a:solidFill>
                <a:schemeClr val="dk2"/>
              </a:solidFill>
              <a:latin typeface="Raleway"/>
              <a:ea typeface="Raleway"/>
              <a:cs typeface="Raleway"/>
              <a:sym typeface="Raleway"/>
            </a:endParaRPr>
          </a:p>
          <a:p>
            <a:pPr indent="-307340" lvl="0" marL="457200" rtl="0" algn="l">
              <a:spcBef>
                <a:spcPts val="0"/>
              </a:spcBef>
              <a:spcAft>
                <a:spcPts val="0"/>
              </a:spcAft>
              <a:buSzPct val="100000"/>
              <a:buChar char="●"/>
            </a:pPr>
            <a:r>
              <a:rPr lang="en" sz="1600"/>
              <a:t>One Hot Encoding</a:t>
            </a:r>
            <a:endParaRPr sz="1600"/>
          </a:p>
          <a:p>
            <a:pPr indent="-307340" lvl="1" marL="914400" rtl="0" algn="l">
              <a:spcBef>
                <a:spcPts val="0"/>
              </a:spcBef>
              <a:spcAft>
                <a:spcPts val="0"/>
              </a:spcAft>
              <a:buSzPct val="100000"/>
              <a:buChar char="○"/>
            </a:pPr>
            <a:r>
              <a:rPr lang="en" sz="1600"/>
              <a:t>Grade -&gt; A, B, C, D, E, F</a:t>
            </a:r>
            <a:endParaRPr sz="1600"/>
          </a:p>
          <a:p>
            <a:pPr indent="-307340" lvl="1" marL="914400" rtl="0" algn="l">
              <a:spcBef>
                <a:spcPts val="0"/>
              </a:spcBef>
              <a:spcAft>
                <a:spcPts val="0"/>
              </a:spcAft>
              <a:buSzPct val="100000"/>
              <a:buChar char="○"/>
            </a:pPr>
            <a:r>
              <a:rPr lang="en" sz="1600"/>
              <a:t>Sub-Grade -&gt; A1, A2.. B1.. F5</a:t>
            </a:r>
            <a:endParaRPr sz="1600"/>
          </a:p>
          <a:p>
            <a:pPr indent="-307340" lvl="0" marL="457200" rtl="0" algn="l">
              <a:spcBef>
                <a:spcPts val="0"/>
              </a:spcBef>
              <a:spcAft>
                <a:spcPts val="0"/>
              </a:spcAft>
              <a:buSzPct val="100000"/>
              <a:buChar char="●"/>
            </a:pPr>
            <a:r>
              <a:rPr lang="en" sz="1600"/>
              <a:t>Label Encoding</a:t>
            </a:r>
            <a:endParaRPr sz="1600"/>
          </a:p>
          <a:p>
            <a:pPr indent="-307340" lvl="1" marL="914400" rtl="0" algn="l">
              <a:spcBef>
                <a:spcPts val="0"/>
              </a:spcBef>
              <a:spcAft>
                <a:spcPts val="0"/>
              </a:spcAft>
              <a:buSzPct val="100000"/>
              <a:buChar char="○"/>
            </a:pPr>
            <a:r>
              <a:rPr lang="en" sz="1600"/>
              <a:t>Example - “emp_length” -&gt; &lt;1 Year, 1 Year, 2 years… 10+ Years.</a:t>
            </a:r>
            <a:endParaRPr sz="1600"/>
          </a:p>
          <a:p>
            <a:pPr indent="-307339" lvl="2" marL="1371600" rtl="0" algn="l">
              <a:spcBef>
                <a:spcPts val="0"/>
              </a:spcBef>
              <a:spcAft>
                <a:spcPts val="0"/>
              </a:spcAft>
              <a:buSzPct val="100000"/>
              <a:buChar char="■"/>
            </a:pPr>
            <a:r>
              <a:rPr lang="en" sz="1600"/>
              <a:t>&lt;1 year =&gt; 0, 1 year =&gt; 1, 2 years =&gt; 2, 3 years =&gt; 3…. 10+ years =&gt; 11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Features</a:t>
            </a:r>
            <a:endParaRPr/>
          </a:p>
        </p:txBody>
      </p:sp>
      <p:graphicFrame>
        <p:nvGraphicFramePr>
          <p:cNvPr id="256" name="Google Shape;256;p28"/>
          <p:cNvGraphicFramePr/>
          <p:nvPr/>
        </p:nvGraphicFramePr>
        <p:xfrm>
          <a:off x="3464100" y="1853850"/>
          <a:ext cx="3000000" cy="3000000"/>
        </p:xfrm>
        <a:graphic>
          <a:graphicData uri="http://schemas.openxmlformats.org/drawingml/2006/table">
            <a:tbl>
              <a:tblPr>
                <a:noFill/>
                <a:tableStyleId>{141A8816-1C5C-44FA-9553-8ECF55777DB2}</a:tableStyleId>
              </a:tblPr>
              <a:tblGrid>
                <a:gridCol w="2414200"/>
                <a:gridCol w="2538050"/>
              </a:tblGrid>
              <a:tr h="398250">
                <a:tc>
                  <a:txBody>
                    <a:bodyPr/>
                    <a:lstStyle/>
                    <a:p>
                      <a:pPr indent="0" lvl="0" marL="0" rtl="0" algn="ctr">
                        <a:lnSpc>
                          <a:spcPct val="100000"/>
                        </a:lnSpc>
                        <a:spcBef>
                          <a:spcPts val="0"/>
                        </a:spcBef>
                        <a:spcAft>
                          <a:spcPts val="0"/>
                        </a:spcAft>
                        <a:buNone/>
                      </a:pPr>
                      <a:r>
                        <a:rPr b="1" lang="en">
                          <a:solidFill>
                            <a:srgbClr val="FFFFFF"/>
                          </a:solidFill>
                        </a:rPr>
                        <a:t>emp_title</a:t>
                      </a:r>
                      <a:endParaRPr b="1">
                        <a:solidFill>
                          <a:srgbClr val="FFFFFF"/>
                        </a:solidFill>
                      </a:endParaRPr>
                    </a:p>
                  </a:txBody>
                  <a:tcPr marT="70875" marB="70875" marR="141725" marL="141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D9A78"/>
                    </a:solidFill>
                  </a:tcPr>
                </a:tc>
                <a:tc>
                  <a:txBody>
                    <a:bodyPr/>
                    <a:lstStyle/>
                    <a:p>
                      <a:pPr indent="0" lvl="0" marL="0" rtl="0" algn="ctr">
                        <a:spcBef>
                          <a:spcPts val="0"/>
                        </a:spcBef>
                        <a:spcAft>
                          <a:spcPts val="0"/>
                        </a:spcAft>
                        <a:buNone/>
                      </a:pPr>
                      <a:r>
                        <a:rPr b="1" lang="en">
                          <a:solidFill>
                            <a:srgbClr val="FFFFFF"/>
                          </a:solidFill>
                        </a:rPr>
                        <a:t>emp_title_p</a:t>
                      </a:r>
                      <a:endParaRPr b="1">
                        <a:solidFill>
                          <a:srgbClr val="FFFFFF"/>
                        </a:solidFill>
                      </a:endParaRPr>
                    </a:p>
                  </a:txBody>
                  <a:tcPr marT="70875" marB="70875" marR="141725" marL="141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D9A78"/>
                    </a:solidFill>
                  </a:tcPr>
                </a:tc>
              </a:tr>
              <a:tr h="411475">
                <a:tc>
                  <a:txBody>
                    <a:bodyPr/>
                    <a:lstStyle/>
                    <a:p>
                      <a:pPr indent="0" lvl="0" marL="457200" rtl="0" algn="l">
                        <a:lnSpc>
                          <a:spcPct val="100000"/>
                        </a:lnSpc>
                        <a:spcBef>
                          <a:spcPts val="0"/>
                        </a:spcBef>
                        <a:spcAft>
                          <a:spcPts val="0"/>
                        </a:spcAft>
                        <a:buNone/>
                      </a:pPr>
                      <a:r>
                        <a:rPr lang="en" sz="1000"/>
                        <a:t>corporate account </a:t>
                      </a:r>
                      <a:r>
                        <a:rPr lang="en" sz="1000">
                          <a:solidFill>
                            <a:srgbClr val="FF0000"/>
                          </a:solidFill>
                        </a:rPr>
                        <a:t>mananager</a:t>
                      </a:r>
                      <a:endParaRPr sz="1000">
                        <a:solidFill>
                          <a:srgbClr val="FF0000"/>
                        </a:solidFill>
                      </a:endParaRPr>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CDED6"/>
                    </a:solidFill>
                  </a:tcPr>
                </a:tc>
                <a:tc>
                  <a:txBody>
                    <a:bodyPr/>
                    <a:lstStyle/>
                    <a:p>
                      <a:pPr indent="0" lvl="0" marL="457200" rtl="0" algn="l">
                        <a:lnSpc>
                          <a:spcPct val="100000"/>
                        </a:lnSpc>
                        <a:spcBef>
                          <a:spcPts val="0"/>
                        </a:spcBef>
                        <a:spcAft>
                          <a:spcPts val="0"/>
                        </a:spcAft>
                        <a:buNone/>
                      </a:pPr>
                      <a:r>
                        <a:rPr lang="en" sz="1000"/>
                        <a:t>corporate account manager</a:t>
                      </a:r>
                      <a:endParaRPr sz="1000"/>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CDED6"/>
                    </a:solidFill>
                  </a:tcPr>
                </a:tc>
              </a:tr>
              <a:tr h="293100">
                <a:tc>
                  <a:txBody>
                    <a:bodyPr/>
                    <a:lstStyle/>
                    <a:p>
                      <a:pPr indent="0" lvl="0" marL="457200" rtl="0" algn="l">
                        <a:lnSpc>
                          <a:spcPct val="100000"/>
                        </a:lnSpc>
                        <a:spcBef>
                          <a:spcPts val="0"/>
                        </a:spcBef>
                        <a:spcAft>
                          <a:spcPts val="0"/>
                        </a:spcAft>
                        <a:buNone/>
                      </a:pPr>
                      <a:r>
                        <a:rPr lang="en" sz="1000"/>
                        <a:t>chemical </a:t>
                      </a:r>
                      <a:r>
                        <a:rPr lang="en" sz="1000">
                          <a:solidFill>
                            <a:srgbClr val="FF0000"/>
                          </a:solidFill>
                        </a:rPr>
                        <a:t>operatore</a:t>
                      </a:r>
                      <a:endParaRPr sz="1000">
                        <a:solidFill>
                          <a:srgbClr val="FF0000"/>
                        </a:solidFill>
                      </a:endParaRPr>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7EFEC"/>
                    </a:solidFill>
                  </a:tcPr>
                </a:tc>
                <a:tc>
                  <a:txBody>
                    <a:bodyPr/>
                    <a:lstStyle/>
                    <a:p>
                      <a:pPr indent="0" lvl="0" marL="457200" rtl="0" algn="l">
                        <a:lnSpc>
                          <a:spcPct val="100000"/>
                        </a:lnSpc>
                        <a:spcBef>
                          <a:spcPts val="0"/>
                        </a:spcBef>
                        <a:spcAft>
                          <a:spcPts val="0"/>
                        </a:spcAft>
                        <a:buNone/>
                      </a:pPr>
                      <a:r>
                        <a:rPr lang="en" sz="1000"/>
                        <a:t>chemical operator</a:t>
                      </a:r>
                      <a:endParaRPr sz="1000"/>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7EFEC"/>
                    </a:solidFill>
                  </a:tcPr>
                </a:tc>
              </a:tr>
              <a:tr h="293100">
                <a:tc>
                  <a:txBody>
                    <a:bodyPr/>
                    <a:lstStyle/>
                    <a:p>
                      <a:pPr indent="0" lvl="0" marL="457200" rtl="0" algn="l">
                        <a:lnSpc>
                          <a:spcPct val="100000"/>
                        </a:lnSpc>
                        <a:spcBef>
                          <a:spcPts val="0"/>
                        </a:spcBef>
                        <a:spcAft>
                          <a:spcPts val="0"/>
                        </a:spcAft>
                        <a:buNone/>
                      </a:pPr>
                      <a:r>
                        <a:rPr lang="en" sz="1000"/>
                        <a:t>diesel </a:t>
                      </a:r>
                      <a:r>
                        <a:rPr lang="en" sz="1000">
                          <a:solidFill>
                            <a:srgbClr val="FF0000"/>
                          </a:solidFill>
                        </a:rPr>
                        <a:t>mechanis</a:t>
                      </a:r>
                      <a:endParaRPr sz="1000">
                        <a:solidFill>
                          <a:srgbClr val="FF0000"/>
                        </a:solidFill>
                      </a:endParaRPr>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CDED6"/>
                    </a:solidFill>
                  </a:tcPr>
                </a:tc>
                <a:tc>
                  <a:txBody>
                    <a:bodyPr/>
                    <a:lstStyle/>
                    <a:p>
                      <a:pPr indent="0" lvl="0" marL="457200" rtl="0" algn="l">
                        <a:lnSpc>
                          <a:spcPct val="100000"/>
                        </a:lnSpc>
                        <a:spcBef>
                          <a:spcPts val="0"/>
                        </a:spcBef>
                        <a:spcAft>
                          <a:spcPts val="0"/>
                        </a:spcAft>
                        <a:buNone/>
                      </a:pPr>
                      <a:r>
                        <a:rPr lang="en" sz="1000"/>
                        <a:t>diesel mechanic</a:t>
                      </a:r>
                      <a:endParaRPr sz="1000"/>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CDED6"/>
                    </a:solidFill>
                  </a:tcPr>
                </a:tc>
              </a:tr>
              <a:tr h="293100">
                <a:tc>
                  <a:txBody>
                    <a:bodyPr/>
                    <a:lstStyle/>
                    <a:p>
                      <a:pPr indent="0" lvl="0" marL="457200" rtl="0" algn="l">
                        <a:lnSpc>
                          <a:spcPct val="100000"/>
                        </a:lnSpc>
                        <a:spcBef>
                          <a:spcPts val="0"/>
                        </a:spcBef>
                        <a:spcAft>
                          <a:spcPts val="0"/>
                        </a:spcAft>
                        <a:buNone/>
                      </a:pPr>
                      <a:r>
                        <a:rPr lang="en" sz="1000"/>
                        <a:t>material </a:t>
                      </a:r>
                      <a:r>
                        <a:rPr lang="en" sz="1000">
                          <a:solidFill>
                            <a:srgbClr val="FF0000"/>
                          </a:solidFill>
                        </a:rPr>
                        <a:t>specialit</a:t>
                      </a:r>
                      <a:endParaRPr sz="1000">
                        <a:solidFill>
                          <a:srgbClr val="FF0000"/>
                        </a:solidFill>
                      </a:endParaRPr>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7EFEC"/>
                    </a:solidFill>
                  </a:tcPr>
                </a:tc>
                <a:tc>
                  <a:txBody>
                    <a:bodyPr/>
                    <a:lstStyle/>
                    <a:p>
                      <a:pPr indent="0" lvl="0" marL="457200" rtl="0" algn="l">
                        <a:lnSpc>
                          <a:spcPct val="100000"/>
                        </a:lnSpc>
                        <a:spcBef>
                          <a:spcPts val="0"/>
                        </a:spcBef>
                        <a:spcAft>
                          <a:spcPts val="0"/>
                        </a:spcAft>
                        <a:buNone/>
                      </a:pPr>
                      <a:r>
                        <a:rPr lang="en" sz="1000"/>
                        <a:t>material specialist</a:t>
                      </a:r>
                      <a:endParaRPr sz="1000"/>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7EFEC"/>
                    </a:solidFill>
                  </a:tcPr>
                </a:tc>
              </a:tr>
              <a:tr h="293100">
                <a:tc>
                  <a:txBody>
                    <a:bodyPr/>
                    <a:lstStyle/>
                    <a:p>
                      <a:pPr indent="0" lvl="0" marL="457200" rtl="0" algn="l">
                        <a:lnSpc>
                          <a:spcPct val="100000"/>
                        </a:lnSpc>
                        <a:spcBef>
                          <a:spcPts val="0"/>
                        </a:spcBef>
                        <a:spcAft>
                          <a:spcPts val="0"/>
                        </a:spcAft>
                        <a:buNone/>
                      </a:pPr>
                      <a:r>
                        <a:rPr lang="en" sz="1000">
                          <a:solidFill>
                            <a:srgbClr val="FF0000"/>
                          </a:solidFill>
                        </a:rPr>
                        <a:t>babysittef</a:t>
                      </a:r>
                      <a:endParaRPr sz="1000">
                        <a:solidFill>
                          <a:srgbClr val="FF0000"/>
                        </a:solidFill>
                      </a:endParaRPr>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CDED6"/>
                    </a:solidFill>
                  </a:tcPr>
                </a:tc>
                <a:tc>
                  <a:txBody>
                    <a:bodyPr/>
                    <a:lstStyle/>
                    <a:p>
                      <a:pPr indent="0" lvl="0" marL="457200" rtl="0" algn="l">
                        <a:lnSpc>
                          <a:spcPct val="100000"/>
                        </a:lnSpc>
                        <a:spcBef>
                          <a:spcPts val="0"/>
                        </a:spcBef>
                        <a:spcAft>
                          <a:spcPts val="0"/>
                        </a:spcAft>
                        <a:buNone/>
                      </a:pPr>
                      <a:r>
                        <a:rPr lang="en" sz="1000"/>
                        <a:t>babysitter</a:t>
                      </a:r>
                      <a:endParaRPr sz="1000"/>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CDED6"/>
                    </a:solidFill>
                  </a:tcPr>
                </a:tc>
              </a:tr>
              <a:tr h="293100">
                <a:tc>
                  <a:txBody>
                    <a:bodyPr/>
                    <a:lstStyle/>
                    <a:p>
                      <a:pPr indent="0" lvl="0" marL="457200" rtl="0" algn="l">
                        <a:lnSpc>
                          <a:spcPct val="100000"/>
                        </a:lnSpc>
                        <a:spcBef>
                          <a:spcPts val="0"/>
                        </a:spcBef>
                        <a:spcAft>
                          <a:spcPts val="0"/>
                        </a:spcAft>
                        <a:buNone/>
                      </a:pPr>
                      <a:r>
                        <a:rPr lang="en" sz="1000"/>
                        <a:t>babysitting</a:t>
                      </a:r>
                      <a:endParaRPr sz="1000"/>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7EFEC"/>
                    </a:solidFill>
                  </a:tcPr>
                </a:tc>
                <a:tc>
                  <a:txBody>
                    <a:bodyPr/>
                    <a:lstStyle/>
                    <a:p>
                      <a:pPr indent="0" lvl="0" marL="457200" rtl="0" algn="l">
                        <a:lnSpc>
                          <a:spcPct val="100000"/>
                        </a:lnSpc>
                        <a:spcBef>
                          <a:spcPts val="0"/>
                        </a:spcBef>
                        <a:spcAft>
                          <a:spcPts val="0"/>
                        </a:spcAft>
                        <a:buNone/>
                      </a:pPr>
                      <a:r>
                        <a:rPr lang="en" sz="1000"/>
                        <a:t>babysitter</a:t>
                      </a:r>
                      <a:endParaRPr sz="1000"/>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7EFEC"/>
                    </a:solidFill>
                  </a:tcPr>
                </a:tc>
              </a:tr>
              <a:tr h="416475">
                <a:tc>
                  <a:txBody>
                    <a:bodyPr/>
                    <a:lstStyle/>
                    <a:p>
                      <a:pPr indent="0" lvl="0" marL="457200" rtl="0" algn="l">
                        <a:lnSpc>
                          <a:spcPct val="100000"/>
                        </a:lnSpc>
                        <a:spcBef>
                          <a:spcPts val="0"/>
                        </a:spcBef>
                        <a:spcAft>
                          <a:spcPts val="0"/>
                        </a:spcAft>
                        <a:buNone/>
                      </a:pPr>
                      <a:r>
                        <a:rPr lang="en" sz="1000"/>
                        <a:t>machine </a:t>
                      </a:r>
                      <a:r>
                        <a:rPr lang="en" sz="1000">
                          <a:solidFill>
                            <a:srgbClr val="FF0000"/>
                          </a:solidFill>
                        </a:rPr>
                        <a:t>operton</a:t>
                      </a:r>
                      <a:endParaRPr sz="1000">
                        <a:solidFill>
                          <a:srgbClr val="FF0000"/>
                        </a:solidFill>
                      </a:endParaRPr>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CDED6"/>
                    </a:solidFill>
                  </a:tcPr>
                </a:tc>
                <a:tc>
                  <a:txBody>
                    <a:bodyPr/>
                    <a:lstStyle/>
                    <a:p>
                      <a:pPr indent="0" lvl="0" marL="457200" rtl="0" algn="l">
                        <a:lnSpc>
                          <a:spcPct val="100000"/>
                        </a:lnSpc>
                        <a:spcBef>
                          <a:spcPts val="0"/>
                        </a:spcBef>
                        <a:spcAft>
                          <a:spcPts val="0"/>
                        </a:spcAft>
                        <a:buNone/>
                      </a:pPr>
                      <a:r>
                        <a:rPr lang="en" sz="1000"/>
                        <a:t>lead machine operator</a:t>
                      </a:r>
                      <a:endParaRPr sz="1000"/>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CCDED6"/>
                    </a:solidFill>
                  </a:tcPr>
                </a:tc>
              </a:tr>
              <a:tr h="293100">
                <a:tc>
                  <a:txBody>
                    <a:bodyPr/>
                    <a:lstStyle/>
                    <a:p>
                      <a:pPr indent="0" lvl="0" marL="457200" rtl="0" algn="l">
                        <a:lnSpc>
                          <a:spcPct val="100000"/>
                        </a:lnSpc>
                        <a:spcBef>
                          <a:spcPts val="0"/>
                        </a:spcBef>
                        <a:spcAft>
                          <a:spcPts val="0"/>
                        </a:spcAft>
                        <a:buNone/>
                      </a:pPr>
                      <a:r>
                        <a:rPr lang="en" sz="1000"/>
                        <a:t>recreation </a:t>
                      </a:r>
                      <a:r>
                        <a:rPr lang="en" sz="1000">
                          <a:solidFill>
                            <a:srgbClr val="FF0000"/>
                          </a:solidFill>
                        </a:rPr>
                        <a:t>programm</a:t>
                      </a:r>
                      <a:r>
                        <a:rPr lang="en" sz="1000"/>
                        <a:t> coordinator</a:t>
                      </a:r>
                      <a:endParaRPr sz="1000"/>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7EFEC"/>
                    </a:solidFill>
                  </a:tcPr>
                </a:tc>
                <a:tc>
                  <a:txBody>
                    <a:bodyPr/>
                    <a:lstStyle/>
                    <a:p>
                      <a:pPr indent="0" lvl="0" marL="457200" rtl="0" algn="l">
                        <a:lnSpc>
                          <a:spcPct val="100000"/>
                        </a:lnSpc>
                        <a:spcBef>
                          <a:spcPts val="0"/>
                        </a:spcBef>
                        <a:spcAft>
                          <a:spcPts val="0"/>
                        </a:spcAft>
                        <a:buNone/>
                      </a:pPr>
                      <a:r>
                        <a:rPr lang="en" sz="1000"/>
                        <a:t>recreation program coordinator</a:t>
                      </a:r>
                      <a:endParaRPr sz="1000"/>
                    </a:p>
                  </a:txBody>
                  <a:tcPr marT="14725" marB="91425" marR="14725" marL="14725" anchor="ctr">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7EFEC"/>
                    </a:solidFill>
                  </a:tcPr>
                </a:tc>
              </a:tr>
            </a:tbl>
          </a:graphicData>
        </a:graphic>
      </p:graphicFrame>
      <p:pic>
        <p:nvPicPr>
          <p:cNvPr id="257" name="Google Shape;257;p28"/>
          <p:cNvPicPr preferRelativeResize="0"/>
          <p:nvPr/>
        </p:nvPicPr>
        <p:blipFill>
          <a:blip r:embed="rId3">
            <a:alphaModFix/>
          </a:blip>
          <a:stretch>
            <a:fillRect/>
          </a:stretch>
        </p:blipFill>
        <p:spPr>
          <a:xfrm>
            <a:off x="817126" y="1853850"/>
            <a:ext cx="1999523" cy="298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pic>
        <p:nvPicPr>
          <p:cNvPr id="263" name="Google Shape;263;p29"/>
          <p:cNvPicPr preferRelativeResize="0"/>
          <p:nvPr/>
        </p:nvPicPr>
        <p:blipFill>
          <a:blip r:embed="rId3">
            <a:alphaModFix/>
          </a:blip>
          <a:stretch>
            <a:fillRect/>
          </a:stretch>
        </p:blipFill>
        <p:spPr>
          <a:xfrm>
            <a:off x="1127250" y="1931975"/>
            <a:ext cx="7352644" cy="2984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and Derived Features</a:t>
            </a:r>
            <a:endParaRPr/>
          </a:p>
        </p:txBody>
      </p:sp>
      <p:sp>
        <p:nvSpPr>
          <p:cNvPr id="269" name="Google Shape;269;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Additional Data Source:</a:t>
            </a:r>
            <a:endParaRPr sz="1600"/>
          </a:p>
          <a:p>
            <a:pPr indent="-330200" lvl="1" marL="914400" rtl="0" algn="l">
              <a:spcBef>
                <a:spcPts val="0"/>
              </a:spcBef>
              <a:spcAft>
                <a:spcPts val="0"/>
              </a:spcAft>
              <a:buSzPts val="1600"/>
              <a:buChar char="-"/>
            </a:pPr>
            <a:r>
              <a:rPr lang="en" sz="1600"/>
              <a:t>Unemployment Data</a:t>
            </a:r>
            <a:endParaRPr sz="1600"/>
          </a:p>
          <a:p>
            <a:pPr indent="-330200" lvl="2" marL="1371600" rtl="0" algn="l">
              <a:spcBef>
                <a:spcPts val="0"/>
              </a:spcBef>
              <a:spcAft>
                <a:spcPts val="0"/>
              </a:spcAft>
              <a:buSzPts val="1600"/>
              <a:buChar char="-"/>
            </a:pPr>
            <a:r>
              <a:rPr lang="en" sz="1600"/>
              <a:t>Contains State wise unemployment rates by month since 2007</a:t>
            </a:r>
            <a:endParaRPr sz="1600"/>
          </a:p>
          <a:p>
            <a:pPr indent="-330200" lvl="0" marL="457200" rtl="0" algn="l">
              <a:spcBef>
                <a:spcPts val="0"/>
              </a:spcBef>
              <a:spcAft>
                <a:spcPts val="0"/>
              </a:spcAft>
              <a:buSzPts val="1600"/>
              <a:buChar char="-"/>
            </a:pPr>
            <a:r>
              <a:rPr lang="en" sz="1600"/>
              <a:t>Extracting features from raw data</a:t>
            </a:r>
            <a:endParaRPr sz="1600"/>
          </a:p>
          <a:p>
            <a:pPr indent="-330200" lvl="1" marL="914400" rtl="0" algn="l">
              <a:spcBef>
                <a:spcPts val="0"/>
              </a:spcBef>
              <a:spcAft>
                <a:spcPts val="0"/>
              </a:spcAft>
              <a:buSzPts val="1600"/>
              <a:buChar char="-"/>
            </a:pPr>
            <a:r>
              <a:rPr lang="en" sz="1600"/>
              <a:t>Date, Month, Year from features with Date Time Format</a:t>
            </a:r>
            <a:endParaRPr sz="1600"/>
          </a:p>
          <a:p>
            <a:pPr indent="-330200" lvl="2" marL="1371600" rtl="0" algn="l">
              <a:spcBef>
                <a:spcPts val="0"/>
              </a:spcBef>
              <a:spcAft>
                <a:spcPts val="0"/>
              </a:spcAft>
              <a:buSzPts val="1600"/>
              <a:buChar char="-"/>
            </a:pPr>
            <a:r>
              <a:rPr lang="en" sz="1600"/>
              <a:t>earliest_cr_line -&gt; March-1999, March-2019, April-2001…</a:t>
            </a:r>
            <a:endParaRPr sz="1600"/>
          </a:p>
          <a:p>
            <a:pPr indent="0" lvl="0" marL="1371600" rtl="0" algn="l">
              <a:spcBef>
                <a:spcPts val="1200"/>
              </a:spcBef>
              <a:spcAft>
                <a:spcPts val="1200"/>
              </a:spcAft>
              <a:buNone/>
            </a:pPr>
            <a:r>
              <a:rPr lang="en" sz="1600"/>
              <a:t>⇒ earliest_cr_line_months -&gt; 273</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Number of Data Points</a:t>
            </a:r>
            <a:endParaRPr b="1"/>
          </a:p>
        </p:txBody>
      </p:sp>
      <p:sp>
        <p:nvSpPr>
          <p:cNvPr id="275" name="Google Shape;275;p31"/>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Number of Features</a:t>
            </a:r>
            <a:endParaRPr b="1"/>
          </a:p>
        </p:txBody>
      </p:sp>
      <p:sp>
        <p:nvSpPr>
          <p:cNvPr id="276" name="Google Shape;276;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Data Set</a:t>
            </a:r>
            <a:endParaRPr/>
          </a:p>
        </p:txBody>
      </p:sp>
      <p:pic>
        <p:nvPicPr>
          <p:cNvPr id="277" name="Google Shape;277;p31"/>
          <p:cNvPicPr preferRelativeResize="0"/>
          <p:nvPr/>
        </p:nvPicPr>
        <p:blipFill>
          <a:blip r:embed="rId3">
            <a:alphaModFix/>
          </a:blip>
          <a:stretch>
            <a:fillRect/>
          </a:stretch>
        </p:blipFill>
        <p:spPr>
          <a:xfrm>
            <a:off x="4733221" y="2534200"/>
            <a:ext cx="3595066" cy="1719875"/>
          </a:xfrm>
          <a:prstGeom prst="rect">
            <a:avLst/>
          </a:prstGeom>
          <a:noFill/>
          <a:ln>
            <a:noFill/>
          </a:ln>
        </p:spPr>
      </p:pic>
      <p:pic>
        <p:nvPicPr>
          <p:cNvPr id="278" name="Google Shape;278;p31"/>
          <p:cNvPicPr preferRelativeResize="0"/>
          <p:nvPr/>
        </p:nvPicPr>
        <p:blipFill>
          <a:blip r:embed="rId4">
            <a:alphaModFix/>
          </a:blip>
          <a:stretch>
            <a:fillRect/>
          </a:stretch>
        </p:blipFill>
        <p:spPr>
          <a:xfrm>
            <a:off x="666399" y="2534199"/>
            <a:ext cx="3791650" cy="1205975"/>
          </a:xfrm>
          <a:prstGeom prst="rect">
            <a:avLst/>
          </a:prstGeom>
          <a:noFill/>
          <a:ln>
            <a:noFill/>
          </a:ln>
        </p:spPr>
      </p:pic>
      <p:cxnSp>
        <p:nvCxnSpPr>
          <p:cNvPr id="279" name="Google Shape;279;p31"/>
          <p:cNvCxnSpPr/>
          <p:nvPr/>
        </p:nvCxnSpPr>
        <p:spPr>
          <a:xfrm flipH="1" rot="10800000">
            <a:off x="4926825" y="4022425"/>
            <a:ext cx="3297000" cy="189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Lending Club </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1931675"/>
            <a:ext cx="7688700" cy="1168200"/>
          </a:xfrm>
          <a:prstGeom prst="rect">
            <a:avLst/>
          </a:prstGeom>
        </p:spPr>
        <p:txBody>
          <a:bodyPr anchorCtr="0" anchor="t" bIns="91425" lIns="91425" spcFirstLastPara="1" rIns="91425" wrap="square" tIns="91425">
            <a:normAutofit fontScale="85000" lnSpcReduction="20000"/>
          </a:bodyPr>
          <a:lstStyle/>
          <a:p>
            <a:pPr indent="-324879" lvl="0" marL="457200" rtl="0" algn="l">
              <a:spcBef>
                <a:spcPts val="0"/>
              </a:spcBef>
              <a:spcAft>
                <a:spcPts val="0"/>
              </a:spcAft>
              <a:buClr>
                <a:srgbClr val="333333"/>
              </a:buClr>
              <a:buSzPct val="100000"/>
              <a:buChar char="●"/>
            </a:pPr>
            <a:r>
              <a:rPr lang="en" sz="1783">
                <a:solidFill>
                  <a:srgbClr val="333333"/>
                </a:solidFill>
                <a:highlight>
                  <a:schemeClr val="lt1"/>
                </a:highlight>
              </a:rPr>
              <a:t>P</a:t>
            </a:r>
            <a:r>
              <a:rPr lang="en" sz="1783">
                <a:solidFill>
                  <a:srgbClr val="333333"/>
                </a:solidFill>
                <a:highlight>
                  <a:schemeClr val="lt1"/>
                </a:highlight>
                <a:uFill>
                  <a:noFill/>
                </a:uFill>
                <a:hlinkClick r:id="rId3">
                  <a:extLst>
                    <a:ext uri="{A12FA001-AC4F-418D-AE19-62706E023703}">
                      <ahyp:hlinkClr val="tx"/>
                    </a:ext>
                  </a:extLst>
                </a:hlinkClick>
              </a:rPr>
              <a:t>eer-to-peer lending</a:t>
            </a:r>
            <a:r>
              <a:rPr lang="en" sz="1783">
                <a:solidFill>
                  <a:srgbClr val="333333"/>
                </a:solidFill>
                <a:highlight>
                  <a:schemeClr val="lt1"/>
                </a:highlight>
              </a:rPr>
              <a:t> company, headquartered in </a:t>
            </a:r>
            <a:r>
              <a:rPr lang="en" sz="1783">
                <a:solidFill>
                  <a:srgbClr val="333333"/>
                </a:solidFill>
                <a:highlight>
                  <a:schemeClr val="lt1"/>
                </a:highlight>
                <a:uFill>
                  <a:noFill/>
                </a:uFill>
                <a:hlinkClick r:id="rId4">
                  <a:extLst>
                    <a:ext uri="{A12FA001-AC4F-418D-AE19-62706E023703}">
                      <ahyp:hlinkClr val="tx"/>
                    </a:ext>
                  </a:extLst>
                </a:hlinkClick>
              </a:rPr>
              <a:t>San Francisco</a:t>
            </a:r>
            <a:endParaRPr sz="1783">
              <a:solidFill>
                <a:srgbClr val="333333"/>
              </a:solidFill>
              <a:highlight>
                <a:schemeClr val="lt1"/>
              </a:highlight>
            </a:endParaRPr>
          </a:p>
          <a:p>
            <a:pPr indent="-324879" lvl="0" marL="457200" rtl="0" algn="l">
              <a:spcBef>
                <a:spcPts val="0"/>
              </a:spcBef>
              <a:spcAft>
                <a:spcPts val="0"/>
              </a:spcAft>
              <a:buClr>
                <a:srgbClr val="333333"/>
              </a:buClr>
              <a:buSzPct val="100000"/>
              <a:buChar char="●"/>
            </a:pPr>
            <a:r>
              <a:rPr lang="en" sz="1783">
                <a:solidFill>
                  <a:srgbClr val="333333"/>
                </a:solidFill>
                <a:highlight>
                  <a:schemeClr val="lt1"/>
                </a:highlight>
              </a:rPr>
              <a:t>Borrowers can obtain personal loans between $1,000 and $40,000</a:t>
            </a:r>
            <a:endParaRPr sz="1783">
              <a:solidFill>
                <a:srgbClr val="333333"/>
              </a:solidFill>
              <a:highlight>
                <a:schemeClr val="lt1"/>
              </a:highlight>
            </a:endParaRPr>
          </a:p>
          <a:p>
            <a:pPr indent="-324879" lvl="0" marL="457200" rtl="0" algn="l">
              <a:spcBef>
                <a:spcPts val="0"/>
              </a:spcBef>
              <a:spcAft>
                <a:spcPts val="0"/>
              </a:spcAft>
              <a:buClr>
                <a:srgbClr val="333333"/>
              </a:buClr>
              <a:buSzPct val="100000"/>
              <a:buChar char="●"/>
            </a:pPr>
            <a:r>
              <a:rPr lang="en" sz="1783">
                <a:solidFill>
                  <a:srgbClr val="333333"/>
                </a:solidFill>
                <a:highlight>
                  <a:schemeClr val="lt1"/>
                </a:highlight>
              </a:rPr>
              <a:t>Investors are able to search , browse , and select the loan on webpage </a:t>
            </a:r>
            <a:endParaRPr sz="1150">
              <a:solidFill>
                <a:srgbClr val="202122"/>
              </a:solidFill>
              <a:highlight>
                <a:schemeClr val="lt1"/>
              </a:highlight>
            </a:endParaRPr>
          </a:p>
          <a:p>
            <a:pPr indent="0" lvl="0" marL="0" rtl="0" algn="l">
              <a:spcBef>
                <a:spcPts val="1200"/>
              </a:spcBef>
              <a:spcAft>
                <a:spcPts val="1200"/>
              </a:spcAft>
              <a:buNone/>
            </a:pPr>
            <a:r>
              <a:t/>
            </a:r>
            <a:endParaRPr/>
          </a:p>
        </p:txBody>
      </p:sp>
      <p:pic>
        <p:nvPicPr>
          <p:cNvPr id="94" name="Google Shape;94;p14"/>
          <p:cNvPicPr preferRelativeResize="0"/>
          <p:nvPr/>
        </p:nvPicPr>
        <p:blipFill rotWithShape="1">
          <a:blip r:embed="rId5">
            <a:alphaModFix/>
          </a:blip>
          <a:srcRect b="0" l="9148" r="0" t="0"/>
          <a:stretch/>
        </p:blipFill>
        <p:spPr>
          <a:xfrm>
            <a:off x="2978175" y="3177702"/>
            <a:ext cx="2702199" cy="1551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Imbalanced Target Variable</a:t>
            </a:r>
            <a:endParaRPr/>
          </a:p>
          <a:p>
            <a:pPr indent="0" lvl="0" marL="0" rtl="0" algn="l">
              <a:spcBef>
                <a:spcPts val="0"/>
              </a:spcBef>
              <a:spcAft>
                <a:spcPts val="0"/>
              </a:spcAft>
              <a:buNone/>
            </a:pPr>
            <a:r>
              <a:t/>
            </a:r>
            <a:endParaRPr/>
          </a:p>
        </p:txBody>
      </p:sp>
      <p:pic>
        <p:nvPicPr>
          <p:cNvPr id="285" name="Google Shape;285;p32"/>
          <p:cNvPicPr preferRelativeResize="0"/>
          <p:nvPr/>
        </p:nvPicPr>
        <p:blipFill>
          <a:blip r:embed="rId3">
            <a:alphaModFix/>
          </a:blip>
          <a:stretch>
            <a:fillRect/>
          </a:stretch>
        </p:blipFill>
        <p:spPr>
          <a:xfrm>
            <a:off x="811600" y="1998138"/>
            <a:ext cx="3367826" cy="2422575"/>
          </a:xfrm>
          <a:prstGeom prst="rect">
            <a:avLst/>
          </a:prstGeom>
          <a:noFill/>
          <a:ln>
            <a:noFill/>
          </a:ln>
        </p:spPr>
      </p:pic>
      <p:sp>
        <p:nvSpPr>
          <p:cNvPr id="286" name="Google Shape;286;p32"/>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SMOTE</a:t>
            </a:r>
            <a:endParaRPr/>
          </a:p>
          <a:p>
            <a:pPr indent="-311150" lvl="0" marL="457200" rtl="0" algn="l">
              <a:spcBef>
                <a:spcPts val="0"/>
              </a:spcBef>
              <a:spcAft>
                <a:spcPts val="0"/>
              </a:spcAft>
              <a:buSzPts val="1300"/>
              <a:buChar char="-"/>
            </a:pPr>
            <a:r>
              <a:rPr lang="en"/>
              <a:t>ADASYN</a:t>
            </a:r>
            <a:endParaRPr/>
          </a:p>
          <a:p>
            <a:pPr indent="-311150" lvl="0" marL="457200" rtl="0" algn="l">
              <a:spcBef>
                <a:spcPts val="0"/>
              </a:spcBef>
              <a:spcAft>
                <a:spcPts val="0"/>
              </a:spcAft>
              <a:buSzPts val="1300"/>
              <a:buChar char="-"/>
            </a:pPr>
            <a:r>
              <a:rPr lang="en"/>
              <a:t>RandomOverSampler</a:t>
            </a:r>
            <a:endParaRPr/>
          </a:p>
          <a:p>
            <a:pPr indent="-311150" lvl="0" marL="457200" rtl="0" algn="l">
              <a:spcBef>
                <a:spcPts val="0"/>
              </a:spcBef>
              <a:spcAft>
                <a:spcPts val="0"/>
              </a:spcAft>
              <a:buSzPts val="1300"/>
              <a:buChar char="-"/>
            </a:pPr>
            <a:r>
              <a:rPr lang="en"/>
              <a:t>sklearn.utils.resample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 &amp; Results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p:txBody>
      </p:sp>
      <p:graphicFrame>
        <p:nvGraphicFramePr>
          <p:cNvPr id="297" name="Google Shape;297;p34"/>
          <p:cNvGraphicFramePr/>
          <p:nvPr/>
        </p:nvGraphicFramePr>
        <p:xfrm>
          <a:off x="807575" y="1988100"/>
          <a:ext cx="3000000" cy="3000000"/>
        </p:xfrm>
        <a:graphic>
          <a:graphicData uri="http://schemas.openxmlformats.org/drawingml/2006/table">
            <a:tbl>
              <a:tblPr>
                <a:noFill/>
                <a:tableStyleId>{7748437F-C065-40F0-A4C3-EB4A37A15A62}</a:tableStyleId>
              </a:tblPr>
              <a:tblGrid>
                <a:gridCol w="3340050"/>
                <a:gridCol w="1542550"/>
                <a:gridCol w="1206500"/>
                <a:gridCol w="1376550"/>
              </a:tblGrid>
              <a:tr h="381000">
                <a:tc>
                  <a:txBody>
                    <a:bodyPr/>
                    <a:lstStyle/>
                    <a:p>
                      <a:pPr indent="0" lvl="0" marL="0" rtl="0" algn="l">
                        <a:spcBef>
                          <a:spcPts val="0"/>
                        </a:spcBef>
                        <a:spcAft>
                          <a:spcPts val="0"/>
                        </a:spcAft>
                        <a:buNone/>
                      </a:pPr>
                      <a:r>
                        <a:rPr b="1" lang="en"/>
                        <a:t>Model</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Training F1</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Dev F1</a:t>
                      </a:r>
                      <a:endParaRPr b="1"/>
                    </a:p>
                  </a:txBody>
                  <a:tcPr marT="91425" marB="91425" marR="91425" marL="91425">
                    <a:solidFill>
                      <a:srgbClr val="D9D9D9"/>
                    </a:solidFill>
                  </a:tcPr>
                </a:tc>
                <a:tc>
                  <a:txBody>
                    <a:bodyPr/>
                    <a:lstStyle/>
                    <a:p>
                      <a:pPr indent="0" lvl="0" marL="0" rtl="0" algn="l">
                        <a:spcBef>
                          <a:spcPts val="0"/>
                        </a:spcBef>
                        <a:spcAft>
                          <a:spcPts val="0"/>
                        </a:spcAft>
                        <a:buNone/>
                      </a:pPr>
                      <a:r>
                        <a:t/>
                      </a:r>
                      <a:endParaRPr/>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Gaussian Naive Bayes (GaussianNB)</a:t>
                      </a:r>
                      <a:endParaRPr/>
                    </a:p>
                  </a:txBody>
                  <a:tcPr marT="91425" marB="91425" marR="91425" marL="91425"/>
                </a:tc>
                <a:tc>
                  <a:txBody>
                    <a:bodyPr/>
                    <a:lstStyle/>
                    <a:p>
                      <a:pPr indent="0" lvl="0" marL="0" rtl="0" algn="l">
                        <a:spcBef>
                          <a:spcPts val="0"/>
                        </a:spcBef>
                        <a:spcAft>
                          <a:spcPts val="0"/>
                        </a:spcAft>
                        <a:buNone/>
                      </a:pPr>
                      <a:r>
                        <a:rPr lang="en"/>
                        <a:t>0.37</a:t>
                      </a:r>
                      <a:endParaRPr/>
                    </a:p>
                  </a:txBody>
                  <a:tcPr marT="91425" marB="91425" marR="91425" marL="91425"/>
                </a:tc>
                <a:tc>
                  <a:txBody>
                    <a:bodyPr/>
                    <a:lstStyle/>
                    <a:p>
                      <a:pPr indent="0" lvl="0" marL="0" rtl="0" algn="l">
                        <a:spcBef>
                          <a:spcPts val="0"/>
                        </a:spcBef>
                        <a:spcAft>
                          <a:spcPts val="0"/>
                        </a:spcAft>
                        <a:buNone/>
                      </a:pPr>
                      <a:r>
                        <a:rPr lang="en"/>
                        <a:t>0.40</a:t>
                      </a:r>
                      <a:endParaRPr/>
                    </a:p>
                  </a:txBody>
                  <a:tcPr marT="91425" marB="91425" marR="91425" marL="91425"/>
                </a:tc>
                <a:tc>
                  <a:txBody>
                    <a:bodyPr/>
                    <a:lstStyle/>
                    <a:p>
                      <a:pPr indent="0" lvl="0" marL="0" rtl="0" algn="l">
                        <a:spcBef>
                          <a:spcPts val="0"/>
                        </a:spcBef>
                        <a:spcAft>
                          <a:spcPts val="0"/>
                        </a:spcAft>
                        <a:buNone/>
                      </a:pPr>
                      <a:r>
                        <a:rPr lang="en"/>
                        <a:t>High Bias</a:t>
                      </a:r>
                      <a:endParaRPr/>
                    </a:p>
                  </a:txBody>
                  <a:tcPr marT="91425" marB="91425" marR="91425" marL="91425"/>
                </a:tc>
              </a:tr>
              <a:tr h="381000">
                <a:tc>
                  <a:txBody>
                    <a:bodyPr/>
                    <a:lstStyle/>
                    <a:p>
                      <a:pPr indent="0" lvl="0" marL="0" rtl="0" algn="l">
                        <a:spcBef>
                          <a:spcPts val="0"/>
                        </a:spcBef>
                        <a:spcAft>
                          <a:spcPts val="0"/>
                        </a:spcAft>
                        <a:buNone/>
                      </a:pPr>
                      <a:r>
                        <a:rPr lang="en"/>
                        <a:t>Logistic Regression - L2</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0.65</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0.75</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High Bias</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
                        <a:t>Logistic Regression - L1 &amp; L2</a:t>
                      </a:r>
                      <a:endParaRPr/>
                    </a:p>
                  </a:txBody>
                  <a:tcPr marT="91425" marB="91425" marR="91425" marL="91425"/>
                </a:tc>
                <a:tc>
                  <a:txBody>
                    <a:bodyPr/>
                    <a:lstStyle/>
                    <a:p>
                      <a:pPr indent="0" lvl="0" marL="0" rtl="0" algn="l">
                        <a:spcBef>
                          <a:spcPts val="0"/>
                        </a:spcBef>
                        <a:spcAft>
                          <a:spcPts val="0"/>
                        </a:spcAft>
                        <a:buNone/>
                      </a:pPr>
                      <a:r>
                        <a:rPr lang="en"/>
                        <a:t>0.65</a:t>
                      </a:r>
                      <a:endParaRPr/>
                    </a:p>
                  </a:txBody>
                  <a:tcPr marT="91425" marB="91425" marR="91425" marL="91425"/>
                </a:tc>
                <a:tc>
                  <a:txBody>
                    <a:bodyPr/>
                    <a:lstStyle/>
                    <a:p>
                      <a:pPr indent="0" lvl="0" marL="0" rtl="0" algn="l">
                        <a:spcBef>
                          <a:spcPts val="0"/>
                        </a:spcBef>
                        <a:spcAft>
                          <a:spcPts val="0"/>
                        </a:spcAft>
                        <a:buNone/>
                      </a:pPr>
                      <a:r>
                        <a:rPr lang="en"/>
                        <a:t>0.74</a:t>
                      </a:r>
                      <a:endParaRPr/>
                    </a:p>
                  </a:txBody>
                  <a:tcPr marT="91425" marB="91425" marR="91425" marL="91425"/>
                </a:tc>
                <a:tc>
                  <a:txBody>
                    <a:bodyPr/>
                    <a:lstStyle/>
                    <a:p>
                      <a:pPr indent="0" lvl="0" marL="0" rtl="0" algn="l">
                        <a:spcBef>
                          <a:spcPts val="0"/>
                        </a:spcBef>
                        <a:spcAft>
                          <a:spcPts val="0"/>
                        </a:spcAft>
                        <a:buNone/>
                      </a:pPr>
                      <a:r>
                        <a:rPr lang="en"/>
                        <a:t>High Bias</a:t>
                      </a:r>
                      <a:endParaRPr/>
                    </a:p>
                  </a:txBody>
                  <a:tcPr marT="91425" marB="91425" marR="91425" marL="91425"/>
                </a:tc>
              </a:tr>
              <a:tr h="381000">
                <a:tc>
                  <a:txBody>
                    <a:bodyPr/>
                    <a:lstStyle/>
                    <a:p>
                      <a:pPr indent="0" lvl="0" marL="0" rtl="0" algn="l">
                        <a:spcBef>
                          <a:spcPts val="0"/>
                        </a:spcBef>
                        <a:spcAft>
                          <a:spcPts val="0"/>
                        </a:spcAft>
                        <a:buNone/>
                      </a:pPr>
                      <a:r>
                        <a:rPr lang="en"/>
                        <a:t>XGBoost</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1.00</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0.87</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High Variance</a:t>
                      </a:r>
                      <a:endParaRPr/>
                    </a:p>
                  </a:txBody>
                  <a:tcPr marT="91425" marB="91425" marR="91425" marL="91425">
                    <a:solidFill>
                      <a:srgbClr val="F3F3F3"/>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pic>
        <p:nvPicPr>
          <p:cNvPr id="303" name="Google Shape;303;p35"/>
          <p:cNvPicPr preferRelativeResize="0"/>
          <p:nvPr/>
        </p:nvPicPr>
        <p:blipFill>
          <a:blip r:embed="rId3">
            <a:alphaModFix/>
          </a:blip>
          <a:stretch>
            <a:fillRect/>
          </a:stretch>
        </p:blipFill>
        <p:spPr>
          <a:xfrm>
            <a:off x="1415250" y="1244250"/>
            <a:ext cx="6210300" cy="377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Result</a:t>
            </a:r>
            <a:endParaRPr/>
          </a:p>
        </p:txBody>
      </p:sp>
      <p:sp>
        <p:nvSpPr>
          <p:cNvPr id="309" name="Google Shape;309;p36"/>
          <p:cNvSpPr txBox="1"/>
          <p:nvPr>
            <p:ph idx="1" type="body"/>
          </p:nvPr>
        </p:nvSpPr>
        <p:spPr>
          <a:xfrm>
            <a:off x="729450" y="12406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Test F1 Score:  0.91</a:t>
            </a:r>
            <a:endParaRPr/>
          </a:p>
        </p:txBody>
      </p:sp>
      <p:pic>
        <p:nvPicPr>
          <p:cNvPr id="310" name="Google Shape;310;p36"/>
          <p:cNvPicPr preferRelativeResize="0"/>
          <p:nvPr/>
        </p:nvPicPr>
        <p:blipFill>
          <a:blip r:embed="rId3">
            <a:alphaModFix/>
          </a:blip>
          <a:stretch>
            <a:fillRect/>
          </a:stretch>
        </p:blipFill>
        <p:spPr>
          <a:xfrm>
            <a:off x="1543050" y="1556550"/>
            <a:ext cx="5934600" cy="362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Investment</a:t>
            </a:r>
            <a:r>
              <a:rPr lang="en"/>
              <a:t> Return</a:t>
            </a:r>
            <a:endParaRPr/>
          </a:p>
        </p:txBody>
      </p:sp>
      <p:pic>
        <p:nvPicPr>
          <p:cNvPr id="316" name="Google Shape;316;p37"/>
          <p:cNvPicPr preferRelativeResize="0"/>
          <p:nvPr/>
        </p:nvPicPr>
        <p:blipFill>
          <a:blip r:embed="rId3">
            <a:alphaModFix/>
          </a:blip>
          <a:stretch>
            <a:fillRect/>
          </a:stretch>
        </p:blipFill>
        <p:spPr>
          <a:xfrm>
            <a:off x="1295400" y="1396650"/>
            <a:ext cx="6057900" cy="3200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aphicFrame>
        <p:nvGraphicFramePr>
          <p:cNvPr id="321" name="Google Shape;321;p38"/>
          <p:cNvGraphicFramePr/>
          <p:nvPr/>
        </p:nvGraphicFramePr>
        <p:xfrm>
          <a:off x="431950" y="1513125"/>
          <a:ext cx="3000000" cy="3000000"/>
        </p:xfrm>
        <a:graphic>
          <a:graphicData uri="http://schemas.openxmlformats.org/drawingml/2006/table">
            <a:tbl>
              <a:tblPr>
                <a:noFill/>
                <a:tableStyleId>{141A8816-1C5C-44FA-9553-8ECF55777DB2}</a:tableStyleId>
              </a:tblPr>
              <a:tblGrid>
                <a:gridCol w="570800"/>
                <a:gridCol w="507350"/>
                <a:gridCol w="1352975"/>
                <a:gridCol w="1035875"/>
                <a:gridCol w="1120425"/>
                <a:gridCol w="1226125"/>
                <a:gridCol w="1215550"/>
                <a:gridCol w="1310700"/>
              </a:tblGrid>
              <a:tr h="314300">
                <a:tc>
                  <a:txBody>
                    <a:bodyPr/>
                    <a:lstStyle/>
                    <a:p>
                      <a:pPr indent="0" lvl="0" marL="0" rtl="0" algn="ctr">
                        <a:spcBef>
                          <a:spcPts val="0"/>
                        </a:spcBef>
                        <a:spcAft>
                          <a:spcPts val="0"/>
                        </a:spcAft>
                        <a:buNone/>
                      </a:pPr>
                      <a:r>
                        <a:t/>
                      </a:r>
                      <a:endParaRPr/>
                    </a:p>
                  </a:txBody>
                  <a:tcPr marT="9525" marB="91425" marR="9525" marL="9525" anchor="b">
                    <a:solidFill>
                      <a:srgbClr val="D9D9D9"/>
                    </a:solidFill>
                  </a:tcPr>
                </a:tc>
                <a:tc>
                  <a:txBody>
                    <a:bodyPr/>
                    <a:lstStyle/>
                    <a:p>
                      <a:pPr indent="0" lvl="0" marL="0" rtl="0" algn="ctr">
                        <a:spcBef>
                          <a:spcPts val="0"/>
                        </a:spcBef>
                        <a:spcAft>
                          <a:spcPts val="0"/>
                        </a:spcAft>
                        <a:buNone/>
                      </a:pPr>
                      <a:r>
                        <a:rPr b="1" lang="en" sz="1200"/>
                        <a:t>Count</a:t>
                      </a:r>
                      <a:endParaRPr b="1" sz="1200"/>
                    </a:p>
                  </a:txBody>
                  <a:tcPr marT="9525" marB="91425" marR="9525" marL="9525" anchor="b">
                    <a:solidFill>
                      <a:srgbClr val="D9D9D9"/>
                    </a:solidFill>
                  </a:tcPr>
                </a:tc>
                <a:tc>
                  <a:txBody>
                    <a:bodyPr/>
                    <a:lstStyle/>
                    <a:p>
                      <a:pPr indent="0" lvl="0" marL="0" rtl="0" algn="ctr">
                        <a:spcBef>
                          <a:spcPts val="0"/>
                        </a:spcBef>
                        <a:spcAft>
                          <a:spcPts val="0"/>
                        </a:spcAft>
                        <a:buNone/>
                      </a:pPr>
                      <a:r>
                        <a:rPr b="1" lang="en" sz="1200"/>
                        <a:t>Random Chance</a:t>
                      </a:r>
                      <a:endParaRPr b="1" sz="1200"/>
                    </a:p>
                  </a:txBody>
                  <a:tcPr marT="9525" marB="91425" marR="9525" marL="9525" anchor="b">
                    <a:solidFill>
                      <a:srgbClr val="D9D9D9"/>
                    </a:solidFill>
                  </a:tcPr>
                </a:tc>
                <a:tc>
                  <a:txBody>
                    <a:bodyPr/>
                    <a:lstStyle/>
                    <a:p>
                      <a:pPr indent="0" lvl="0" marL="0" rtl="0" algn="ctr">
                        <a:spcBef>
                          <a:spcPts val="0"/>
                        </a:spcBef>
                        <a:spcAft>
                          <a:spcPts val="0"/>
                        </a:spcAft>
                        <a:buNone/>
                      </a:pPr>
                      <a:r>
                        <a:rPr b="1" lang="en" sz="1200"/>
                        <a:t>precision@3</a:t>
                      </a:r>
                      <a:endParaRPr b="1" sz="1200"/>
                    </a:p>
                  </a:txBody>
                  <a:tcPr marT="9525" marB="91425" marR="9525" marL="9525" anchor="b">
                    <a:solidFill>
                      <a:srgbClr val="D9D9D9"/>
                    </a:solidFill>
                  </a:tcPr>
                </a:tc>
                <a:tc>
                  <a:txBody>
                    <a:bodyPr/>
                    <a:lstStyle/>
                    <a:p>
                      <a:pPr indent="0" lvl="0" marL="0" rtl="0" algn="ctr">
                        <a:spcBef>
                          <a:spcPts val="0"/>
                        </a:spcBef>
                        <a:spcAft>
                          <a:spcPts val="0"/>
                        </a:spcAft>
                        <a:buNone/>
                      </a:pPr>
                      <a:r>
                        <a:rPr b="1" lang="en" sz="1200"/>
                        <a:t>precision@10</a:t>
                      </a:r>
                      <a:endParaRPr b="1" sz="1200"/>
                    </a:p>
                  </a:txBody>
                  <a:tcPr marT="9525" marB="91425" marR="9525" marL="9525" anchor="b">
                    <a:solidFill>
                      <a:srgbClr val="D9D9D9"/>
                    </a:solidFill>
                  </a:tcPr>
                </a:tc>
                <a:tc>
                  <a:txBody>
                    <a:bodyPr/>
                    <a:lstStyle/>
                    <a:p>
                      <a:pPr indent="0" lvl="0" marL="0" rtl="0" algn="ctr">
                        <a:spcBef>
                          <a:spcPts val="0"/>
                        </a:spcBef>
                        <a:spcAft>
                          <a:spcPts val="0"/>
                        </a:spcAft>
                        <a:buNone/>
                      </a:pPr>
                      <a:r>
                        <a:rPr b="1" lang="en" sz="1200"/>
                        <a:t>precision@100</a:t>
                      </a:r>
                      <a:endParaRPr b="1" sz="1200"/>
                    </a:p>
                  </a:txBody>
                  <a:tcPr marT="9525" marB="91425" marR="9525" marL="9525" anchor="b">
                    <a:solidFill>
                      <a:srgbClr val="D9D9D9"/>
                    </a:solidFill>
                  </a:tcPr>
                </a:tc>
                <a:tc>
                  <a:txBody>
                    <a:bodyPr/>
                    <a:lstStyle/>
                    <a:p>
                      <a:pPr indent="0" lvl="0" marL="0" rtl="0" algn="ctr">
                        <a:spcBef>
                          <a:spcPts val="0"/>
                        </a:spcBef>
                        <a:spcAft>
                          <a:spcPts val="0"/>
                        </a:spcAft>
                        <a:buNone/>
                      </a:pPr>
                      <a:r>
                        <a:rPr b="1" lang="en" sz="1200"/>
                        <a:t>precision@500</a:t>
                      </a:r>
                      <a:endParaRPr b="1" sz="1200"/>
                    </a:p>
                  </a:txBody>
                  <a:tcPr marT="9525" marB="91425" marR="9525" marL="9525" anchor="b">
                    <a:solidFill>
                      <a:srgbClr val="D9D9D9"/>
                    </a:solidFill>
                  </a:tcPr>
                </a:tc>
                <a:tc>
                  <a:txBody>
                    <a:bodyPr/>
                    <a:lstStyle/>
                    <a:p>
                      <a:pPr indent="0" lvl="0" marL="0" rtl="0" algn="ctr">
                        <a:spcBef>
                          <a:spcPts val="0"/>
                        </a:spcBef>
                        <a:spcAft>
                          <a:spcPts val="0"/>
                        </a:spcAft>
                        <a:buNone/>
                      </a:pPr>
                      <a:r>
                        <a:rPr b="1" lang="en" sz="1200"/>
                        <a:t>precision@1000</a:t>
                      </a:r>
                      <a:endParaRPr b="1" sz="1200"/>
                    </a:p>
                  </a:txBody>
                  <a:tcPr marT="9525" marB="91425" marR="9525" marL="9525" anchor="b">
                    <a:solidFill>
                      <a:srgbClr val="D9D9D9"/>
                    </a:solidFill>
                  </a:tcPr>
                </a:tc>
              </a:tr>
              <a:tr h="323850">
                <a:tc>
                  <a:txBody>
                    <a:bodyPr/>
                    <a:lstStyle/>
                    <a:p>
                      <a:pPr indent="0" lvl="0" marL="0" rtl="0" algn="ctr">
                        <a:lnSpc>
                          <a:spcPct val="115000"/>
                        </a:lnSpc>
                        <a:spcBef>
                          <a:spcPts val="0"/>
                        </a:spcBef>
                        <a:spcAft>
                          <a:spcPts val="0"/>
                        </a:spcAft>
                        <a:buNone/>
                      </a:pPr>
                      <a:r>
                        <a:rPr b="1" lang="en" sz="1200"/>
                        <a:t>Feb-18</a:t>
                      </a:r>
                      <a:endParaRPr b="1" sz="1200"/>
                    </a:p>
                  </a:txBody>
                  <a:tcPr marT="9525" marB="91425" marR="9525" marL="9525" anchor="b"/>
                </a:tc>
                <a:tc>
                  <a:txBody>
                    <a:bodyPr/>
                    <a:lstStyle/>
                    <a:p>
                      <a:pPr indent="0" lvl="0" marL="0" rtl="0" algn="ctr">
                        <a:lnSpc>
                          <a:spcPct val="115000"/>
                        </a:lnSpc>
                        <a:spcBef>
                          <a:spcPts val="0"/>
                        </a:spcBef>
                        <a:spcAft>
                          <a:spcPts val="0"/>
                        </a:spcAft>
                        <a:buNone/>
                      </a:pPr>
                      <a:r>
                        <a:rPr lang="en" sz="1200"/>
                        <a:t>6,751</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0.81</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1</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1</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0.97</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0.97</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0.96</a:t>
                      </a:r>
                      <a:endParaRPr sz="1200"/>
                    </a:p>
                  </a:txBody>
                  <a:tcPr marT="69850" marB="69850" marR="9525" marL="9525" anchor="b"/>
                </a:tc>
              </a:tr>
              <a:tr h="323850">
                <a:tc>
                  <a:txBody>
                    <a:bodyPr/>
                    <a:lstStyle/>
                    <a:p>
                      <a:pPr indent="0" lvl="0" marL="0" rtl="0" algn="ctr">
                        <a:spcBef>
                          <a:spcPts val="0"/>
                        </a:spcBef>
                        <a:spcAft>
                          <a:spcPts val="0"/>
                        </a:spcAft>
                        <a:buNone/>
                      </a:pPr>
                      <a:r>
                        <a:rPr b="1" lang="en" sz="1200"/>
                        <a:t>A</a:t>
                      </a:r>
                      <a:endParaRPr b="1"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1,488</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0.93</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1</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1</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0.97</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0.97</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0.96</a:t>
                      </a:r>
                      <a:endParaRPr sz="1200"/>
                    </a:p>
                  </a:txBody>
                  <a:tcPr marT="69850" marB="69850" marR="9525" marL="9525" anchor="b">
                    <a:solidFill>
                      <a:srgbClr val="F3F3F3"/>
                    </a:solidFill>
                  </a:tcPr>
                </a:tc>
              </a:tr>
              <a:tr h="323850">
                <a:tc>
                  <a:txBody>
                    <a:bodyPr/>
                    <a:lstStyle/>
                    <a:p>
                      <a:pPr indent="0" lvl="0" marL="0" rtl="0" algn="ctr">
                        <a:spcBef>
                          <a:spcPts val="0"/>
                        </a:spcBef>
                        <a:spcAft>
                          <a:spcPts val="0"/>
                        </a:spcAft>
                        <a:buNone/>
                      </a:pPr>
                      <a:r>
                        <a:rPr b="1" lang="en" sz="1200"/>
                        <a:t>B</a:t>
                      </a:r>
                      <a:endParaRPr b="1" sz="1200"/>
                    </a:p>
                  </a:txBody>
                  <a:tcPr marT="9525" marB="91425" marR="9525" marL="9525" anchor="b"/>
                </a:tc>
                <a:tc>
                  <a:txBody>
                    <a:bodyPr/>
                    <a:lstStyle/>
                    <a:p>
                      <a:pPr indent="0" lvl="0" marL="0" rtl="0" algn="ctr">
                        <a:lnSpc>
                          <a:spcPct val="115000"/>
                        </a:lnSpc>
                        <a:spcBef>
                          <a:spcPts val="0"/>
                        </a:spcBef>
                        <a:spcAft>
                          <a:spcPts val="0"/>
                        </a:spcAft>
                        <a:buNone/>
                      </a:pPr>
                      <a:r>
                        <a:rPr lang="en" sz="1200"/>
                        <a:t>1,828</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0.86</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1</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0.9</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0.96</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0.92</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0.91</a:t>
                      </a:r>
                      <a:endParaRPr sz="1200"/>
                    </a:p>
                  </a:txBody>
                  <a:tcPr marT="69850" marB="69850" marR="9525" marL="9525" anchor="b"/>
                </a:tc>
              </a:tr>
              <a:tr h="327550">
                <a:tc>
                  <a:txBody>
                    <a:bodyPr/>
                    <a:lstStyle/>
                    <a:p>
                      <a:pPr indent="0" lvl="0" marL="0" rtl="0" algn="ctr">
                        <a:spcBef>
                          <a:spcPts val="0"/>
                        </a:spcBef>
                        <a:spcAft>
                          <a:spcPts val="0"/>
                        </a:spcAft>
                        <a:buNone/>
                      </a:pPr>
                      <a:r>
                        <a:rPr b="1" lang="en" sz="1200"/>
                        <a:t>C</a:t>
                      </a:r>
                      <a:endParaRPr b="1"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1,845</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0.77</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1</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0.9</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0.88</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0.87</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0.82</a:t>
                      </a:r>
                      <a:endParaRPr sz="1200"/>
                    </a:p>
                  </a:txBody>
                  <a:tcPr marT="69850" marB="69850" marR="9525" marL="9525" anchor="b">
                    <a:solidFill>
                      <a:srgbClr val="F3F3F3"/>
                    </a:solidFill>
                  </a:tcPr>
                </a:tc>
              </a:tr>
              <a:tr h="323850">
                <a:tc>
                  <a:txBody>
                    <a:bodyPr/>
                    <a:lstStyle/>
                    <a:p>
                      <a:pPr indent="0" lvl="0" marL="0" rtl="0" algn="ctr">
                        <a:spcBef>
                          <a:spcPts val="0"/>
                        </a:spcBef>
                        <a:spcAft>
                          <a:spcPts val="0"/>
                        </a:spcAft>
                        <a:buNone/>
                      </a:pPr>
                      <a:r>
                        <a:rPr b="1" lang="en" sz="1200"/>
                        <a:t>D</a:t>
                      </a:r>
                      <a:endParaRPr b="1" sz="1200"/>
                    </a:p>
                  </a:txBody>
                  <a:tcPr marT="9525" marB="91425" marR="9525" marL="9525" anchor="b"/>
                </a:tc>
                <a:tc>
                  <a:txBody>
                    <a:bodyPr/>
                    <a:lstStyle/>
                    <a:p>
                      <a:pPr indent="0" lvl="0" marL="0" rtl="0" algn="ctr">
                        <a:lnSpc>
                          <a:spcPct val="115000"/>
                        </a:lnSpc>
                        <a:spcBef>
                          <a:spcPts val="0"/>
                        </a:spcBef>
                        <a:spcAft>
                          <a:spcPts val="0"/>
                        </a:spcAft>
                        <a:buNone/>
                      </a:pPr>
                      <a:r>
                        <a:rPr lang="en" sz="1200"/>
                        <a:t>1,151</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0.68</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1</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0.9</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0.82</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0.80</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0.72</a:t>
                      </a:r>
                      <a:endParaRPr sz="1200"/>
                    </a:p>
                  </a:txBody>
                  <a:tcPr marT="69850" marB="69850" marR="9525" marL="9525" anchor="b"/>
                </a:tc>
              </a:tr>
              <a:tr h="323850">
                <a:tc>
                  <a:txBody>
                    <a:bodyPr/>
                    <a:lstStyle/>
                    <a:p>
                      <a:pPr indent="0" lvl="0" marL="0" rtl="0" algn="ctr">
                        <a:spcBef>
                          <a:spcPts val="0"/>
                        </a:spcBef>
                        <a:spcAft>
                          <a:spcPts val="0"/>
                        </a:spcAft>
                        <a:buNone/>
                      </a:pPr>
                      <a:r>
                        <a:rPr b="1" lang="en" sz="1200"/>
                        <a:t>E</a:t>
                      </a:r>
                      <a:endParaRPr b="1"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337</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0.63</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1</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0.9</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0.75</a:t>
                      </a:r>
                      <a:endParaRPr sz="1200"/>
                    </a:p>
                  </a:txBody>
                  <a:tcPr marT="69850" marB="69850" marR="9525" marL="9525" anchor="b">
                    <a:solidFill>
                      <a:srgbClr val="F3F3F3"/>
                    </a:solidFill>
                  </a:tcPr>
                </a:tc>
                <a:tc>
                  <a:txBody>
                    <a:bodyPr/>
                    <a:lstStyle/>
                    <a:p>
                      <a:pPr indent="0" lvl="0" marL="0" rtl="0" algn="ctr">
                        <a:spcBef>
                          <a:spcPts val="0"/>
                        </a:spcBef>
                        <a:spcAft>
                          <a:spcPts val="0"/>
                        </a:spcAft>
                        <a:buNone/>
                      </a:pPr>
                      <a:r>
                        <a:rPr lang="en" sz="1200"/>
                        <a:t>-</a:t>
                      </a:r>
                      <a:endParaRPr sz="1200"/>
                    </a:p>
                  </a:txBody>
                  <a:tcPr marT="69850" marB="69850" marR="9525" marL="9525" anchor="b">
                    <a:solidFill>
                      <a:srgbClr val="F3F3F3"/>
                    </a:solidFill>
                  </a:tcPr>
                </a:tc>
                <a:tc>
                  <a:txBody>
                    <a:bodyPr/>
                    <a:lstStyle/>
                    <a:p>
                      <a:pPr indent="0" lvl="0" marL="0" rtl="0" algn="ctr">
                        <a:spcBef>
                          <a:spcPts val="0"/>
                        </a:spcBef>
                        <a:spcAft>
                          <a:spcPts val="0"/>
                        </a:spcAft>
                        <a:buNone/>
                      </a:pPr>
                      <a:r>
                        <a:rPr lang="en" sz="1200"/>
                        <a:t>-</a:t>
                      </a:r>
                      <a:endParaRPr sz="1200"/>
                    </a:p>
                  </a:txBody>
                  <a:tcPr marT="69850" marB="69850" marR="9525" marL="9525" anchor="b">
                    <a:solidFill>
                      <a:srgbClr val="F3F3F3"/>
                    </a:solidFill>
                  </a:tcPr>
                </a:tc>
              </a:tr>
              <a:tr h="323850">
                <a:tc>
                  <a:txBody>
                    <a:bodyPr/>
                    <a:lstStyle/>
                    <a:p>
                      <a:pPr indent="0" lvl="0" marL="0" rtl="0" algn="ctr">
                        <a:spcBef>
                          <a:spcPts val="0"/>
                        </a:spcBef>
                        <a:spcAft>
                          <a:spcPts val="0"/>
                        </a:spcAft>
                        <a:buNone/>
                      </a:pPr>
                      <a:r>
                        <a:rPr b="1" lang="en" sz="1200"/>
                        <a:t>F</a:t>
                      </a:r>
                      <a:endParaRPr b="1" sz="1200"/>
                    </a:p>
                  </a:txBody>
                  <a:tcPr marT="9525" marB="91425" marR="9525" marL="9525" anchor="b"/>
                </a:tc>
                <a:tc>
                  <a:txBody>
                    <a:bodyPr/>
                    <a:lstStyle/>
                    <a:p>
                      <a:pPr indent="0" lvl="0" marL="0" rtl="0" algn="ctr">
                        <a:lnSpc>
                          <a:spcPct val="115000"/>
                        </a:lnSpc>
                        <a:spcBef>
                          <a:spcPts val="0"/>
                        </a:spcBef>
                        <a:spcAft>
                          <a:spcPts val="0"/>
                        </a:spcAft>
                        <a:buNone/>
                      </a:pPr>
                      <a:r>
                        <a:rPr lang="en" sz="1200"/>
                        <a:t>91</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0.56</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0.67</a:t>
                      </a:r>
                      <a:endParaRPr sz="1200"/>
                    </a:p>
                  </a:txBody>
                  <a:tcPr marT="69850" marB="69850" marR="9525" marL="9525" anchor="b"/>
                </a:tc>
                <a:tc>
                  <a:txBody>
                    <a:bodyPr/>
                    <a:lstStyle/>
                    <a:p>
                      <a:pPr indent="0" lvl="0" marL="0" rtl="0" algn="ctr">
                        <a:lnSpc>
                          <a:spcPct val="115000"/>
                        </a:lnSpc>
                        <a:spcBef>
                          <a:spcPts val="0"/>
                        </a:spcBef>
                        <a:spcAft>
                          <a:spcPts val="0"/>
                        </a:spcAft>
                        <a:buNone/>
                      </a:pPr>
                      <a:r>
                        <a:rPr lang="en" sz="1200"/>
                        <a:t>0.6</a:t>
                      </a:r>
                      <a:endParaRPr sz="1200"/>
                    </a:p>
                  </a:txBody>
                  <a:tcPr marT="69850" marB="69850" marR="9525" marL="9525" anchor="b"/>
                </a:tc>
                <a:tc>
                  <a:txBody>
                    <a:bodyPr/>
                    <a:lstStyle/>
                    <a:p>
                      <a:pPr indent="0" lvl="0" marL="0" rtl="0" algn="ctr">
                        <a:spcBef>
                          <a:spcPts val="0"/>
                        </a:spcBef>
                        <a:spcAft>
                          <a:spcPts val="0"/>
                        </a:spcAft>
                        <a:buNone/>
                      </a:pPr>
                      <a:r>
                        <a:rPr lang="en" sz="1200"/>
                        <a:t>-</a:t>
                      </a:r>
                      <a:endParaRPr sz="1200"/>
                    </a:p>
                  </a:txBody>
                  <a:tcPr marT="69850" marB="69850" marR="9525" marL="9525" anchor="b"/>
                </a:tc>
                <a:tc>
                  <a:txBody>
                    <a:bodyPr/>
                    <a:lstStyle/>
                    <a:p>
                      <a:pPr indent="0" lvl="0" marL="0" rtl="0" algn="ctr">
                        <a:spcBef>
                          <a:spcPts val="0"/>
                        </a:spcBef>
                        <a:spcAft>
                          <a:spcPts val="0"/>
                        </a:spcAft>
                        <a:buNone/>
                      </a:pPr>
                      <a:r>
                        <a:rPr lang="en" sz="1200"/>
                        <a:t>-</a:t>
                      </a:r>
                      <a:endParaRPr sz="1200"/>
                    </a:p>
                  </a:txBody>
                  <a:tcPr marT="69850" marB="69850" marR="9525" marL="9525" anchor="b"/>
                </a:tc>
                <a:tc>
                  <a:txBody>
                    <a:bodyPr/>
                    <a:lstStyle/>
                    <a:p>
                      <a:pPr indent="0" lvl="0" marL="0" rtl="0" algn="ctr">
                        <a:spcBef>
                          <a:spcPts val="0"/>
                        </a:spcBef>
                        <a:spcAft>
                          <a:spcPts val="0"/>
                        </a:spcAft>
                        <a:buNone/>
                      </a:pPr>
                      <a:r>
                        <a:rPr lang="en" sz="1200"/>
                        <a:t>-</a:t>
                      </a:r>
                      <a:endParaRPr sz="1200"/>
                    </a:p>
                  </a:txBody>
                  <a:tcPr marT="69850" marB="69850" marR="9525" marL="9525" anchor="b"/>
                </a:tc>
              </a:tr>
              <a:tr h="323850">
                <a:tc>
                  <a:txBody>
                    <a:bodyPr/>
                    <a:lstStyle/>
                    <a:p>
                      <a:pPr indent="0" lvl="0" marL="0" rtl="0" algn="ctr">
                        <a:spcBef>
                          <a:spcPts val="0"/>
                        </a:spcBef>
                        <a:spcAft>
                          <a:spcPts val="0"/>
                        </a:spcAft>
                        <a:buNone/>
                      </a:pPr>
                      <a:r>
                        <a:rPr b="1" lang="en" sz="1200"/>
                        <a:t>G</a:t>
                      </a:r>
                      <a:endParaRPr b="1" sz="1200"/>
                    </a:p>
                  </a:txBody>
                  <a:tcPr marT="9525" marB="91425" marR="9525" marL="9525" anchor="b">
                    <a:solidFill>
                      <a:srgbClr val="F3F3F3"/>
                    </a:solidFill>
                  </a:tcPr>
                </a:tc>
                <a:tc>
                  <a:txBody>
                    <a:bodyPr/>
                    <a:lstStyle/>
                    <a:p>
                      <a:pPr indent="0" lvl="0" marL="0" rtl="0" algn="ctr">
                        <a:lnSpc>
                          <a:spcPct val="115000"/>
                        </a:lnSpc>
                        <a:spcBef>
                          <a:spcPts val="0"/>
                        </a:spcBef>
                        <a:spcAft>
                          <a:spcPts val="0"/>
                        </a:spcAft>
                        <a:buNone/>
                      </a:pPr>
                      <a:r>
                        <a:rPr lang="en" sz="1200"/>
                        <a:t>11</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0.45</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0.33</a:t>
                      </a:r>
                      <a:endParaRPr sz="1200"/>
                    </a:p>
                  </a:txBody>
                  <a:tcPr marT="69850" marB="69850" marR="9525" marL="9525" anchor="b">
                    <a:solidFill>
                      <a:srgbClr val="F3F3F3"/>
                    </a:solidFill>
                  </a:tcPr>
                </a:tc>
                <a:tc>
                  <a:txBody>
                    <a:bodyPr/>
                    <a:lstStyle/>
                    <a:p>
                      <a:pPr indent="0" lvl="0" marL="0" rtl="0" algn="ctr">
                        <a:lnSpc>
                          <a:spcPct val="115000"/>
                        </a:lnSpc>
                        <a:spcBef>
                          <a:spcPts val="0"/>
                        </a:spcBef>
                        <a:spcAft>
                          <a:spcPts val="0"/>
                        </a:spcAft>
                        <a:buNone/>
                      </a:pPr>
                      <a:r>
                        <a:rPr lang="en" sz="1200"/>
                        <a:t>0.4</a:t>
                      </a:r>
                      <a:endParaRPr sz="1200"/>
                    </a:p>
                  </a:txBody>
                  <a:tcPr marT="69850" marB="69850" marR="9525" marL="9525" anchor="b">
                    <a:solidFill>
                      <a:srgbClr val="F3F3F3"/>
                    </a:solidFill>
                  </a:tcPr>
                </a:tc>
                <a:tc>
                  <a:txBody>
                    <a:bodyPr/>
                    <a:lstStyle/>
                    <a:p>
                      <a:pPr indent="0" lvl="0" marL="0" rtl="0" algn="ctr">
                        <a:spcBef>
                          <a:spcPts val="0"/>
                        </a:spcBef>
                        <a:spcAft>
                          <a:spcPts val="0"/>
                        </a:spcAft>
                        <a:buNone/>
                      </a:pPr>
                      <a:r>
                        <a:rPr lang="en" sz="1200"/>
                        <a:t>-</a:t>
                      </a:r>
                      <a:endParaRPr sz="1200"/>
                    </a:p>
                  </a:txBody>
                  <a:tcPr marT="69850" marB="69850" marR="9525" marL="9525" anchor="b">
                    <a:solidFill>
                      <a:srgbClr val="F3F3F3"/>
                    </a:solidFill>
                  </a:tcPr>
                </a:tc>
                <a:tc>
                  <a:txBody>
                    <a:bodyPr/>
                    <a:lstStyle/>
                    <a:p>
                      <a:pPr indent="0" lvl="0" marL="0" rtl="0" algn="ctr">
                        <a:spcBef>
                          <a:spcPts val="0"/>
                        </a:spcBef>
                        <a:spcAft>
                          <a:spcPts val="0"/>
                        </a:spcAft>
                        <a:buNone/>
                      </a:pPr>
                      <a:r>
                        <a:rPr lang="en" sz="1200"/>
                        <a:t>-</a:t>
                      </a:r>
                      <a:endParaRPr sz="1200"/>
                    </a:p>
                  </a:txBody>
                  <a:tcPr marT="69850" marB="69850" marR="9525" marL="9525" anchor="b">
                    <a:solidFill>
                      <a:srgbClr val="F3F3F3"/>
                    </a:solidFill>
                  </a:tcPr>
                </a:tc>
                <a:tc>
                  <a:txBody>
                    <a:bodyPr/>
                    <a:lstStyle/>
                    <a:p>
                      <a:pPr indent="0" lvl="0" marL="0" rtl="0" algn="ctr">
                        <a:spcBef>
                          <a:spcPts val="0"/>
                        </a:spcBef>
                        <a:spcAft>
                          <a:spcPts val="0"/>
                        </a:spcAft>
                        <a:buNone/>
                      </a:pPr>
                      <a:r>
                        <a:rPr lang="en" sz="1200"/>
                        <a:t>-</a:t>
                      </a:r>
                      <a:endParaRPr sz="1200"/>
                    </a:p>
                  </a:txBody>
                  <a:tcPr marT="69850" marB="69850" marR="9525" marL="9525" anchor="b">
                    <a:solidFill>
                      <a:srgbClr val="F3F3F3"/>
                    </a:solidFill>
                  </a:tcPr>
                </a:tc>
              </a:tr>
            </a:tbl>
          </a:graphicData>
        </a:graphic>
      </p:graphicFrame>
      <p:sp>
        <p:nvSpPr>
          <p:cNvPr id="322" name="Google Shape;322;p38"/>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precision@k</a:t>
            </a:r>
            <a:endParaRPr/>
          </a:p>
        </p:txBody>
      </p:sp>
      <p:sp>
        <p:nvSpPr>
          <p:cNvPr id="323" name="Google Shape;323;p38"/>
          <p:cNvSpPr/>
          <p:nvPr/>
        </p:nvSpPr>
        <p:spPr>
          <a:xfrm>
            <a:off x="1896525" y="3274875"/>
            <a:ext cx="642900" cy="20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5263675" y="3274875"/>
            <a:ext cx="642900" cy="20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txBox="1"/>
          <p:nvPr/>
        </p:nvSpPr>
        <p:spPr>
          <a:xfrm>
            <a:off x="5906575" y="3202725"/>
            <a:ext cx="4025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38761D"/>
                </a:solidFill>
                <a:latin typeface="Lato"/>
                <a:ea typeface="Lato"/>
                <a:cs typeface="Lato"/>
                <a:sym typeface="Lato"/>
              </a:rPr>
              <a:t>+0.14</a:t>
            </a:r>
            <a:endParaRPr b="1" sz="1100">
              <a:solidFill>
                <a:srgbClr val="38761D"/>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graphicFrame>
        <p:nvGraphicFramePr>
          <p:cNvPr id="331" name="Google Shape;331;p39"/>
          <p:cNvGraphicFramePr/>
          <p:nvPr/>
        </p:nvGraphicFramePr>
        <p:xfrm>
          <a:off x="460400" y="1553550"/>
          <a:ext cx="3000000" cy="3000000"/>
        </p:xfrm>
        <a:graphic>
          <a:graphicData uri="http://schemas.openxmlformats.org/drawingml/2006/table">
            <a:tbl>
              <a:tblPr>
                <a:noFill/>
                <a:tableStyleId>{141A8816-1C5C-44FA-9553-8ECF55777DB2}</a:tableStyleId>
              </a:tblPr>
              <a:tblGrid>
                <a:gridCol w="1063075"/>
                <a:gridCol w="1165900"/>
                <a:gridCol w="814425"/>
                <a:gridCol w="1414525"/>
                <a:gridCol w="1508850"/>
                <a:gridCol w="1371675"/>
                <a:gridCol w="874425"/>
              </a:tblGrid>
              <a:tr h="279600">
                <a:tc>
                  <a:txBody>
                    <a:bodyPr/>
                    <a:lstStyle/>
                    <a:p>
                      <a:pPr indent="0" lvl="0" marL="0" rtl="0" algn="l">
                        <a:spcBef>
                          <a:spcPts val="0"/>
                        </a:spcBef>
                        <a:spcAft>
                          <a:spcPts val="0"/>
                        </a:spcAft>
                        <a:buNone/>
                      </a:pPr>
                      <a:r>
                        <a:t/>
                      </a:r>
                      <a:endParaRPr sz="1300"/>
                    </a:p>
                  </a:txBody>
                  <a:tcPr marT="9525" marB="91425" marR="9525" marL="9525" anchor="b"/>
                </a:tc>
                <a:tc>
                  <a:txBody>
                    <a:bodyPr/>
                    <a:lstStyle/>
                    <a:p>
                      <a:pPr indent="0" lvl="0" marL="0" rtl="0" algn="l">
                        <a:spcBef>
                          <a:spcPts val="0"/>
                        </a:spcBef>
                        <a:spcAft>
                          <a:spcPts val="0"/>
                        </a:spcAft>
                        <a:buNone/>
                      </a:pPr>
                      <a:r>
                        <a:t/>
                      </a:r>
                      <a:endParaRPr sz="1300"/>
                    </a:p>
                  </a:txBody>
                  <a:tcPr marT="9525" marB="91425" marR="9525" marL="9525" anchor="b"/>
                </a:tc>
                <a:tc>
                  <a:txBody>
                    <a:bodyPr/>
                    <a:lstStyle/>
                    <a:p>
                      <a:pPr indent="0" lvl="0" marL="0" rtl="0" algn="l">
                        <a:spcBef>
                          <a:spcPts val="0"/>
                        </a:spcBef>
                        <a:spcAft>
                          <a:spcPts val="0"/>
                        </a:spcAft>
                        <a:buNone/>
                      </a:pPr>
                      <a:r>
                        <a:t/>
                      </a:r>
                      <a:endParaRPr sz="1300"/>
                    </a:p>
                  </a:txBody>
                  <a:tcPr marT="9525" marB="91425" marR="9525" marL="9525" anchor="b"/>
                </a:tc>
                <a:tc>
                  <a:txBody>
                    <a:bodyPr/>
                    <a:lstStyle/>
                    <a:p>
                      <a:pPr indent="0" lvl="0" marL="0" rtl="0" algn="l">
                        <a:spcBef>
                          <a:spcPts val="0"/>
                        </a:spcBef>
                        <a:spcAft>
                          <a:spcPts val="0"/>
                        </a:spcAft>
                        <a:buNone/>
                      </a:pPr>
                      <a:r>
                        <a:t/>
                      </a:r>
                      <a:endParaRPr sz="1300"/>
                    </a:p>
                  </a:txBody>
                  <a:tcPr marT="9525" marB="91425" marR="9525" marL="9525" anchor="b"/>
                </a:tc>
                <a:tc gridSpan="3">
                  <a:txBody>
                    <a:bodyPr/>
                    <a:lstStyle/>
                    <a:p>
                      <a:pPr indent="0" lvl="0" marL="0" rtl="0" algn="ctr">
                        <a:lnSpc>
                          <a:spcPct val="115000"/>
                        </a:lnSpc>
                        <a:spcBef>
                          <a:spcPts val="0"/>
                        </a:spcBef>
                        <a:spcAft>
                          <a:spcPts val="0"/>
                        </a:spcAft>
                        <a:buNone/>
                      </a:pPr>
                      <a:r>
                        <a:rPr b="1" lang="en" sz="1300"/>
                        <a:t>Investment</a:t>
                      </a:r>
                      <a:r>
                        <a:rPr b="1" lang="en" sz="1300"/>
                        <a:t> Return</a:t>
                      </a:r>
                      <a:endParaRPr b="1" sz="1300"/>
                    </a:p>
                  </a:txBody>
                  <a:tcPr marT="9525" marB="91425" marR="9525" marL="9525" anchor="b">
                    <a:solidFill>
                      <a:srgbClr val="D9D9D9"/>
                    </a:solidFill>
                  </a:tcPr>
                </a:tc>
                <a:tc hMerge="1"/>
                <a:tc hMerge="1"/>
              </a:tr>
              <a:tr h="439925">
                <a:tc>
                  <a:txBody>
                    <a:bodyPr/>
                    <a:lstStyle/>
                    <a:p>
                      <a:pPr indent="0" lvl="0" marL="0" rtl="0" algn="l">
                        <a:spcBef>
                          <a:spcPts val="0"/>
                        </a:spcBef>
                        <a:spcAft>
                          <a:spcPts val="0"/>
                        </a:spcAft>
                        <a:buNone/>
                      </a:pPr>
                      <a:r>
                        <a:rPr b="1" lang="en" sz="1300"/>
                        <a:t>Loan Grade</a:t>
                      </a:r>
                      <a:endParaRPr b="1" sz="1300"/>
                    </a:p>
                  </a:txBody>
                  <a:tcPr marT="9525" marB="91425" marR="9525" marL="9525" anchor="b">
                    <a:solidFill>
                      <a:srgbClr val="D9D9D9"/>
                    </a:solidFill>
                  </a:tcPr>
                </a:tc>
                <a:tc>
                  <a:txBody>
                    <a:bodyPr/>
                    <a:lstStyle/>
                    <a:p>
                      <a:pPr indent="0" lvl="0" marL="0" rtl="0" algn="r">
                        <a:spcBef>
                          <a:spcPts val="0"/>
                        </a:spcBef>
                        <a:spcAft>
                          <a:spcPts val="0"/>
                        </a:spcAft>
                        <a:buNone/>
                      </a:pPr>
                      <a:r>
                        <a:rPr b="1" lang="en" sz="1300"/>
                        <a:t>Interest Rate</a:t>
                      </a:r>
                      <a:endParaRPr b="1" sz="1300"/>
                    </a:p>
                  </a:txBody>
                  <a:tcPr marT="9525" marB="91425" marR="9525" marL="9525" anchor="b">
                    <a:solidFill>
                      <a:srgbClr val="D9D9D9"/>
                    </a:solidFill>
                  </a:tcPr>
                </a:tc>
                <a:tc>
                  <a:txBody>
                    <a:bodyPr/>
                    <a:lstStyle/>
                    <a:p>
                      <a:pPr indent="0" lvl="0" marL="0" rtl="0" algn="r">
                        <a:spcBef>
                          <a:spcPts val="0"/>
                        </a:spcBef>
                        <a:spcAft>
                          <a:spcPts val="0"/>
                        </a:spcAft>
                        <a:buNone/>
                      </a:pPr>
                      <a:r>
                        <a:rPr b="1" lang="en" sz="1300"/>
                        <a:t>Principal</a:t>
                      </a:r>
                      <a:endParaRPr b="1" sz="1300"/>
                    </a:p>
                  </a:txBody>
                  <a:tcPr marT="9525" marB="91425" marR="9525" marL="9525" anchor="b">
                    <a:solidFill>
                      <a:srgbClr val="D9D9D9"/>
                    </a:solidFill>
                  </a:tcPr>
                </a:tc>
                <a:tc>
                  <a:txBody>
                    <a:bodyPr/>
                    <a:lstStyle/>
                    <a:p>
                      <a:pPr indent="0" lvl="0" marL="0" rtl="0" algn="r">
                        <a:spcBef>
                          <a:spcPts val="0"/>
                        </a:spcBef>
                        <a:spcAft>
                          <a:spcPts val="0"/>
                        </a:spcAft>
                        <a:buNone/>
                      </a:pPr>
                      <a:r>
                        <a:rPr b="1" lang="en" sz="1300"/>
                        <a:t>Term in Months</a:t>
                      </a:r>
                      <a:endParaRPr b="1" sz="1300"/>
                    </a:p>
                  </a:txBody>
                  <a:tcPr marT="9525" marB="91425" marR="9525" marL="9525" anchor="b">
                    <a:solidFill>
                      <a:srgbClr val="D9D9D9"/>
                    </a:solidFill>
                  </a:tcPr>
                </a:tc>
                <a:tc>
                  <a:txBody>
                    <a:bodyPr/>
                    <a:lstStyle/>
                    <a:p>
                      <a:pPr indent="0" lvl="0" marL="0" rtl="0" algn="r">
                        <a:spcBef>
                          <a:spcPts val="0"/>
                        </a:spcBef>
                        <a:spcAft>
                          <a:spcPts val="0"/>
                        </a:spcAft>
                        <a:buNone/>
                      </a:pPr>
                      <a:r>
                        <a:rPr b="1" lang="en" sz="1300"/>
                        <a:t>Random Chance</a:t>
                      </a:r>
                      <a:endParaRPr b="1" sz="1300"/>
                    </a:p>
                  </a:txBody>
                  <a:tcPr marT="9525" marB="91425" marR="9525" marL="9525" anchor="b">
                    <a:solidFill>
                      <a:srgbClr val="D9D9D9"/>
                    </a:solidFill>
                  </a:tcPr>
                </a:tc>
                <a:tc>
                  <a:txBody>
                    <a:bodyPr/>
                    <a:lstStyle/>
                    <a:p>
                      <a:pPr indent="0" lvl="0" marL="0" rtl="0" algn="r">
                        <a:spcBef>
                          <a:spcPts val="0"/>
                        </a:spcBef>
                        <a:spcAft>
                          <a:spcPts val="0"/>
                        </a:spcAft>
                        <a:buNone/>
                      </a:pPr>
                      <a:r>
                        <a:rPr b="1" lang="en" sz="1300"/>
                        <a:t>p</a:t>
                      </a:r>
                      <a:r>
                        <a:rPr b="1" lang="en" sz="1300"/>
                        <a:t>recision@100</a:t>
                      </a:r>
                      <a:endParaRPr b="1" sz="1300"/>
                    </a:p>
                  </a:txBody>
                  <a:tcPr marT="9525" marB="91425" marR="9525" marL="9525" anchor="b">
                    <a:solidFill>
                      <a:srgbClr val="D9D9D9"/>
                    </a:solidFill>
                  </a:tcPr>
                </a:tc>
                <a:tc>
                  <a:txBody>
                    <a:bodyPr/>
                    <a:lstStyle/>
                    <a:p>
                      <a:pPr indent="0" lvl="0" marL="0" rtl="0" algn="r">
                        <a:spcBef>
                          <a:spcPts val="0"/>
                        </a:spcBef>
                        <a:spcAft>
                          <a:spcPts val="0"/>
                        </a:spcAft>
                        <a:buNone/>
                      </a:pPr>
                      <a:r>
                        <a:rPr b="1" lang="en" sz="1300"/>
                        <a:t>Difference</a:t>
                      </a:r>
                      <a:endParaRPr b="1" sz="1300"/>
                    </a:p>
                  </a:txBody>
                  <a:tcPr marT="9525" marB="91425" marR="9525" marL="9525" anchor="b">
                    <a:solidFill>
                      <a:srgbClr val="D9D9D9"/>
                    </a:solidFill>
                  </a:tcPr>
                </a:tc>
              </a:tr>
              <a:tr h="491250">
                <a:tc>
                  <a:txBody>
                    <a:bodyPr/>
                    <a:lstStyle/>
                    <a:p>
                      <a:pPr indent="0" lvl="0" marL="0" rtl="0" algn="l">
                        <a:spcBef>
                          <a:spcPts val="0"/>
                        </a:spcBef>
                        <a:spcAft>
                          <a:spcPts val="0"/>
                        </a:spcAft>
                        <a:buNone/>
                      </a:pPr>
                      <a:r>
                        <a:rPr lang="en" sz="1300"/>
                        <a:t>A</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7%</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$100,000</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36</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a:t>
                      </a:r>
                      <a:r>
                        <a:rPr lang="en" sz="1300"/>
                        <a:t>10,376.52</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a:t>
                      </a:r>
                      <a:r>
                        <a:rPr lang="en" sz="1300"/>
                        <a:t>10,822.82</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a:t>
                      </a:r>
                      <a:r>
                        <a:rPr lang="en" sz="1300"/>
                        <a:t>446.30</a:t>
                      </a:r>
                      <a:endParaRPr sz="1300"/>
                    </a:p>
                  </a:txBody>
                  <a:tcPr marT="9525" marB="91425" marR="9525" marL="9525" anchor="b"/>
                </a:tc>
              </a:tr>
              <a:tr h="491250">
                <a:tc>
                  <a:txBody>
                    <a:bodyPr/>
                    <a:lstStyle/>
                    <a:p>
                      <a:pPr indent="0" lvl="0" marL="0" rtl="0" algn="l">
                        <a:spcBef>
                          <a:spcPts val="0"/>
                        </a:spcBef>
                        <a:spcAft>
                          <a:spcPts val="0"/>
                        </a:spcAft>
                        <a:buNone/>
                      </a:pPr>
                      <a:r>
                        <a:rPr lang="en" sz="1300"/>
                        <a:t>B</a:t>
                      </a:r>
                      <a:endParaRPr sz="1300"/>
                    </a:p>
                  </a:txBody>
                  <a:tcPr marT="9525" marB="91425" marR="9525" marL="9525" anchor="b">
                    <a:solidFill>
                      <a:srgbClr val="F3F3F3"/>
                    </a:solidFill>
                  </a:tcPr>
                </a:tc>
                <a:tc>
                  <a:txBody>
                    <a:bodyPr/>
                    <a:lstStyle/>
                    <a:p>
                      <a:pPr indent="0" lvl="0" marL="0" rtl="0" algn="r">
                        <a:lnSpc>
                          <a:spcPct val="115000"/>
                        </a:lnSpc>
                        <a:spcBef>
                          <a:spcPts val="0"/>
                        </a:spcBef>
                        <a:spcAft>
                          <a:spcPts val="0"/>
                        </a:spcAft>
                        <a:buNone/>
                      </a:pPr>
                      <a:r>
                        <a:rPr lang="en" sz="1300"/>
                        <a:t>10%</a:t>
                      </a:r>
                      <a:endParaRPr sz="1300"/>
                    </a:p>
                  </a:txBody>
                  <a:tcPr marT="9525" marB="91425" marR="9525" marL="9525" anchor="b">
                    <a:solidFill>
                      <a:srgbClr val="F3F3F3"/>
                    </a:solidFill>
                  </a:tcPr>
                </a:tc>
                <a:tc>
                  <a:txBody>
                    <a:bodyPr/>
                    <a:lstStyle/>
                    <a:p>
                      <a:pPr indent="0" lvl="0" marL="0" rtl="0" algn="r">
                        <a:lnSpc>
                          <a:spcPct val="115000"/>
                        </a:lnSpc>
                        <a:spcBef>
                          <a:spcPts val="0"/>
                        </a:spcBef>
                        <a:spcAft>
                          <a:spcPts val="0"/>
                        </a:spcAft>
                        <a:buNone/>
                      </a:pPr>
                      <a:r>
                        <a:rPr lang="en" sz="1300"/>
                        <a:t>$100,000</a:t>
                      </a:r>
                      <a:endParaRPr sz="1300"/>
                    </a:p>
                  </a:txBody>
                  <a:tcPr marT="9525" marB="91425" marR="9525" marL="9525" anchor="b">
                    <a:solidFill>
                      <a:srgbClr val="F3F3F3"/>
                    </a:solidFill>
                  </a:tcPr>
                </a:tc>
                <a:tc>
                  <a:txBody>
                    <a:bodyPr/>
                    <a:lstStyle/>
                    <a:p>
                      <a:pPr indent="0" lvl="0" marL="0" rtl="0" algn="r">
                        <a:lnSpc>
                          <a:spcPct val="115000"/>
                        </a:lnSpc>
                        <a:spcBef>
                          <a:spcPts val="0"/>
                        </a:spcBef>
                        <a:spcAft>
                          <a:spcPts val="0"/>
                        </a:spcAft>
                        <a:buNone/>
                      </a:pPr>
                      <a:r>
                        <a:rPr lang="en" sz="1300"/>
                        <a:t>36</a:t>
                      </a:r>
                      <a:endParaRPr sz="1300"/>
                    </a:p>
                  </a:txBody>
                  <a:tcPr marT="9525" marB="91425" marR="9525" marL="9525" anchor="b">
                    <a:solidFill>
                      <a:srgbClr val="F3F3F3"/>
                    </a:solidFill>
                  </a:tcPr>
                </a:tc>
                <a:tc>
                  <a:txBody>
                    <a:bodyPr/>
                    <a:lstStyle/>
                    <a:p>
                      <a:pPr indent="0" lvl="0" marL="0" rtl="0" algn="r">
                        <a:lnSpc>
                          <a:spcPct val="115000"/>
                        </a:lnSpc>
                        <a:spcBef>
                          <a:spcPts val="0"/>
                        </a:spcBef>
                        <a:spcAft>
                          <a:spcPts val="0"/>
                        </a:spcAft>
                        <a:buNone/>
                      </a:pPr>
                      <a:r>
                        <a:rPr lang="en" sz="1300"/>
                        <a:t>$</a:t>
                      </a:r>
                      <a:r>
                        <a:rPr lang="en" sz="1300"/>
                        <a:t>13,899.21</a:t>
                      </a:r>
                      <a:endParaRPr sz="1300"/>
                    </a:p>
                  </a:txBody>
                  <a:tcPr marT="9525" marB="91425" marR="9525" marL="9525" anchor="b">
                    <a:solidFill>
                      <a:srgbClr val="F3F3F3"/>
                    </a:solidFill>
                  </a:tcPr>
                </a:tc>
                <a:tc>
                  <a:txBody>
                    <a:bodyPr/>
                    <a:lstStyle/>
                    <a:p>
                      <a:pPr indent="0" lvl="0" marL="0" rtl="0" algn="r">
                        <a:lnSpc>
                          <a:spcPct val="115000"/>
                        </a:lnSpc>
                        <a:spcBef>
                          <a:spcPts val="0"/>
                        </a:spcBef>
                        <a:spcAft>
                          <a:spcPts val="0"/>
                        </a:spcAft>
                        <a:buNone/>
                      </a:pPr>
                      <a:r>
                        <a:rPr lang="en" sz="1300"/>
                        <a:t>$</a:t>
                      </a:r>
                      <a:r>
                        <a:rPr lang="en" sz="1300"/>
                        <a:t>15,515.40</a:t>
                      </a:r>
                      <a:endParaRPr sz="1300"/>
                    </a:p>
                  </a:txBody>
                  <a:tcPr marT="9525" marB="91425" marR="9525" marL="9525" anchor="b">
                    <a:solidFill>
                      <a:srgbClr val="F3F3F3"/>
                    </a:solidFill>
                  </a:tcPr>
                </a:tc>
                <a:tc>
                  <a:txBody>
                    <a:bodyPr/>
                    <a:lstStyle/>
                    <a:p>
                      <a:pPr indent="0" lvl="0" marL="0" rtl="0" algn="r">
                        <a:lnSpc>
                          <a:spcPct val="115000"/>
                        </a:lnSpc>
                        <a:spcBef>
                          <a:spcPts val="0"/>
                        </a:spcBef>
                        <a:spcAft>
                          <a:spcPts val="0"/>
                        </a:spcAft>
                        <a:buNone/>
                      </a:pPr>
                      <a:r>
                        <a:rPr lang="en" sz="1300"/>
                        <a:t>$</a:t>
                      </a:r>
                      <a:r>
                        <a:rPr lang="en" sz="1300"/>
                        <a:t>1,616.19</a:t>
                      </a:r>
                      <a:endParaRPr sz="1300"/>
                    </a:p>
                  </a:txBody>
                  <a:tcPr marT="9525" marB="91425" marR="9525" marL="9525" anchor="b">
                    <a:solidFill>
                      <a:srgbClr val="F3F3F3"/>
                    </a:solidFill>
                  </a:tcPr>
                </a:tc>
              </a:tr>
              <a:tr h="491250">
                <a:tc>
                  <a:txBody>
                    <a:bodyPr/>
                    <a:lstStyle/>
                    <a:p>
                      <a:pPr indent="0" lvl="0" marL="0" rtl="0" algn="l">
                        <a:spcBef>
                          <a:spcPts val="0"/>
                        </a:spcBef>
                        <a:spcAft>
                          <a:spcPts val="0"/>
                        </a:spcAft>
                        <a:buNone/>
                      </a:pPr>
                      <a:r>
                        <a:rPr lang="en" sz="1300"/>
                        <a:t>C</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14%</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$100,000</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36</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a:t>
                      </a:r>
                      <a:r>
                        <a:rPr lang="en" sz="1300"/>
                        <a:t>17,740.39</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a:t>
                      </a:r>
                      <a:r>
                        <a:rPr lang="en" sz="1300"/>
                        <a:t>20,274.73</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a:t>
                      </a:r>
                      <a:r>
                        <a:rPr lang="en" sz="1300"/>
                        <a:t>2,534.34</a:t>
                      </a:r>
                      <a:endParaRPr sz="1300"/>
                    </a:p>
                  </a:txBody>
                  <a:tcPr marT="9525" marB="91425" marR="9525" marL="9525" anchor="b"/>
                </a:tc>
              </a:tr>
              <a:tr h="491250">
                <a:tc>
                  <a:txBody>
                    <a:bodyPr/>
                    <a:lstStyle/>
                    <a:p>
                      <a:pPr indent="0" lvl="0" marL="0" rtl="0" algn="l">
                        <a:spcBef>
                          <a:spcPts val="0"/>
                        </a:spcBef>
                        <a:spcAft>
                          <a:spcPts val="0"/>
                        </a:spcAft>
                        <a:buNone/>
                      </a:pPr>
                      <a:r>
                        <a:rPr lang="en" sz="1300"/>
                        <a:t>D</a:t>
                      </a:r>
                      <a:endParaRPr sz="1300"/>
                    </a:p>
                  </a:txBody>
                  <a:tcPr marT="9525" marB="91425" marR="9525" marL="9525" anchor="b">
                    <a:solidFill>
                      <a:srgbClr val="F3F3F3"/>
                    </a:solidFill>
                  </a:tcPr>
                </a:tc>
                <a:tc>
                  <a:txBody>
                    <a:bodyPr/>
                    <a:lstStyle/>
                    <a:p>
                      <a:pPr indent="0" lvl="0" marL="0" rtl="0" algn="r">
                        <a:lnSpc>
                          <a:spcPct val="115000"/>
                        </a:lnSpc>
                        <a:spcBef>
                          <a:spcPts val="0"/>
                        </a:spcBef>
                        <a:spcAft>
                          <a:spcPts val="0"/>
                        </a:spcAft>
                        <a:buNone/>
                      </a:pPr>
                      <a:r>
                        <a:rPr lang="en" sz="1300"/>
                        <a:t>18%</a:t>
                      </a:r>
                      <a:endParaRPr sz="1300"/>
                    </a:p>
                  </a:txBody>
                  <a:tcPr marT="9525" marB="91425" marR="9525" marL="9525" anchor="b">
                    <a:solidFill>
                      <a:srgbClr val="F3F3F3"/>
                    </a:solidFill>
                  </a:tcPr>
                </a:tc>
                <a:tc>
                  <a:txBody>
                    <a:bodyPr/>
                    <a:lstStyle/>
                    <a:p>
                      <a:pPr indent="0" lvl="0" marL="0" rtl="0" algn="r">
                        <a:lnSpc>
                          <a:spcPct val="115000"/>
                        </a:lnSpc>
                        <a:spcBef>
                          <a:spcPts val="0"/>
                        </a:spcBef>
                        <a:spcAft>
                          <a:spcPts val="0"/>
                        </a:spcAft>
                        <a:buNone/>
                      </a:pPr>
                      <a:r>
                        <a:rPr lang="en" sz="1300"/>
                        <a:t>$100,000</a:t>
                      </a:r>
                      <a:endParaRPr sz="1300"/>
                    </a:p>
                  </a:txBody>
                  <a:tcPr marT="9525" marB="91425" marR="9525" marL="9525" anchor="b">
                    <a:solidFill>
                      <a:srgbClr val="F3F3F3"/>
                    </a:solidFill>
                  </a:tcPr>
                </a:tc>
                <a:tc>
                  <a:txBody>
                    <a:bodyPr/>
                    <a:lstStyle/>
                    <a:p>
                      <a:pPr indent="0" lvl="0" marL="0" rtl="0" algn="r">
                        <a:lnSpc>
                          <a:spcPct val="115000"/>
                        </a:lnSpc>
                        <a:spcBef>
                          <a:spcPts val="0"/>
                        </a:spcBef>
                        <a:spcAft>
                          <a:spcPts val="0"/>
                        </a:spcAft>
                        <a:buNone/>
                      </a:pPr>
                      <a:r>
                        <a:rPr lang="en" sz="1300"/>
                        <a:t>36</a:t>
                      </a:r>
                      <a:endParaRPr sz="1300"/>
                    </a:p>
                  </a:txBody>
                  <a:tcPr marT="9525" marB="91425" marR="9525" marL="9525" anchor="b">
                    <a:solidFill>
                      <a:srgbClr val="F3F3F3"/>
                    </a:solidFill>
                  </a:tcPr>
                </a:tc>
                <a:tc>
                  <a:txBody>
                    <a:bodyPr/>
                    <a:lstStyle/>
                    <a:p>
                      <a:pPr indent="0" lvl="0" marL="0" rtl="0" algn="r">
                        <a:lnSpc>
                          <a:spcPct val="115000"/>
                        </a:lnSpc>
                        <a:spcBef>
                          <a:spcPts val="0"/>
                        </a:spcBef>
                        <a:spcAft>
                          <a:spcPts val="0"/>
                        </a:spcAft>
                        <a:buNone/>
                      </a:pPr>
                      <a:r>
                        <a:rPr lang="en" sz="1300"/>
                        <a:t>$</a:t>
                      </a:r>
                      <a:r>
                        <a:rPr lang="en" sz="1300"/>
                        <a:t>20,501.06</a:t>
                      </a:r>
                      <a:endParaRPr sz="1300"/>
                    </a:p>
                  </a:txBody>
                  <a:tcPr marT="9525" marB="91425" marR="9525" marL="9525" anchor="b">
                    <a:solidFill>
                      <a:srgbClr val="F3F3F3"/>
                    </a:solidFill>
                  </a:tcPr>
                </a:tc>
                <a:tc>
                  <a:txBody>
                    <a:bodyPr/>
                    <a:lstStyle/>
                    <a:p>
                      <a:pPr indent="0" lvl="0" marL="0" rtl="0" algn="r">
                        <a:lnSpc>
                          <a:spcPct val="115000"/>
                        </a:lnSpc>
                        <a:spcBef>
                          <a:spcPts val="0"/>
                        </a:spcBef>
                        <a:spcAft>
                          <a:spcPts val="0"/>
                        </a:spcAft>
                        <a:buNone/>
                      </a:pPr>
                      <a:r>
                        <a:rPr lang="en" sz="1300"/>
                        <a:t>$</a:t>
                      </a:r>
                      <a:r>
                        <a:rPr lang="en" sz="1300"/>
                        <a:t>24,721.87</a:t>
                      </a:r>
                      <a:endParaRPr sz="1300"/>
                    </a:p>
                  </a:txBody>
                  <a:tcPr marT="9525" marB="91425" marR="9525" marL="9525" anchor="b">
                    <a:solidFill>
                      <a:srgbClr val="F3F3F3"/>
                    </a:solidFill>
                  </a:tcPr>
                </a:tc>
                <a:tc>
                  <a:txBody>
                    <a:bodyPr/>
                    <a:lstStyle/>
                    <a:p>
                      <a:pPr indent="0" lvl="0" marL="0" rtl="0" algn="r">
                        <a:lnSpc>
                          <a:spcPct val="115000"/>
                        </a:lnSpc>
                        <a:spcBef>
                          <a:spcPts val="0"/>
                        </a:spcBef>
                        <a:spcAft>
                          <a:spcPts val="0"/>
                        </a:spcAft>
                        <a:buNone/>
                      </a:pPr>
                      <a:r>
                        <a:rPr lang="en" sz="1300"/>
                        <a:t>$</a:t>
                      </a:r>
                      <a:r>
                        <a:rPr lang="en" sz="1300"/>
                        <a:t>4,220.81</a:t>
                      </a:r>
                      <a:endParaRPr sz="1300"/>
                    </a:p>
                  </a:txBody>
                  <a:tcPr marT="9525" marB="91425" marR="9525" marL="9525" anchor="b">
                    <a:solidFill>
                      <a:srgbClr val="F3F3F3"/>
                    </a:solidFill>
                  </a:tcPr>
                </a:tc>
              </a:tr>
              <a:tr h="491250">
                <a:tc>
                  <a:txBody>
                    <a:bodyPr/>
                    <a:lstStyle/>
                    <a:p>
                      <a:pPr indent="0" lvl="0" marL="0" rtl="0" algn="l">
                        <a:spcBef>
                          <a:spcPts val="0"/>
                        </a:spcBef>
                        <a:spcAft>
                          <a:spcPts val="0"/>
                        </a:spcAft>
                        <a:buNone/>
                      </a:pPr>
                      <a:r>
                        <a:rPr lang="en" sz="1300"/>
                        <a:t>E</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23%</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$100,000</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36</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a:t>
                      </a:r>
                      <a:r>
                        <a:rPr lang="en" sz="1300"/>
                        <a:t>24,793.65</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a:t>
                      </a:r>
                      <a:r>
                        <a:rPr lang="en" sz="1300"/>
                        <a:t>29,516.25</a:t>
                      </a:r>
                      <a:endParaRPr sz="1300"/>
                    </a:p>
                  </a:txBody>
                  <a:tcPr marT="9525" marB="91425" marR="9525" marL="9525" anchor="b"/>
                </a:tc>
                <a:tc>
                  <a:txBody>
                    <a:bodyPr/>
                    <a:lstStyle/>
                    <a:p>
                      <a:pPr indent="0" lvl="0" marL="0" rtl="0" algn="r">
                        <a:lnSpc>
                          <a:spcPct val="115000"/>
                        </a:lnSpc>
                        <a:spcBef>
                          <a:spcPts val="0"/>
                        </a:spcBef>
                        <a:spcAft>
                          <a:spcPts val="0"/>
                        </a:spcAft>
                        <a:buNone/>
                      </a:pPr>
                      <a:r>
                        <a:rPr lang="en" sz="1300"/>
                        <a:t>$</a:t>
                      </a:r>
                      <a:r>
                        <a:rPr lang="en" sz="1300"/>
                        <a:t>4,722.60</a:t>
                      </a:r>
                      <a:endParaRPr sz="1300"/>
                    </a:p>
                  </a:txBody>
                  <a:tcPr marT="9525" marB="91425" marR="9525" marL="9525" anchor="b"/>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Learnings along the Journey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type="title"/>
          </p:nvPr>
        </p:nvSpPr>
        <p:spPr>
          <a:xfrm>
            <a:off x="729450" y="709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a:t>
            </a:r>
            <a:endParaRPr/>
          </a:p>
        </p:txBody>
      </p:sp>
      <p:sp>
        <p:nvSpPr>
          <p:cNvPr id="342" name="Google Shape;342;p41"/>
          <p:cNvSpPr txBox="1"/>
          <p:nvPr/>
        </p:nvSpPr>
        <p:spPr>
          <a:xfrm>
            <a:off x="855975" y="1907125"/>
            <a:ext cx="5575200" cy="212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t>1.</a:t>
            </a:r>
            <a:r>
              <a:rPr lang="en" sz="1800">
                <a:latin typeface="Times New Roman"/>
                <a:ea typeface="Times New Roman"/>
                <a:cs typeface="Times New Roman"/>
                <a:sym typeface="Times New Roman"/>
              </a:rPr>
              <a:t> 	</a:t>
            </a:r>
            <a:r>
              <a:rPr lang="en" sz="1800"/>
              <a:t>Imbalance data</a:t>
            </a:r>
            <a:endParaRPr sz="1800"/>
          </a:p>
          <a:p>
            <a:pPr indent="0" lvl="0" marL="0" rtl="0" algn="l">
              <a:lnSpc>
                <a:spcPct val="150000"/>
              </a:lnSpc>
              <a:spcBef>
                <a:spcPts val="0"/>
              </a:spcBef>
              <a:spcAft>
                <a:spcPts val="0"/>
              </a:spcAft>
              <a:buNone/>
            </a:pPr>
            <a:r>
              <a:rPr lang="en" sz="1800"/>
              <a:t>2.</a:t>
            </a:r>
            <a:r>
              <a:rPr lang="en" sz="1800">
                <a:latin typeface="Times New Roman"/>
                <a:ea typeface="Times New Roman"/>
                <a:cs typeface="Times New Roman"/>
                <a:sym typeface="Times New Roman"/>
              </a:rPr>
              <a:t> 	</a:t>
            </a:r>
            <a:r>
              <a:rPr lang="en" sz="1800"/>
              <a:t>Inspect each feature</a:t>
            </a:r>
            <a:endParaRPr sz="1800"/>
          </a:p>
          <a:p>
            <a:pPr indent="0" lvl="0" marL="0" rtl="0" algn="l">
              <a:lnSpc>
                <a:spcPct val="150000"/>
              </a:lnSpc>
              <a:spcBef>
                <a:spcPts val="0"/>
              </a:spcBef>
              <a:spcAft>
                <a:spcPts val="0"/>
              </a:spcAft>
              <a:buNone/>
            </a:pPr>
            <a:r>
              <a:rPr lang="en" sz="1800"/>
              <a:t>3.</a:t>
            </a:r>
            <a:r>
              <a:rPr lang="en" sz="1800">
                <a:latin typeface="Times New Roman"/>
                <a:ea typeface="Times New Roman"/>
                <a:cs typeface="Times New Roman"/>
                <a:sym typeface="Times New Roman"/>
              </a:rPr>
              <a:t> 	</a:t>
            </a:r>
            <a:r>
              <a:rPr lang="en" sz="1800"/>
              <a:t>Imputing missing values</a:t>
            </a:r>
            <a:endParaRPr sz="1800"/>
          </a:p>
          <a:p>
            <a:pPr indent="0" lvl="0" marL="0" rtl="0" algn="l">
              <a:lnSpc>
                <a:spcPct val="150000"/>
              </a:lnSpc>
              <a:spcBef>
                <a:spcPts val="0"/>
              </a:spcBef>
              <a:spcAft>
                <a:spcPts val="0"/>
              </a:spcAft>
              <a:buNone/>
            </a:pPr>
            <a:r>
              <a:rPr lang="en" sz="1800"/>
              <a:t>4.</a:t>
            </a:r>
            <a:r>
              <a:rPr lang="en" sz="1800">
                <a:latin typeface="Times New Roman"/>
                <a:ea typeface="Times New Roman"/>
                <a:cs typeface="Times New Roman"/>
                <a:sym typeface="Times New Roman"/>
              </a:rPr>
              <a:t> 	</a:t>
            </a:r>
            <a:r>
              <a:rPr lang="en" sz="1800"/>
              <a:t>Caching speeds up</a:t>
            </a:r>
            <a:endParaRPr sz="1800"/>
          </a:p>
          <a:p>
            <a:pPr indent="0" lvl="0" marL="0" rtl="0" algn="l">
              <a:lnSpc>
                <a:spcPct val="150000"/>
              </a:lnSpc>
              <a:spcBef>
                <a:spcPts val="0"/>
              </a:spcBef>
              <a:spcAft>
                <a:spcPts val="0"/>
              </a:spcAft>
              <a:buNone/>
            </a:pPr>
            <a:r>
              <a:rPr lang="en" sz="1800"/>
              <a:t>5.</a:t>
            </a:r>
            <a:r>
              <a:rPr lang="en" sz="1800">
                <a:latin typeface="Times New Roman"/>
                <a:ea typeface="Times New Roman"/>
                <a:cs typeface="Times New Roman"/>
                <a:sym typeface="Times New Roman"/>
              </a:rPr>
              <a:t> 	</a:t>
            </a:r>
            <a:r>
              <a:rPr lang="en" sz="1800"/>
              <a:t>f</a:t>
            </a:r>
            <a:r>
              <a:rPr lang="en" sz="1800"/>
              <a:t>it / transform / fit_transform pattern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Goal </a:t>
            </a:r>
            <a:endParaRPr/>
          </a:p>
        </p:txBody>
      </p:sp>
      <p:sp>
        <p:nvSpPr>
          <p:cNvPr id="100" name="Google Shape;100;p15"/>
          <p:cNvSpPr txBox="1"/>
          <p:nvPr/>
        </p:nvSpPr>
        <p:spPr>
          <a:xfrm>
            <a:off x="729450" y="2979725"/>
            <a:ext cx="2163000" cy="1046700"/>
          </a:xfrm>
          <a:prstGeom prst="rect">
            <a:avLst/>
          </a:prstGeom>
          <a:solidFill>
            <a:srgbClr val="1A998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D966"/>
                </a:solidFill>
                <a:latin typeface="Lato"/>
                <a:ea typeface="Lato"/>
                <a:cs typeface="Lato"/>
                <a:sym typeface="Lato"/>
              </a:rPr>
              <a:t>Business Question</a:t>
            </a:r>
            <a:endParaRPr b="1">
              <a:solidFill>
                <a:srgbClr val="FFD966"/>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solidFill>
                  <a:srgbClr val="FFD966"/>
                </a:solidFill>
                <a:latin typeface="Lato"/>
                <a:ea typeface="Lato"/>
                <a:cs typeface="Lato"/>
                <a:sym typeface="Lato"/>
              </a:rPr>
              <a:t>Predict loan success on behalf of the investor</a:t>
            </a:r>
            <a:endParaRPr>
              <a:solidFill>
                <a:srgbClr val="FFD966"/>
              </a:solidFill>
              <a:latin typeface="Lato"/>
              <a:ea typeface="Lato"/>
              <a:cs typeface="Lato"/>
              <a:sym typeface="Lato"/>
            </a:endParaRPr>
          </a:p>
        </p:txBody>
      </p:sp>
      <p:sp>
        <p:nvSpPr>
          <p:cNvPr id="101" name="Google Shape;101;p15"/>
          <p:cNvSpPr txBox="1"/>
          <p:nvPr/>
        </p:nvSpPr>
        <p:spPr>
          <a:xfrm>
            <a:off x="2994374" y="2979725"/>
            <a:ext cx="2452200" cy="1046700"/>
          </a:xfrm>
          <a:prstGeom prst="rect">
            <a:avLst/>
          </a:prstGeom>
          <a:solidFill>
            <a:srgbClr val="1A9988"/>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D966"/>
                </a:solidFill>
                <a:latin typeface="Lato"/>
                <a:ea typeface="Lato"/>
                <a:cs typeface="Lato"/>
                <a:sym typeface="Lato"/>
              </a:rPr>
              <a:t>Project Objective </a:t>
            </a:r>
            <a:endParaRPr b="1">
              <a:solidFill>
                <a:srgbClr val="FFD966"/>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D966"/>
                </a:solidFill>
                <a:latin typeface="Lato"/>
                <a:ea typeface="Lato"/>
                <a:cs typeface="Lato"/>
                <a:sym typeface="Lato"/>
              </a:rPr>
              <a:t>To build the model to predict loan success  by borrowers</a:t>
            </a:r>
            <a:endParaRPr>
              <a:solidFill>
                <a:srgbClr val="FFD966"/>
              </a:solidFill>
              <a:latin typeface="Lato"/>
              <a:ea typeface="Lato"/>
              <a:cs typeface="Lato"/>
              <a:sym typeface="Lato"/>
            </a:endParaRPr>
          </a:p>
        </p:txBody>
      </p:sp>
      <p:sp>
        <p:nvSpPr>
          <p:cNvPr id="102" name="Google Shape;102;p15"/>
          <p:cNvSpPr txBox="1"/>
          <p:nvPr/>
        </p:nvSpPr>
        <p:spPr>
          <a:xfrm>
            <a:off x="5593150" y="2979725"/>
            <a:ext cx="2928900" cy="1046700"/>
          </a:xfrm>
          <a:prstGeom prst="rect">
            <a:avLst/>
          </a:prstGeom>
          <a:solidFill>
            <a:srgbClr val="1A9988"/>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E599"/>
                </a:solidFill>
                <a:latin typeface="Lato"/>
                <a:ea typeface="Lato"/>
                <a:cs typeface="Lato"/>
                <a:sym typeface="Lato"/>
              </a:rPr>
              <a:t>Future Implication </a:t>
            </a:r>
            <a:endParaRPr b="1">
              <a:solidFill>
                <a:srgbClr val="FFE599"/>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D966"/>
                </a:solidFill>
                <a:latin typeface="Lato"/>
                <a:ea typeface="Lato"/>
                <a:cs typeface="Lato"/>
                <a:sym typeface="Lato"/>
              </a:rPr>
              <a:t>To build the system to auto-invest in loans based on model result  </a:t>
            </a:r>
            <a:endParaRPr>
              <a:solidFill>
                <a:srgbClr val="FFD966"/>
              </a:solidFill>
              <a:latin typeface="Lato"/>
              <a:ea typeface="Lato"/>
              <a:cs typeface="Lato"/>
              <a:sym typeface="Lato"/>
            </a:endParaRPr>
          </a:p>
        </p:txBody>
      </p:sp>
      <p:sp>
        <p:nvSpPr>
          <p:cNvPr id="103" name="Google Shape;103;p15"/>
          <p:cNvSpPr/>
          <p:nvPr/>
        </p:nvSpPr>
        <p:spPr>
          <a:xfrm>
            <a:off x="4108800" y="4223820"/>
            <a:ext cx="463200" cy="350400"/>
          </a:xfrm>
          <a:prstGeom prst="downArrow">
            <a:avLst>
              <a:gd fmla="val 50000" name="adj1"/>
              <a:gd fmla="val 50000" name="adj2"/>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txBox="1"/>
          <p:nvPr/>
        </p:nvSpPr>
        <p:spPr>
          <a:xfrm>
            <a:off x="2948921" y="4574236"/>
            <a:ext cx="30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Solid Return, Save Time and Effort </a:t>
            </a:r>
            <a:endParaRPr/>
          </a:p>
        </p:txBody>
      </p:sp>
      <p:pic>
        <p:nvPicPr>
          <p:cNvPr id="105" name="Google Shape;105;p15"/>
          <p:cNvPicPr preferRelativeResize="0"/>
          <p:nvPr/>
        </p:nvPicPr>
        <p:blipFill>
          <a:blip r:embed="rId3">
            <a:alphaModFix/>
          </a:blip>
          <a:stretch>
            <a:fillRect/>
          </a:stretch>
        </p:blipFill>
        <p:spPr>
          <a:xfrm>
            <a:off x="4178900" y="817575"/>
            <a:ext cx="4343151" cy="18760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Robo-Advisor in Action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 and Type  </a:t>
            </a:r>
            <a:endParaRPr/>
          </a:p>
        </p:txBody>
      </p:sp>
      <p:sp>
        <p:nvSpPr>
          <p:cNvPr id="121" name="Google Shape;121;p18"/>
          <p:cNvSpPr/>
          <p:nvPr/>
        </p:nvSpPr>
        <p:spPr>
          <a:xfrm>
            <a:off x="747325" y="1980700"/>
            <a:ext cx="3658200" cy="30819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8"/>
          <p:cNvPicPr preferRelativeResize="0"/>
          <p:nvPr/>
        </p:nvPicPr>
        <p:blipFill>
          <a:blip r:embed="rId3">
            <a:alphaModFix/>
          </a:blip>
          <a:stretch>
            <a:fillRect/>
          </a:stretch>
        </p:blipFill>
        <p:spPr>
          <a:xfrm>
            <a:off x="855100" y="2119425"/>
            <a:ext cx="1184150" cy="186750"/>
          </a:xfrm>
          <a:prstGeom prst="rect">
            <a:avLst/>
          </a:prstGeom>
          <a:noFill/>
          <a:ln>
            <a:noFill/>
          </a:ln>
        </p:spPr>
      </p:pic>
      <p:sp>
        <p:nvSpPr>
          <p:cNvPr id="123" name="Google Shape;123;p18"/>
          <p:cNvSpPr txBox="1"/>
          <p:nvPr>
            <p:ph idx="1" type="body"/>
          </p:nvPr>
        </p:nvSpPr>
        <p:spPr>
          <a:xfrm>
            <a:off x="634175" y="2391100"/>
            <a:ext cx="7688700" cy="2261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 of </a:t>
            </a:r>
            <a:r>
              <a:rPr lang="en" sz="1100"/>
              <a:t>Rows: </a:t>
            </a:r>
            <a:r>
              <a:rPr lang="en" sz="1100">
                <a:highlight>
                  <a:srgbClr val="FFFFFF"/>
                </a:highlight>
              </a:rPr>
              <a:t>2,260,701</a:t>
            </a:r>
            <a:endParaRPr sz="1100">
              <a:highlight>
                <a:srgbClr val="FFFFFF"/>
              </a:highlight>
            </a:endParaRPr>
          </a:p>
          <a:p>
            <a:pPr indent="-298450" lvl="0" marL="457200" rtl="0" algn="l">
              <a:spcBef>
                <a:spcPts val="0"/>
              </a:spcBef>
              <a:spcAft>
                <a:spcPts val="0"/>
              </a:spcAft>
              <a:buSzPts val="1100"/>
              <a:buChar char="●"/>
            </a:pPr>
            <a:r>
              <a:rPr lang="en" sz="1100">
                <a:highlight>
                  <a:srgbClr val="FFFFFF"/>
                </a:highlight>
              </a:rPr>
              <a:t># of Columns : 151</a:t>
            </a:r>
            <a:endParaRPr sz="1100">
              <a:highlight>
                <a:srgbClr val="FFFFFF"/>
              </a:highlight>
            </a:endParaRPr>
          </a:p>
          <a:p>
            <a:pPr indent="-298450" lvl="0" marL="457200" rtl="0" algn="l">
              <a:spcBef>
                <a:spcPts val="0"/>
              </a:spcBef>
              <a:spcAft>
                <a:spcPts val="0"/>
              </a:spcAft>
              <a:buSzPts val="1100"/>
              <a:buChar char="●"/>
            </a:pPr>
            <a:r>
              <a:rPr lang="en" sz="1100">
                <a:highlight>
                  <a:srgbClr val="FFFFFF"/>
                </a:highlight>
              </a:rPr>
              <a:t># of Numerical Columns : 113</a:t>
            </a:r>
            <a:endParaRPr sz="1100">
              <a:highlight>
                <a:srgbClr val="FFFFFF"/>
              </a:highlight>
            </a:endParaRPr>
          </a:p>
          <a:p>
            <a:pPr indent="-298450" lvl="0" marL="457200" rtl="0" algn="l">
              <a:spcBef>
                <a:spcPts val="0"/>
              </a:spcBef>
              <a:spcAft>
                <a:spcPts val="0"/>
              </a:spcAft>
              <a:buSzPts val="1100"/>
              <a:buChar char="●"/>
            </a:pPr>
            <a:r>
              <a:rPr lang="en" sz="1100">
                <a:highlight>
                  <a:srgbClr val="FFFFFF"/>
                </a:highlight>
              </a:rPr>
              <a:t># of Categorical Columns : 38</a:t>
            </a:r>
            <a:endParaRPr sz="1100">
              <a:highlight>
                <a:srgbClr val="FFFFFF"/>
              </a:highlight>
            </a:endParaRPr>
          </a:p>
          <a:p>
            <a:pPr indent="-298450" lvl="0" marL="457200" rtl="0" algn="l">
              <a:spcBef>
                <a:spcPts val="0"/>
              </a:spcBef>
              <a:spcAft>
                <a:spcPts val="0"/>
              </a:spcAft>
              <a:buSzPts val="1100"/>
              <a:buChar char="●"/>
            </a:pPr>
            <a:r>
              <a:rPr lang="en" sz="1100">
                <a:highlight>
                  <a:srgbClr val="FFFFFF"/>
                </a:highlight>
              </a:rPr>
              <a:t># of Columns having at least one Null value : 150</a:t>
            </a:r>
            <a:endParaRPr sz="1100">
              <a:highlight>
                <a:srgbClr val="FFFFFF"/>
              </a:highlight>
            </a:endParaRPr>
          </a:p>
        </p:txBody>
      </p:sp>
      <p:pic>
        <p:nvPicPr>
          <p:cNvPr id="124" name="Google Shape;124;p18"/>
          <p:cNvPicPr preferRelativeResize="0"/>
          <p:nvPr/>
        </p:nvPicPr>
        <p:blipFill rotWithShape="1">
          <a:blip r:embed="rId4">
            <a:alphaModFix/>
          </a:blip>
          <a:srcRect b="1522" l="7663" r="0" t="2728"/>
          <a:stretch/>
        </p:blipFill>
        <p:spPr>
          <a:xfrm>
            <a:off x="992550" y="3482725"/>
            <a:ext cx="3167748" cy="1533000"/>
          </a:xfrm>
          <a:prstGeom prst="rect">
            <a:avLst/>
          </a:prstGeom>
          <a:noFill/>
          <a:ln>
            <a:noFill/>
          </a:ln>
        </p:spPr>
      </p:pic>
      <p:sp>
        <p:nvSpPr>
          <p:cNvPr id="125" name="Google Shape;125;p18"/>
          <p:cNvSpPr/>
          <p:nvPr/>
        </p:nvSpPr>
        <p:spPr>
          <a:xfrm>
            <a:off x="5132000" y="1980700"/>
            <a:ext cx="3493800" cy="30819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18"/>
          <p:cNvPicPr preferRelativeResize="0"/>
          <p:nvPr/>
        </p:nvPicPr>
        <p:blipFill rotWithShape="1">
          <a:blip r:embed="rId5">
            <a:alphaModFix/>
          </a:blip>
          <a:srcRect b="0" l="0" r="24144" t="0"/>
          <a:stretch/>
        </p:blipFill>
        <p:spPr>
          <a:xfrm>
            <a:off x="5214425" y="2043963"/>
            <a:ext cx="1756876" cy="337675"/>
          </a:xfrm>
          <a:prstGeom prst="rect">
            <a:avLst/>
          </a:prstGeom>
          <a:noFill/>
          <a:ln>
            <a:noFill/>
          </a:ln>
        </p:spPr>
      </p:pic>
      <p:sp>
        <p:nvSpPr>
          <p:cNvPr id="127" name="Google Shape;127;p18"/>
          <p:cNvSpPr txBox="1"/>
          <p:nvPr>
            <p:ph idx="1" type="body"/>
          </p:nvPr>
        </p:nvSpPr>
        <p:spPr>
          <a:xfrm>
            <a:off x="5052725" y="2071850"/>
            <a:ext cx="3408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p>
          <a:p>
            <a:pPr indent="-298450" lvl="0" marL="457200" rtl="0" algn="l">
              <a:spcBef>
                <a:spcPts val="1200"/>
              </a:spcBef>
              <a:spcAft>
                <a:spcPts val="0"/>
              </a:spcAft>
              <a:buSzPts val="1100"/>
              <a:buChar char="●"/>
            </a:pPr>
            <a:r>
              <a:rPr lang="en" sz="1100">
                <a:highlight>
                  <a:srgbClr val="FFFFFF"/>
                </a:highlight>
              </a:rPr>
              <a:t>Source: Unemployment Rate by State</a:t>
            </a:r>
            <a:endParaRPr sz="1100">
              <a:highlight>
                <a:srgbClr val="FFFFFF"/>
              </a:highlight>
            </a:endParaRPr>
          </a:p>
          <a:p>
            <a:pPr indent="-298450" lvl="0" marL="457200" rtl="0" algn="l">
              <a:spcBef>
                <a:spcPts val="0"/>
              </a:spcBef>
              <a:spcAft>
                <a:spcPts val="0"/>
              </a:spcAft>
              <a:buSzPts val="1100"/>
              <a:buChar char="●"/>
            </a:pPr>
            <a:r>
              <a:rPr lang="en" sz="1100">
                <a:highlight>
                  <a:srgbClr val="FFFFFF"/>
                </a:highlight>
              </a:rPr>
              <a:t># of Columns : 52</a:t>
            </a:r>
            <a:endParaRPr sz="1100">
              <a:highlight>
                <a:srgbClr val="FFFFFF"/>
              </a:highlight>
            </a:endParaRPr>
          </a:p>
          <a:p>
            <a:pPr indent="-298450" lvl="0" marL="457200" rtl="0" algn="l">
              <a:spcBef>
                <a:spcPts val="0"/>
              </a:spcBef>
              <a:spcAft>
                <a:spcPts val="0"/>
              </a:spcAft>
              <a:buSzPts val="1100"/>
              <a:buChar char="●"/>
            </a:pPr>
            <a:r>
              <a:rPr lang="en" sz="1100">
                <a:highlight>
                  <a:srgbClr val="FFFFFF"/>
                </a:highlight>
              </a:rPr>
              <a:t># of Columns : 173 (All Numeric) </a:t>
            </a:r>
            <a:br>
              <a:rPr lang="en" sz="1100">
                <a:highlight>
                  <a:srgbClr val="FFFFFF"/>
                </a:highlight>
              </a:rPr>
            </a:br>
            <a:r>
              <a:rPr lang="en" sz="1000">
                <a:highlight>
                  <a:srgbClr val="FFFFFF"/>
                </a:highlight>
              </a:rPr>
              <a:t>(From Jun-07 - Sept-21) </a:t>
            </a:r>
            <a:endParaRPr sz="1000">
              <a:highlight>
                <a:srgbClr val="FFFFFF"/>
              </a:highlight>
            </a:endParaRPr>
          </a:p>
          <a:p>
            <a:pPr indent="0" lvl="0" marL="457200" rtl="0" algn="l">
              <a:spcBef>
                <a:spcPts val="1200"/>
              </a:spcBef>
              <a:spcAft>
                <a:spcPts val="1200"/>
              </a:spcAft>
              <a:buNone/>
            </a:pPr>
            <a:r>
              <a:t/>
            </a:r>
            <a:endParaRPr sz="1200">
              <a:highlight>
                <a:srgbClr val="FFFFFF"/>
              </a:highlight>
            </a:endParaRPr>
          </a:p>
        </p:txBody>
      </p:sp>
      <p:sp>
        <p:nvSpPr>
          <p:cNvPr id="128" name="Google Shape;128;p18"/>
          <p:cNvSpPr txBox="1"/>
          <p:nvPr/>
        </p:nvSpPr>
        <p:spPr>
          <a:xfrm>
            <a:off x="1235600" y="3610125"/>
            <a:ext cx="30927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700">
                <a:solidFill>
                  <a:srgbClr val="980000"/>
                </a:solidFill>
                <a:latin typeface="Lato"/>
                <a:ea typeface="Lato"/>
                <a:cs typeface="Lato"/>
                <a:sym typeface="Lato"/>
              </a:rPr>
              <a:t>Columns for Secondary applicants contained lots of Null Values!</a:t>
            </a:r>
            <a:endParaRPr b="1" sz="700">
              <a:solidFill>
                <a:srgbClr val="980000"/>
              </a:solidFill>
              <a:latin typeface="Lato"/>
              <a:ea typeface="Lato"/>
              <a:cs typeface="Lato"/>
              <a:sym typeface="Lato"/>
            </a:endParaRPr>
          </a:p>
        </p:txBody>
      </p:sp>
      <p:pic>
        <p:nvPicPr>
          <p:cNvPr id="129" name="Google Shape;129;p18"/>
          <p:cNvPicPr preferRelativeResize="0"/>
          <p:nvPr/>
        </p:nvPicPr>
        <p:blipFill>
          <a:blip r:embed="rId6">
            <a:alphaModFix/>
          </a:blip>
          <a:stretch>
            <a:fillRect/>
          </a:stretch>
        </p:blipFill>
        <p:spPr>
          <a:xfrm>
            <a:off x="5419771" y="3482726"/>
            <a:ext cx="3092641" cy="1479925"/>
          </a:xfrm>
          <a:prstGeom prst="rect">
            <a:avLst/>
          </a:prstGeom>
          <a:noFill/>
          <a:ln>
            <a:noFill/>
          </a:ln>
        </p:spPr>
      </p:pic>
      <p:sp>
        <p:nvSpPr>
          <p:cNvPr id="130" name="Google Shape;130;p18"/>
          <p:cNvSpPr txBox="1"/>
          <p:nvPr/>
        </p:nvSpPr>
        <p:spPr>
          <a:xfrm>
            <a:off x="5386200" y="3375400"/>
            <a:ext cx="22623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700">
                <a:solidFill>
                  <a:srgbClr val="980000"/>
                </a:solidFill>
                <a:highlight>
                  <a:schemeClr val="lt1"/>
                </a:highlight>
                <a:latin typeface="Lato"/>
                <a:ea typeface="Lato"/>
                <a:cs typeface="Lato"/>
                <a:sym typeface="Lato"/>
              </a:rPr>
              <a:t>Unemployment Rate by State in Sept. 2021</a:t>
            </a:r>
            <a:endParaRPr b="1" sz="700">
              <a:solidFill>
                <a:srgbClr val="980000"/>
              </a:solidFill>
              <a:highlight>
                <a:schemeClr val="lt1"/>
              </a:highlight>
              <a:latin typeface="Lato"/>
              <a:ea typeface="Lato"/>
              <a:cs typeface="Lato"/>
              <a:sym typeface="Lato"/>
            </a:endParaRPr>
          </a:p>
        </p:txBody>
      </p:sp>
      <p:sp>
        <p:nvSpPr>
          <p:cNvPr id="131" name="Google Shape;131;p18"/>
          <p:cNvSpPr/>
          <p:nvPr/>
        </p:nvSpPr>
        <p:spPr>
          <a:xfrm>
            <a:off x="2843900" y="1989575"/>
            <a:ext cx="1552500" cy="292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D966"/>
                </a:solidFill>
                <a:highlight>
                  <a:schemeClr val="dk1"/>
                </a:highlight>
                <a:latin typeface="Lato"/>
                <a:ea typeface="Lato"/>
                <a:cs typeface="Lato"/>
                <a:sym typeface="Lato"/>
              </a:rPr>
              <a:t>Main Source</a:t>
            </a:r>
            <a:endParaRPr>
              <a:highlight>
                <a:schemeClr val="dk1"/>
              </a:highlight>
            </a:endParaRPr>
          </a:p>
        </p:txBody>
      </p:sp>
      <p:sp>
        <p:nvSpPr>
          <p:cNvPr id="132" name="Google Shape;132;p18"/>
          <p:cNvSpPr/>
          <p:nvPr/>
        </p:nvSpPr>
        <p:spPr>
          <a:xfrm>
            <a:off x="7285200" y="1976225"/>
            <a:ext cx="1317900" cy="292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FFD966"/>
                </a:solidFill>
                <a:highlight>
                  <a:schemeClr val="dk1"/>
                </a:highlight>
                <a:latin typeface="Lato"/>
                <a:ea typeface="Lato"/>
                <a:cs typeface="Lato"/>
                <a:sym typeface="Lato"/>
              </a:rPr>
              <a:t>External Source</a:t>
            </a:r>
            <a:endParaRPr sz="1100">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Variable Distribution</a:t>
            </a:r>
            <a:endParaRPr/>
          </a:p>
        </p:txBody>
      </p:sp>
      <p:sp>
        <p:nvSpPr>
          <p:cNvPr id="138" name="Google Shape;138;p19"/>
          <p:cNvSpPr/>
          <p:nvPr/>
        </p:nvSpPr>
        <p:spPr>
          <a:xfrm>
            <a:off x="5025225" y="3117975"/>
            <a:ext cx="222600" cy="26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19"/>
          <p:cNvPicPr preferRelativeResize="0"/>
          <p:nvPr/>
        </p:nvPicPr>
        <p:blipFill>
          <a:blip r:embed="rId3">
            <a:alphaModFix/>
          </a:blip>
          <a:stretch>
            <a:fillRect/>
          </a:stretch>
        </p:blipFill>
        <p:spPr>
          <a:xfrm>
            <a:off x="537525" y="1931925"/>
            <a:ext cx="4487712" cy="2984850"/>
          </a:xfrm>
          <a:prstGeom prst="rect">
            <a:avLst/>
          </a:prstGeom>
          <a:noFill/>
          <a:ln>
            <a:noFill/>
          </a:ln>
        </p:spPr>
      </p:pic>
      <p:pic>
        <p:nvPicPr>
          <p:cNvPr id="140" name="Google Shape;140;p19"/>
          <p:cNvPicPr preferRelativeResize="0"/>
          <p:nvPr/>
        </p:nvPicPr>
        <p:blipFill>
          <a:blip r:embed="rId4">
            <a:alphaModFix/>
          </a:blip>
          <a:stretch>
            <a:fillRect/>
          </a:stretch>
        </p:blipFill>
        <p:spPr>
          <a:xfrm>
            <a:off x="5485150" y="1724925"/>
            <a:ext cx="3281730"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750600" y="1233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Paid vs. Charged off  (1/2)</a:t>
            </a:r>
            <a:endParaRPr/>
          </a:p>
        </p:txBody>
      </p:sp>
      <p:sp>
        <p:nvSpPr>
          <p:cNvPr id="146" name="Google Shape;146;p20"/>
          <p:cNvSpPr txBox="1"/>
          <p:nvPr>
            <p:ph idx="1" type="body"/>
          </p:nvPr>
        </p:nvSpPr>
        <p:spPr>
          <a:xfrm>
            <a:off x="2945950" y="1802075"/>
            <a:ext cx="2588100" cy="45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900">
                <a:solidFill>
                  <a:schemeClr val="dk1"/>
                </a:solidFill>
              </a:rPr>
              <a:t>“</a:t>
            </a:r>
            <a:r>
              <a:rPr b="1" i="1" lang="en" sz="900">
                <a:solidFill>
                  <a:schemeClr val="dk1"/>
                </a:solidFill>
              </a:rPr>
              <a:t>Higher Loan Amount from Charged off”</a:t>
            </a:r>
            <a:endParaRPr b="1" i="1" sz="900">
              <a:solidFill>
                <a:schemeClr val="dk1"/>
              </a:solidFill>
              <a:highlight>
                <a:srgbClr val="FFFFFF"/>
              </a:highlight>
            </a:endParaRPr>
          </a:p>
        </p:txBody>
      </p:sp>
      <p:sp>
        <p:nvSpPr>
          <p:cNvPr id="147" name="Google Shape;147;p20"/>
          <p:cNvSpPr txBox="1"/>
          <p:nvPr>
            <p:ph idx="1" type="body"/>
          </p:nvPr>
        </p:nvSpPr>
        <p:spPr>
          <a:xfrm>
            <a:off x="7143125" y="1802075"/>
            <a:ext cx="2101200" cy="45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n" sz="900">
                <a:solidFill>
                  <a:schemeClr val="dk1"/>
                </a:solidFill>
              </a:rPr>
              <a:t>“Higher Interest Rate from Charged off”</a:t>
            </a:r>
            <a:endParaRPr b="1" i="1" sz="900">
              <a:solidFill>
                <a:schemeClr val="dk1"/>
              </a:solidFill>
              <a:highlight>
                <a:srgbClr val="FFFFFF"/>
              </a:highlight>
            </a:endParaRPr>
          </a:p>
        </p:txBody>
      </p:sp>
      <p:sp>
        <p:nvSpPr>
          <p:cNvPr id="148" name="Google Shape;148;p20"/>
          <p:cNvSpPr txBox="1"/>
          <p:nvPr>
            <p:ph idx="1" type="body"/>
          </p:nvPr>
        </p:nvSpPr>
        <p:spPr>
          <a:xfrm>
            <a:off x="2567900" y="3429650"/>
            <a:ext cx="2560800" cy="45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n" sz="900">
                <a:solidFill>
                  <a:schemeClr val="dk1"/>
                </a:solidFill>
              </a:rPr>
              <a:t>“Higher Installment </a:t>
            </a:r>
            <a:r>
              <a:rPr b="1" i="1" lang="en" sz="900">
                <a:solidFill>
                  <a:schemeClr val="dk1"/>
                </a:solidFill>
              </a:rPr>
              <a:t>amount</a:t>
            </a:r>
            <a:r>
              <a:rPr b="1" i="1" lang="en" sz="900">
                <a:solidFill>
                  <a:schemeClr val="dk1"/>
                </a:solidFill>
              </a:rPr>
              <a:t> from Charged off”</a:t>
            </a:r>
            <a:endParaRPr b="1" i="1" sz="900">
              <a:solidFill>
                <a:schemeClr val="dk1"/>
              </a:solidFill>
              <a:highlight>
                <a:srgbClr val="FFFFFF"/>
              </a:highlight>
            </a:endParaRPr>
          </a:p>
        </p:txBody>
      </p:sp>
      <p:sp>
        <p:nvSpPr>
          <p:cNvPr id="149" name="Google Shape;149;p20"/>
          <p:cNvSpPr txBox="1"/>
          <p:nvPr>
            <p:ph idx="1" type="body"/>
          </p:nvPr>
        </p:nvSpPr>
        <p:spPr>
          <a:xfrm>
            <a:off x="7087325" y="3381875"/>
            <a:ext cx="2212800" cy="45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i="1" lang="en" sz="900">
                <a:solidFill>
                  <a:schemeClr val="dk1"/>
                </a:solidFill>
              </a:rPr>
              <a:t>“Lower Annual Income from Charged off”</a:t>
            </a:r>
            <a:endParaRPr b="1" i="1" sz="900">
              <a:solidFill>
                <a:schemeClr val="dk1"/>
              </a:solidFill>
              <a:highlight>
                <a:srgbClr val="FFFFFF"/>
              </a:highlight>
            </a:endParaRPr>
          </a:p>
        </p:txBody>
      </p:sp>
      <p:pic>
        <p:nvPicPr>
          <p:cNvPr id="150" name="Google Shape;150;p20"/>
          <p:cNvPicPr preferRelativeResize="0"/>
          <p:nvPr/>
        </p:nvPicPr>
        <p:blipFill>
          <a:blip r:embed="rId3">
            <a:alphaModFix/>
          </a:blip>
          <a:stretch>
            <a:fillRect/>
          </a:stretch>
        </p:blipFill>
        <p:spPr>
          <a:xfrm>
            <a:off x="41029" y="2087126"/>
            <a:ext cx="4656946" cy="1153525"/>
          </a:xfrm>
          <a:prstGeom prst="rect">
            <a:avLst/>
          </a:prstGeom>
          <a:noFill/>
          <a:ln>
            <a:noFill/>
          </a:ln>
        </p:spPr>
      </p:pic>
      <p:pic>
        <p:nvPicPr>
          <p:cNvPr id="151" name="Google Shape;151;p20"/>
          <p:cNvPicPr preferRelativeResize="0"/>
          <p:nvPr/>
        </p:nvPicPr>
        <p:blipFill rotWithShape="1">
          <a:blip r:embed="rId4">
            <a:alphaModFix/>
          </a:blip>
          <a:srcRect b="0" l="2353" r="0" t="0"/>
          <a:stretch/>
        </p:blipFill>
        <p:spPr>
          <a:xfrm>
            <a:off x="41025" y="3663075"/>
            <a:ext cx="4761551" cy="1089775"/>
          </a:xfrm>
          <a:prstGeom prst="rect">
            <a:avLst/>
          </a:prstGeom>
          <a:noFill/>
          <a:ln>
            <a:noFill/>
          </a:ln>
        </p:spPr>
      </p:pic>
      <p:pic>
        <p:nvPicPr>
          <p:cNvPr id="152" name="Google Shape;152;p20"/>
          <p:cNvPicPr preferRelativeResize="0"/>
          <p:nvPr/>
        </p:nvPicPr>
        <p:blipFill rotWithShape="1">
          <a:blip r:embed="rId5">
            <a:alphaModFix/>
          </a:blip>
          <a:srcRect b="2264" l="5650" r="2328" t="4529"/>
          <a:stretch/>
        </p:blipFill>
        <p:spPr>
          <a:xfrm>
            <a:off x="4775650" y="2107700"/>
            <a:ext cx="4336676" cy="1089775"/>
          </a:xfrm>
          <a:prstGeom prst="rect">
            <a:avLst/>
          </a:prstGeom>
          <a:noFill/>
          <a:ln>
            <a:noFill/>
          </a:ln>
        </p:spPr>
      </p:pic>
      <p:pic>
        <p:nvPicPr>
          <p:cNvPr id="153" name="Google Shape;153;p20"/>
          <p:cNvPicPr preferRelativeResize="0"/>
          <p:nvPr/>
        </p:nvPicPr>
        <p:blipFill rotWithShape="1">
          <a:blip r:embed="rId6">
            <a:alphaModFix/>
          </a:blip>
          <a:srcRect b="7045" l="2349" r="947" t="0"/>
          <a:stretch/>
        </p:blipFill>
        <p:spPr>
          <a:xfrm>
            <a:off x="4807325" y="3663075"/>
            <a:ext cx="4336675" cy="103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1"/>
          <p:cNvPicPr preferRelativeResize="0"/>
          <p:nvPr/>
        </p:nvPicPr>
        <p:blipFill>
          <a:blip r:embed="rId3">
            <a:alphaModFix/>
          </a:blip>
          <a:stretch>
            <a:fillRect/>
          </a:stretch>
        </p:blipFill>
        <p:spPr>
          <a:xfrm>
            <a:off x="1665200" y="1829550"/>
            <a:ext cx="4894350" cy="3313950"/>
          </a:xfrm>
          <a:prstGeom prst="rect">
            <a:avLst/>
          </a:prstGeom>
          <a:noFill/>
          <a:ln>
            <a:noFill/>
          </a:ln>
        </p:spPr>
      </p:pic>
      <p:sp>
        <p:nvSpPr>
          <p:cNvPr id="159" name="Google Shape;15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Paid vs. Charged off  (1/2)</a:t>
            </a:r>
            <a:endParaRPr/>
          </a:p>
          <a:p>
            <a:pPr indent="0" lvl="0" marL="0" rtl="0" algn="l">
              <a:spcBef>
                <a:spcPts val="0"/>
              </a:spcBef>
              <a:spcAft>
                <a:spcPts val="0"/>
              </a:spcAft>
              <a:buNone/>
            </a:pPr>
            <a:r>
              <a:t/>
            </a:r>
            <a:endParaRPr/>
          </a:p>
        </p:txBody>
      </p:sp>
      <p:sp>
        <p:nvSpPr>
          <p:cNvPr id="160" name="Google Shape;160;p21"/>
          <p:cNvSpPr/>
          <p:nvPr/>
        </p:nvSpPr>
        <p:spPr>
          <a:xfrm>
            <a:off x="2147076" y="2039075"/>
            <a:ext cx="354300" cy="2961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txBox="1"/>
          <p:nvPr>
            <p:ph idx="1" type="body"/>
          </p:nvPr>
        </p:nvSpPr>
        <p:spPr>
          <a:xfrm>
            <a:off x="2628950" y="2194925"/>
            <a:ext cx="4945500" cy="45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b="1" i="1" lang="en" sz="900">
                <a:solidFill>
                  <a:schemeClr val="dk1"/>
                </a:solidFill>
              </a:rPr>
              <a:t>Due to </a:t>
            </a:r>
            <a:r>
              <a:rPr b="1" i="1" lang="en" sz="1216">
                <a:solidFill>
                  <a:schemeClr val="dk2"/>
                </a:solidFill>
              </a:rPr>
              <a:t>Debt consolidation</a:t>
            </a:r>
            <a:r>
              <a:rPr b="1" i="1" lang="en" sz="900">
                <a:solidFill>
                  <a:schemeClr val="dk1"/>
                </a:solidFill>
              </a:rPr>
              <a:t>,  </a:t>
            </a:r>
            <a:br>
              <a:rPr b="1" i="1" lang="en" sz="900">
                <a:solidFill>
                  <a:schemeClr val="dk1"/>
                </a:solidFill>
              </a:rPr>
            </a:br>
            <a:r>
              <a:rPr b="1" i="1" lang="en" sz="900">
                <a:solidFill>
                  <a:schemeClr val="dk1"/>
                </a:solidFill>
              </a:rPr>
              <a:t>especially </a:t>
            </a:r>
            <a:r>
              <a:rPr b="1" i="1" lang="en" sz="900">
                <a:solidFill>
                  <a:schemeClr val="dk2"/>
                </a:solidFill>
              </a:rPr>
              <a:t>higher </a:t>
            </a:r>
            <a:r>
              <a:rPr b="1" i="1" lang="en" sz="900">
                <a:solidFill>
                  <a:schemeClr val="dk1"/>
                </a:solidFill>
              </a:rPr>
              <a:t>rate from</a:t>
            </a:r>
            <a:r>
              <a:rPr b="1" i="1" lang="en" sz="900">
                <a:solidFill>
                  <a:schemeClr val="dk2"/>
                </a:solidFill>
              </a:rPr>
              <a:t> Charged off </a:t>
            </a:r>
            <a:r>
              <a:rPr b="1" i="1" lang="en" sz="900">
                <a:solidFill>
                  <a:schemeClr val="dk1"/>
                </a:solidFill>
              </a:rPr>
              <a:t>...</a:t>
            </a:r>
            <a:endParaRPr b="1" i="1" sz="9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