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F356E1-603C-64F9-B02A-4ABF5DFF09B8}" v="60" dt="2024-11-19T07:32:34.541"/>
    <p1510:client id="{D0802214-5628-0740-1163-F9B323EBB67C}" v="1531" dt="2024-11-18T21:56:28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91C197-0E5E-4D3E-9396-A5D5E5BE3381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A0F0F1D5-ED22-40D2-8894-B78AB6DE120D}">
      <dgm:prSet/>
      <dgm:spPr/>
      <dgm:t>
        <a:bodyPr/>
        <a:lstStyle/>
        <a:p>
          <a:pPr>
            <a:defRPr b="1"/>
          </a:pPr>
          <a:r>
            <a:rPr lang="ru-RU"/>
            <a:t>Что такое хэш и хэширование, организация этого процесса в Python.</a:t>
          </a:r>
          <a:endParaRPr lang="en-US"/>
        </a:p>
      </dgm:t>
    </dgm:pt>
    <dgm:pt modelId="{96776E91-9A88-4CEF-9C91-DDD5E6B25B1D}" type="parTrans" cxnId="{5E043EF7-4BBE-4B2D-92D2-E6AE3CA656F4}">
      <dgm:prSet/>
      <dgm:spPr/>
      <dgm:t>
        <a:bodyPr/>
        <a:lstStyle/>
        <a:p>
          <a:endParaRPr lang="en-US"/>
        </a:p>
      </dgm:t>
    </dgm:pt>
    <dgm:pt modelId="{7DEA1E7D-6B8D-49A6-8D43-4C45FB0AED95}" type="sibTrans" cxnId="{5E043EF7-4BBE-4B2D-92D2-E6AE3CA656F4}">
      <dgm:prSet/>
      <dgm:spPr/>
      <dgm:t>
        <a:bodyPr/>
        <a:lstStyle/>
        <a:p>
          <a:endParaRPr lang="en-US"/>
        </a:p>
      </dgm:t>
    </dgm:pt>
    <dgm:pt modelId="{3C825538-6D5D-4936-82DA-F236DE4AA029}">
      <dgm:prSet/>
      <dgm:spPr/>
      <dgm:t>
        <a:bodyPr/>
        <a:lstStyle/>
        <a:p>
          <a:pPr>
            <a:defRPr b="1"/>
          </a:pPr>
          <a:r>
            <a:rPr lang="ru-RU"/>
            <a:t>Сложность операций поиска и вставки.</a:t>
          </a:r>
          <a:endParaRPr lang="en-US"/>
        </a:p>
      </dgm:t>
    </dgm:pt>
    <dgm:pt modelId="{48182A4F-F15D-4559-B33B-D62051A48E81}" type="parTrans" cxnId="{DC00A4DD-6453-4EB5-919A-651AA6F0D8E9}">
      <dgm:prSet/>
      <dgm:spPr/>
      <dgm:t>
        <a:bodyPr/>
        <a:lstStyle/>
        <a:p>
          <a:endParaRPr lang="en-US"/>
        </a:p>
      </dgm:t>
    </dgm:pt>
    <dgm:pt modelId="{556232D3-D7D5-4225-81BE-3B2A8BBF9621}" type="sibTrans" cxnId="{DC00A4DD-6453-4EB5-919A-651AA6F0D8E9}">
      <dgm:prSet/>
      <dgm:spPr/>
      <dgm:t>
        <a:bodyPr/>
        <a:lstStyle/>
        <a:p>
          <a:endParaRPr lang="en-US"/>
        </a:p>
      </dgm:t>
    </dgm:pt>
    <dgm:pt modelId="{6B375BFE-9E4F-47FB-BE21-4A50231EB83D}">
      <dgm:prSet/>
      <dgm:spPr/>
      <dgm:t>
        <a:bodyPr/>
        <a:lstStyle/>
        <a:p>
          <a:pPr>
            <a:defRPr b="1"/>
          </a:pPr>
          <a:r>
            <a:rPr lang="ru-RU"/>
            <a:t>В каких структурах хэширование используется в Python.</a:t>
          </a:r>
          <a:endParaRPr lang="en-US"/>
        </a:p>
      </dgm:t>
    </dgm:pt>
    <dgm:pt modelId="{E7239503-BDBA-43D7-BB87-D93288058042}" type="parTrans" cxnId="{0EC1190D-85B9-4E4C-9AB8-E8C4387A05A8}">
      <dgm:prSet/>
      <dgm:spPr/>
      <dgm:t>
        <a:bodyPr/>
        <a:lstStyle/>
        <a:p>
          <a:endParaRPr lang="en-US"/>
        </a:p>
      </dgm:t>
    </dgm:pt>
    <dgm:pt modelId="{52EBCF7A-EB04-4C31-805F-CEB038E37590}" type="sibTrans" cxnId="{0EC1190D-85B9-4E4C-9AB8-E8C4387A05A8}">
      <dgm:prSet/>
      <dgm:spPr/>
      <dgm:t>
        <a:bodyPr/>
        <a:lstStyle/>
        <a:p>
          <a:endParaRPr lang="en-US"/>
        </a:p>
      </dgm:t>
    </dgm:pt>
    <dgm:pt modelId="{98EA4D06-D77E-4E15-A03F-43D9DA0F6B7F}">
      <dgm:prSet/>
      <dgm:spPr/>
      <dgm:t>
        <a:bodyPr/>
        <a:lstStyle/>
        <a:p>
          <a:pPr>
            <a:defRPr b="1"/>
          </a:pPr>
          <a:r>
            <a:rPr lang="ru-RU"/>
            <a:t>Как работают словари в Python.</a:t>
          </a:r>
          <a:endParaRPr lang="en-US"/>
        </a:p>
      </dgm:t>
    </dgm:pt>
    <dgm:pt modelId="{710653CD-9289-406C-A00B-9B3EEF306F43}" type="parTrans" cxnId="{89326619-C3BB-43B2-A21C-D2E68B023A0B}">
      <dgm:prSet/>
      <dgm:spPr/>
      <dgm:t>
        <a:bodyPr/>
        <a:lstStyle/>
        <a:p>
          <a:endParaRPr lang="en-US"/>
        </a:p>
      </dgm:t>
    </dgm:pt>
    <dgm:pt modelId="{98042B26-3240-4CEE-8308-988F11F99D19}" type="sibTrans" cxnId="{89326619-C3BB-43B2-A21C-D2E68B023A0B}">
      <dgm:prSet/>
      <dgm:spPr/>
      <dgm:t>
        <a:bodyPr/>
        <a:lstStyle/>
        <a:p>
          <a:endParaRPr lang="en-US"/>
        </a:p>
      </dgm:t>
    </dgm:pt>
    <dgm:pt modelId="{547B351F-E3A5-4290-8744-ABC8130D9DD6}" type="pres">
      <dgm:prSet presAssocID="{E391C197-0E5E-4D3E-9396-A5D5E5BE3381}" presName="root" presStyleCnt="0">
        <dgm:presLayoutVars>
          <dgm:chMax/>
          <dgm:chPref/>
          <dgm:animLvl val="lvl"/>
        </dgm:presLayoutVars>
      </dgm:prSet>
      <dgm:spPr/>
    </dgm:pt>
    <dgm:pt modelId="{AF67AE42-CF2D-49E8-89DA-623172C79073}" type="pres">
      <dgm:prSet presAssocID="{E391C197-0E5E-4D3E-9396-A5D5E5BE3381}" presName="divider" presStyleLbl="fgAcc1" presStyleIdx="0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6D2C7093-C7E0-447B-97A8-0CEFDAB4BA88}" type="pres">
      <dgm:prSet presAssocID="{E391C197-0E5E-4D3E-9396-A5D5E5BE3381}" presName="nodes" presStyleCnt="0">
        <dgm:presLayoutVars>
          <dgm:chMax/>
          <dgm:chPref/>
          <dgm:animLvl val="lvl"/>
        </dgm:presLayoutVars>
      </dgm:prSet>
      <dgm:spPr/>
    </dgm:pt>
    <dgm:pt modelId="{7E42E273-8030-41E2-9119-218B3F478AF4}" type="pres">
      <dgm:prSet presAssocID="{A0F0F1D5-ED22-40D2-8894-B78AB6DE120D}" presName="composite" presStyleCnt="0"/>
      <dgm:spPr/>
    </dgm:pt>
    <dgm:pt modelId="{814ACAE4-59B4-48C5-8811-0FEA1C4D1476}" type="pres">
      <dgm:prSet presAssocID="{A0F0F1D5-ED22-40D2-8894-B78AB6DE120D}" presName="ConnectorPoint" presStyleLbl="lnNode1" presStyleIdx="0" presStyleCnt="4"/>
      <dgm:spPr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32DBE983-7DCE-4FF6-B41B-C1F7BDC3FC8C}" type="pres">
      <dgm:prSet presAssocID="{A0F0F1D5-ED22-40D2-8894-B78AB6DE120D}" presName="DropPinPlaceHolder" presStyleCnt="0"/>
      <dgm:spPr/>
    </dgm:pt>
    <dgm:pt modelId="{6F5D47F7-326D-4E63-97A0-F99978BD220B}" type="pres">
      <dgm:prSet presAssocID="{A0F0F1D5-ED22-40D2-8894-B78AB6DE120D}" presName="DropPin" presStyleLbl="alignNode1" presStyleIdx="0" presStyleCnt="4"/>
      <dgm:spPr/>
    </dgm:pt>
    <dgm:pt modelId="{46672FC1-4831-4EC4-ADCF-E3DD75C4EE0B}" type="pres">
      <dgm:prSet presAssocID="{A0F0F1D5-ED22-40D2-8894-B78AB6DE120D}" presName="Ellipse" presStyleLbl="fgAcc1" presStyleIdx="1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EC8C1F8B-58B3-45D9-A441-666B7DAD5507}" type="pres">
      <dgm:prSet presAssocID="{A0F0F1D5-ED22-40D2-8894-B78AB6DE120D}" presName="L2TextContainer" presStyleLbl="revTx" presStyleIdx="0" presStyleCnt="8">
        <dgm:presLayoutVars>
          <dgm:bulletEnabled val="1"/>
        </dgm:presLayoutVars>
      </dgm:prSet>
      <dgm:spPr/>
    </dgm:pt>
    <dgm:pt modelId="{AA71CF2F-F475-4B1F-966D-CA0DF6CEAD99}" type="pres">
      <dgm:prSet presAssocID="{A0F0F1D5-ED22-40D2-8894-B78AB6DE120D}" presName="L1TextContainer" presStyleLbl="revTx" presStyleIdx="1" presStyleCnt="8">
        <dgm:presLayoutVars>
          <dgm:chMax val="1"/>
          <dgm:chPref val="1"/>
          <dgm:bulletEnabled val="1"/>
        </dgm:presLayoutVars>
      </dgm:prSet>
      <dgm:spPr/>
    </dgm:pt>
    <dgm:pt modelId="{34DF4FE1-9694-424D-8263-8067F5BC17B9}" type="pres">
      <dgm:prSet presAssocID="{A0F0F1D5-ED22-40D2-8894-B78AB6DE120D}" presName="ConnectLine" presStyleLbl="sibTrans1D1" presStyleIdx="0" presStyleCnt="4"/>
      <dgm:spPr>
        <a:noFill/>
        <a:ln w="12700" cap="flat" cmpd="sng" algn="ctr">
          <a:solidFill>
            <a:schemeClr val="accent6">
              <a:shade val="90000"/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722EC78C-E196-425F-84B9-A9E9FBCBD1D7}" type="pres">
      <dgm:prSet presAssocID="{A0F0F1D5-ED22-40D2-8894-B78AB6DE120D}" presName="EmptyPlaceHolder" presStyleCnt="0"/>
      <dgm:spPr/>
    </dgm:pt>
    <dgm:pt modelId="{2C15C50C-A280-439B-8A7D-7E792DDC85FB}" type="pres">
      <dgm:prSet presAssocID="{7DEA1E7D-6B8D-49A6-8D43-4C45FB0AED95}" presName="spaceBetweenRectangles" presStyleCnt="0"/>
      <dgm:spPr/>
    </dgm:pt>
    <dgm:pt modelId="{5FB937D8-CAC6-45B0-B654-5B98E52E81FE}" type="pres">
      <dgm:prSet presAssocID="{3C825538-6D5D-4936-82DA-F236DE4AA029}" presName="composite" presStyleCnt="0"/>
      <dgm:spPr/>
    </dgm:pt>
    <dgm:pt modelId="{8AD3C4F5-B4B9-494C-B1EF-AD5D378B6AD9}" type="pres">
      <dgm:prSet presAssocID="{3C825538-6D5D-4936-82DA-F236DE4AA029}" presName="ConnectorPoint" presStyleLbl="lnNode1" presStyleIdx="1" presStyleCnt="4"/>
      <dgm:spPr>
        <a:solidFill>
          <a:schemeClr val="accent6">
            <a:shade val="80000"/>
            <a:hueOff val="-40444"/>
            <a:satOff val="-4527"/>
            <a:lumOff val="969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3787F928-D607-440B-B345-1CE628F830B4}" type="pres">
      <dgm:prSet presAssocID="{3C825538-6D5D-4936-82DA-F236DE4AA029}" presName="DropPinPlaceHolder" presStyleCnt="0"/>
      <dgm:spPr/>
    </dgm:pt>
    <dgm:pt modelId="{3CE10BA6-6CA5-4DF2-96A8-8AE8C628C5E4}" type="pres">
      <dgm:prSet presAssocID="{3C825538-6D5D-4936-82DA-F236DE4AA029}" presName="DropPin" presStyleLbl="alignNode1" presStyleIdx="1" presStyleCnt="4"/>
      <dgm:spPr/>
    </dgm:pt>
    <dgm:pt modelId="{265241C7-C61C-45D8-8095-3C43C5BCBAC1}" type="pres">
      <dgm:prSet presAssocID="{3C825538-6D5D-4936-82DA-F236DE4AA029}" presName="Ellipse" presStyleLbl="fgAcc1" presStyleIdx="2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F1DBA7F9-4F1D-4C81-9207-5B4556E4725D}" type="pres">
      <dgm:prSet presAssocID="{3C825538-6D5D-4936-82DA-F236DE4AA029}" presName="L2TextContainer" presStyleLbl="revTx" presStyleIdx="2" presStyleCnt="8">
        <dgm:presLayoutVars>
          <dgm:bulletEnabled val="1"/>
        </dgm:presLayoutVars>
      </dgm:prSet>
      <dgm:spPr/>
    </dgm:pt>
    <dgm:pt modelId="{F08FAEEA-DECA-420D-AC70-6084519DE9E8}" type="pres">
      <dgm:prSet presAssocID="{3C825538-6D5D-4936-82DA-F236DE4AA029}" presName="L1TextContainer" presStyleLbl="revTx" presStyleIdx="3" presStyleCnt="8">
        <dgm:presLayoutVars>
          <dgm:chMax val="1"/>
          <dgm:chPref val="1"/>
          <dgm:bulletEnabled val="1"/>
        </dgm:presLayoutVars>
      </dgm:prSet>
      <dgm:spPr/>
    </dgm:pt>
    <dgm:pt modelId="{AEEFDECD-8861-4FE9-9C38-449901D815A4}" type="pres">
      <dgm:prSet presAssocID="{3C825538-6D5D-4936-82DA-F236DE4AA029}" presName="ConnectLine" presStyleLbl="sibTrans1D1" presStyleIdx="1" presStyleCnt="4"/>
      <dgm:spPr>
        <a:noFill/>
        <a:ln w="12700" cap="flat" cmpd="sng" algn="ctr">
          <a:solidFill>
            <a:schemeClr val="accent6">
              <a:shade val="90000"/>
              <a:hueOff val="-40464"/>
              <a:satOff val="-4463"/>
              <a:lumOff val="8954"/>
              <a:alphaOff val="0"/>
            </a:schemeClr>
          </a:solidFill>
          <a:prstDash val="dash"/>
          <a:miter lim="800000"/>
        </a:ln>
        <a:effectLst/>
      </dgm:spPr>
    </dgm:pt>
    <dgm:pt modelId="{9AEBF13B-C38A-41B9-8640-B755BA09CF58}" type="pres">
      <dgm:prSet presAssocID="{3C825538-6D5D-4936-82DA-F236DE4AA029}" presName="EmptyPlaceHolder" presStyleCnt="0"/>
      <dgm:spPr/>
    </dgm:pt>
    <dgm:pt modelId="{B458F6E4-4876-48D4-9386-67B14970D4A7}" type="pres">
      <dgm:prSet presAssocID="{556232D3-D7D5-4225-81BE-3B2A8BBF9621}" presName="spaceBetweenRectangles" presStyleCnt="0"/>
      <dgm:spPr/>
    </dgm:pt>
    <dgm:pt modelId="{7CA3D8E0-9576-412C-B8AD-48143DA98206}" type="pres">
      <dgm:prSet presAssocID="{6B375BFE-9E4F-47FB-BE21-4A50231EB83D}" presName="composite" presStyleCnt="0"/>
      <dgm:spPr/>
    </dgm:pt>
    <dgm:pt modelId="{1BCC0216-DB8D-4811-9EBE-70A66B5F9B4D}" type="pres">
      <dgm:prSet presAssocID="{6B375BFE-9E4F-47FB-BE21-4A50231EB83D}" presName="ConnectorPoint" presStyleLbl="lnNode1" presStyleIdx="2" presStyleCnt="4"/>
      <dgm:spPr>
        <a:solidFill>
          <a:schemeClr val="accent6">
            <a:shade val="80000"/>
            <a:hueOff val="-80889"/>
            <a:satOff val="-9054"/>
            <a:lumOff val="1938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50AED31B-EC2C-4A83-8060-A683AF6C48C7}" type="pres">
      <dgm:prSet presAssocID="{6B375BFE-9E4F-47FB-BE21-4A50231EB83D}" presName="DropPinPlaceHolder" presStyleCnt="0"/>
      <dgm:spPr/>
    </dgm:pt>
    <dgm:pt modelId="{DF799AF8-F0F1-436A-AF24-1D4A1F652997}" type="pres">
      <dgm:prSet presAssocID="{6B375BFE-9E4F-47FB-BE21-4A50231EB83D}" presName="DropPin" presStyleLbl="alignNode1" presStyleIdx="2" presStyleCnt="4"/>
      <dgm:spPr/>
    </dgm:pt>
    <dgm:pt modelId="{52E0238A-4D63-478D-AA78-5F6F984AE121}" type="pres">
      <dgm:prSet presAssocID="{6B375BFE-9E4F-47FB-BE21-4A50231EB83D}" presName="Ellipse" presStyleLbl="fgAcc1" presStyleIdx="3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D3ADEC8-BF67-401F-BCF7-DD8F2B0E7B51}" type="pres">
      <dgm:prSet presAssocID="{6B375BFE-9E4F-47FB-BE21-4A50231EB83D}" presName="L2TextContainer" presStyleLbl="revTx" presStyleIdx="4" presStyleCnt="8">
        <dgm:presLayoutVars>
          <dgm:bulletEnabled val="1"/>
        </dgm:presLayoutVars>
      </dgm:prSet>
      <dgm:spPr/>
    </dgm:pt>
    <dgm:pt modelId="{6BC9DD60-96A8-4AF1-9657-15F61123A778}" type="pres">
      <dgm:prSet presAssocID="{6B375BFE-9E4F-47FB-BE21-4A50231EB83D}" presName="L1TextContainer" presStyleLbl="revTx" presStyleIdx="5" presStyleCnt="8">
        <dgm:presLayoutVars>
          <dgm:chMax val="1"/>
          <dgm:chPref val="1"/>
          <dgm:bulletEnabled val="1"/>
        </dgm:presLayoutVars>
      </dgm:prSet>
      <dgm:spPr/>
    </dgm:pt>
    <dgm:pt modelId="{456026EA-7A9D-4899-8311-0AE7C1BFB88B}" type="pres">
      <dgm:prSet presAssocID="{6B375BFE-9E4F-47FB-BE21-4A50231EB83D}" presName="ConnectLine" presStyleLbl="sibTrans1D1" presStyleIdx="2" presStyleCnt="4"/>
      <dgm:spPr>
        <a:noFill/>
        <a:ln w="12700" cap="flat" cmpd="sng" algn="ctr">
          <a:solidFill>
            <a:schemeClr val="accent6">
              <a:shade val="90000"/>
              <a:hueOff val="-80929"/>
              <a:satOff val="-8927"/>
              <a:lumOff val="17908"/>
              <a:alphaOff val="0"/>
            </a:schemeClr>
          </a:solidFill>
          <a:prstDash val="dash"/>
          <a:miter lim="800000"/>
        </a:ln>
        <a:effectLst/>
      </dgm:spPr>
    </dgm:pt>
    <dgm:pt modelId="{1AD8DA5E-1456-406D-9916-6E3FFB3F3087}" type="pres">
      <dgm:prSet presAssocID="{6B375BFE-9E4F-47FB-BE21-4A50231EB83D}" presName="EmptyPlaceHolder" presStyleCnt="0"/>
      <dgm:spPr/>
    </dgm:pt>
    <dgm:pt modelId="{A343D461-118F-4E8A-956D-98ABA453C98B}" type="pres">
      <dgm:prSet presAssocID="{52EBCF7A-EB04-4C31-805F-CEB038E37590}" presName="spaceBetweenRectangles" presStyleCnt="0"/>
      <dgm:spPr/>
    </dgm:pt>
    <dgm:pt modelId="{303CAC33-88AF-4F47-BD8C-65D598201F7D}" type="pres">
      <dgm:prSet presAssocID="{98EA4D06-D77E-4E15-A03F-43D9DA0F6B7F}" presName="composite" presStyleCnt="0"/>
      <dgm:spPr/>
    </dgm:pt>
    <dgm:pt modelId="{D326F213-F5B2-468F-BE1B-8E4B6A896245}" type="pres">
      <dgm:prSet presAssocID="{98EA4D06-D77E-4E15-A03F-43D9DA0F6B7F}" presName="ConnectorPoint" presStyleLbl="lnNode1" presStyleIdx="3" presStyleCnt="4"/>
      <dgm:spPr>
        <a:solidFill>
          <a:schemeClr val="accent6">
            <a:shade val="80000"/>
            <a:hueOff val="-121333"/>
            <a:satOff val="-13581"/>
            <a:lumOff val="2908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3BA4F53C-31B3-49A8-A186-CEB547B2AE7B}" type="pres">
      <dgm:prSet presAssocID="{98EA4D06-D77E-4E15-A03F-43D9DA0F6B7F}" presName="DropPinPlaceHolder" presStyleCnt="0"/>
      <dgm:spPr/>
    </dgm:pt>
    <dgm:pt modelId="{B38FD530-5735-483E-9442-93CDED3B3672}" type="pres">
      <dgm:prSet presAssocID="{98EA4D06-D77E-4E15-A03F-43D9DA0F6B7F}" presName="DropPin" presStyleLbl="alignNode1" presStyleIdx="3" presStyleCnt="4"/>
      <dgm:spPr/>
    </dgm:pt>
    <dgm:pt modelId="{75D01252-763C-437F-A604-50A81181D71D}" type="pres">
      <dgm:prSet presAssocID="{98EA4D06-D77E-4E15-A03F-43D9DA0F6B7F}" presName="Ellipse" presStyleLbl="fgAcc1" presStyleIdx="4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E2140E08-645A-48DF-8742-405633B4C4A9}" type="pres">
      <dgm:prSet presAssocID="{98EA4D06-D77E-4E15-A03F-43D9DA0F6B7F}" presName="L2TextContainer" presStyleLbl="revTx" presStyleIdx="6" presStyleCnt="8">
        <dgm:presLayoutVars>
          <dgm:bulletEnabled val="1"/>
        </dgm:presLayoutVars>
      </dgm:prSet>
      <dgm:spPr/>
    </dgm:pt>
    <dgm:pt modelId="{A7C34710-98B7-4EBC-B45C-959803DE7F07}" type="pres">
      <dgm:prSet presAssocID="{98EA4D06-D77E-4E15-A03F-43D9DA0F6B7F}" presName="L1TextContainer" presStyleLbl="revTx" presStyleIdx="7" presStyleCnt="8">
        <dgm:presLayoutVars>
          <dgm:chMax val="1"/>
          <dgm:chPref val="1"/>
          <dgm:bulletEnabled val="1"/>
        </dgm:presLayoutVars>
      </dgm:prSet>
      <dgm:spPr/>
    </dgm:pt>
    <dgm:pt modelId="{E5CD4803-9C56-4A46-A15D-7528291097FC}" type="pres">
      <dgm:prSet presAssocID="{98EA4D06-D77E-4E15-A03F-43D9DA0F6B7F}" presName="ConnectLine" presStyleLbl="sibTrans1D1" presStyleIdx="3" presStyleCnt="4"/>
      <dgm:spPr>
        <a:noFill/>
        <a:ln w="12700" cap="flat" cmpd="sng" algn="ctr">
          <a:solidFill>
            <a:schemeClr val="accent6">
              <a:shade val="90000"/>
              <a:hueOff val="-121393"/>
              <a:satOff val="-13390"/>
              <a:lumOff val="26862"/>
              <a:alphaOff val="0"/>
            </a:schemeClr>
          </a:solidFill>
          <a:prstDash val="dash"/>
          <a:miter lim="800000"/>
        </a:ln>
        <a:effectLst/>
      </dgm:spPr>
    </dgm:pt>
    <dgm:pt modelId="{B57EEBC2-4FF5-4A26-A616-65C35909F3E7}" type="pres">
      <dgm:prSet presAssocID="{98EA4D06-D77E-4E15-A03F-43D9DA0F6B7F}" presName="EmptyPlaceHolder" presStyleCnt="0"/>
      <dgm:spPr/>
    </dgm:pt>
  </dgm:ptLst>
  <dgm:cxnLst>
    <dgm:cxn modelId="{0EC1190D-85B9-4E4C-9AB8-E8C4387A05A8}" srcId="{E391C197-0E5E-4D3E-9396-A5D5E5BE3381}" destId="{6B375BFE-9E4F-47FB-BE21-4A50231EB83D}" srcOrd="2" destOrd="0" parTransId="{E7239503-BDBA-43D7-BB87-D93288058042}" sibTransId="{52EBCF7A-EB04-4C31-805F-CEB038E37590}"/>
    <dgm:cxn modelId="{89326619-C3BB-43B2-A21C-D2E68B023A0B}" srcId="{E391C197-0E5E-4D3E-9396-A5D5E5BE3381}" destId="{98EA4D06-D77E-4E15-A03F-43D9DA0F6B7F}" srcOrd="3" destOrd="0" parTransId="{710653CD-9289-406C-A00B-9B3EEF306F43}" sibTransId="{98042B26-3240-4CEE-8308-988F11F99D19}"/>
    <dgm:cxn modelId="{024E746C-60AF-49A7-AAFA-3223ED5B2632}" type="presOf" srcId="{E391C197-0E5E-4D3E-9396-A5D5E5BE3381}" destId="{547B351F-E3A5-4290-8744-ABC8130D9DD6}" srcOrd="0" destOrd="0" presId="urn:microsoft.com/office/officeart/2017/3/layout/DropPinTimeline"/>
    <dgm:cxn modelId="{107C4D57-7772-4CA5-AB1D-F9451F43D872}" type="presOf" srcId="{A0F0F1D5-ED22-40D2-8894-B78AB6DE120D}" destId="{AA71CF2F-F475-4B1F-966D-CA0DF6CEAD99}" srcOrd="0" destOrd="0" presId="urn:microsoft.com/office/officeart/2017/3/layout/DropPinTimeline"/>
    <dgm:cxn modelId="{C39D468A-9E04-4583-9827-BD8157E398BB}" type="presOf" srcId="{6B375BFE-9E4F-47FB-BE21-4A50231EB83D}" destId="{6BC9DD60-96A8-4AF1-9657-15F61123A778}" srcOrd="0" destOrd="0" presId="urn:microsoft.com/office/officeart/2017/3/layout/DropPinTimeline"/>
    <dgm:cxn modelId="{DC00A4DD-6453-4EB5-919A-651AA6F0D8E9}" srcId="{E391C197-0E5E-4D3E-9396-A5D5E5BE3381}" destId="{3C825538-6D5D-4936-82DA-F236DE4AA029}" srcOrd="1" destOrd="0" parTransId="{48182A4F-F15D-4559-B33B-D62051A48E81}" sibTransId="{556232D3-D7D5-4225-81BE-3B2A8BBF9621}"/>
    <dgm:cxn modelId="{BAF864E7-6F49-4ADF-B0A8-DAFBACBD3881}" type="presOf" srcId="{98EA4D06-D77E-4E15-A03F-43D9DA0F6B7F}" destId="{A7C34710-98B7-4EBC-B45C-959803DE7F07}" srcOrd="0" destOrd="0" presId="urn:microsoft.com/office/officeart/2017/3/layout/DropPinTimeline"/>
    <dgm:cxn modelId="{B5E712EF-D21D-472D-AC93-48239F2B7C42}" type="presOf" srcId="{3C825538-6D5D-4936-82DA-F236DE4AA029}" destId="{F08FAEEA-DECA-420D-AC70-6084519DE9E8}" srcOrd="0" destOrd="0" presId="urn:microsoft.com/office/officeart/2017/3/layout/DropPinTimeline"/>
    <dgm:cxn modelId="{5E043EF7-4BBE-4B2D-92D2-E6AE3CA656F4}" srcId="{E391C197-0E5E-4D3E-9396-A5D5E5BE3381}" destId="{A0F0F1D5-ED22-40D2-8894-B78AB6DE120D}" srcOrd="0" destOrd="0" parTransId="{96776E91-9A88-4CEF-9C91-DDD5E6B25B1D}" sibTransId="{7DEA1E7D-6B8D-49A6-8D43-4C45FB0AED95}"/>
    <dgm:cxn modelId="{9FCA45D9-A6E7-4CD5-A926-3C6AAE5C8A60}" type="presParOf" srcId="{547B351F-E3A5-4290-8744-ABC8130D9DD6}" destId="{AF67AE42-CF2D-49E8-89DA-623172C79073}" srcOrd="0" destOrd="0" presId="urn:microsoft.com/office/officeart/2017/3/layout/DropPinTimeline"/>
    <dgm:cxn modelId="{A3B1DBB2-F6A6-4280-B3E1-113847D9204F}" type="presParOf" srcId="{547B351F-E3A5-4290-8744-ABC8130D9DD6}" destId="{6D2C7093-C7E0-447B-97A8-0CEFDAB4BA88}" srcOrd="1" destOrd="0" presId="urn:microsoft.com/office/officeart/2017/3/layout/DropPinTimeline"/>
    <dgm:cxn modelId="{41E3B9B0-A0B0-487D-8E22-469694BDB748}" type="presParOf" srcId="{6D2C7093-C7E0-447B-97A8-0CEFDAB4BA88}" destId="{7E42E273-8030-41E2-9119-218B3F478AF4}" srcOrd="0" destOrd="0" presId="urn:microsoft.com/office/officeart/2017/3/layout/DropPinTimeline"/>
    <dgm:cxn modelId="{9C4D2469-A9BB-40C9-AF1B-CB545F06C0C3}" type="presParOf" srcId="{7E42E273-8030-41E2-9119-218B3F478AF4}" destId="{814ACAE4-59B4-48C5-8811-0FEA1C4D1476}" srcOrd="0" destOrd="0" presId="urn:microsoft.com/office/officeart/2017/3/layout/DropPinTimeline"/>
    <dgm:cxn modelId="{B70AF756-C621-476F-B3C3-17C439FDEE7E}" type="presParOf" srcId="{7E42E273-8030-41E2-9119-218B3F478AF4}" destId="{32DBE983-7DCE-4FF6-B41B-C1F7BDC3FC8C}" srcOrd="1" destOrd="0" presId="urn:microsoft.com/office/officeart/2017/3/layout/DropPinTimeline"/>
    <dgm:cxn modelId="{06389636-1BC4-4EB6-BA94-47A6EB194CB0}" type="presParOf" srcId="{32DBE983-7DCE-4FF6-B41B-C1F7BDC3FC8C}" destId="{6F5D47F7-326D-4E63-97A0-F99978BD220B}" srcOrd="0" destOrd="0" presId="urn:microsoft.com/office/officeart/2017/3/layout/DropPinTimeline"/>
    <dgm:cxn modelId="{A88FCD45-7AAE-4EF0-8E33-1FF9087E2B57}" type="presParOf" srcId="{32DBE983-7DCE-4FF6-B41B-C1F7BDC3FC8C}" destId="{46672FC1-4831-4EC4-ADCF-E3DD75C4EE0B}" srcOrd="1" destOrd="0" presId="urn:microsoft.com/office/officeart/2017/3/layout/DropPinTimeline"/>
    <dgm:cxn modelId="{662F3599-4A73-4DB1-9055-1AD42B50279D}" type="presParOf" srcId="{7E42E273-8030-41E2-9119-218B3F478AF4}" destId="{EC8C1F8B-58B3-45D9-A441-666B7DAD5507}" srcOrd="2" destOrd="0" presId="urn:microsoft.com/office/officeart/2017/3/layout/DropPinTimeline"/>
    <dgm:cxn modelId="{5DA40AE8-5722-482E-9B43-9F6F36EDF4F5}" type="presParOf" srcId="{7E42E273-8030-41E2-9119-218B3F478AF4}" destId="{AA71CF2F-F475-4B1F-966D-CA0DF6CEAD99}" srcOrd="3" destOrd="0" presId="urn:microsoft.com/office/officeart/2017/3/layout/DropPinTimeline"/>
    <dgm:cxn modelId="{B5F87B88-3340-4E34-BD37-1DA2B240FC31}" type="presParOf" srcId="{7E42E273-8030-41E2-9119-218B3F478AF4}" destId="{34DF4FE1-9694-424D-8263-8067F5BC17B9}" srcOrd="4" destOrd="0" presId="urn:microsoft.com/office/officeart/2017/3/layout/DropPinTimeline"/>
    <dgm:cxn modelId="{08A2E7F1-CDF5-458F-B4F9-F7BEB04EF45B}" type="presParOf" srcId="{7E42E273-8030-41E2-9119-218B3F478AF4}" destId="{722EC78C-E196-425F-84B9-A9E9FBCBD1D7}" srcOrd="5" destOrd="0" presId="urn:microsoft.com/office/officeart/2017/3/layout/DropPinTimeline"/>
    <dgm:cxn modelId="{4CA3FEF0-41FA-43D1-A175-F541F93A91E1}" type="presParOf" srcId="{6D2C7093-C7E0-447B-97A8-0CEFDAB4BA88}" destId="{2C15C50C-A280-439B-8A7D-7E792DDC85FB}" srcOrd="1" destOrd="0" presId="urn:microsoft.com/office/officeart/2017/3/layout/DropPinTimeline"/>
    <dgm:cxn modelId="{A57569F6-3E05-4C24-AAC9-F2D1D55D1C8F}" type="presParOf" srcId="{6D2C7093-C7E0-447B-97A8-0CEFDAB4BA88}" destId="{5FB937D8-CAC6-45B0-B654-5B98E52E81FE}" srcOrd="2" destOrd="0" presId="urn:microsoft.com/office/officeart/2017/3/layout/DropPinTimeline"/>
    <dgm:cxn modelId="{E9DFDAAB-5836-4350-8181-5DFC221AF1F8}" type="presParOf" srcId="{5FB937D8-CAC6-45B0-B654-5B98E52E81FE}" destId="{8AD3C4F5-B4B9-494C-B1EF-AD5D378B6AD9}" srcOrd="0" destOrd="0" presId="urn:microsoft.com/office/officeart/2017/3/layout/DropPinTimeline"/>
    <dgm:cxn modelId="{6B7D1025-A7EB-4A09-8755-C3721B426299}" type="presParOf" srcId="{5FB937D8-CAC6-45B0-B654-5B98E52E81FE}" destId="{3787F928-D607-440B-B345-1CE628F830B4}" srcOrd="1" destOrd="0" presId="urn:microsoft.com/office/officeart/2017/3/layout/DropPinTimeline"/>
    <dgm:cxn modelId="{10EBE714-7564-4B7C-AA50-F1C97EFFFDE3}" type="presParOf" srcId="{3787F928-D607-440B-B345-1CE628F830B4}" destId="{3CE10BA6-6CA5-4DF2-96A8-8AE8C628C5E4}" srcOrd="0" destOrd="0" presId="urn:microsoft.com/office/officeart/2017/3/layout/DropPinTimeline"/>
    <dgm:cxn modelId="{AB6590B3-41C6-4943-87A6-E3EB16EA116B}" type="presParOf" srcId="{3787F928-D607-440B-B345-1CE628F830B4}" destId="{265241C7-C61C-45D8-8095-3C43C5BCBAC1}" srcOrd="1" destOrd="0" presId="urn:microsoft.com/office/officeart/2017/3/layout/DropPinTimeline"/>
    <dgm:cxn modelId="{C91B62CC-6F23-4EF8-9AF8-DCB2BCD4BC1E}" type="presParOf" srcId="{5FB937D8-CAC6-45B0-B654-5B98E52E81FE}" destId="{F1DBA7F9-4F1D-4C81-9207-5B4556E4725D}" srcOrd="2" destOrd="0" presId="urn:microsoft.com/office/officeart/2017/3/layout/DropPinTimeline"/>
    <dgm:cxn modelId="{E3BDF066-7ACC-4F21-9A48-8A43B47A3F91}" type="presParOf" srcId="{5FB937D8-CAC6-45B0-B654-5B98E52E81FE}" destId="{F08FAEEA-DECA-420D-AC70-6084519DE9E8}" srcOrd="3" destOrd="0" presId="urn:microsoft.com/office/officeart/2017/3/layout/DropPinTimeline"/>
    <dgm:cxn modelId="{FAC0C120-B26F-4E9C-9A8F-8C505003C550}" type="presParOf" srcId="{5FB937D8-CAC6-45B0-B654-5B98E52E81FE}" destId="{AEEFDECD-8861-4FE9-9C38-449901D815A4}" srcOrd="4" destOrd="0" presId="urn:microsoft.com/office/officeart/2017/3/layout/DropPinTimeline"/>
    <dgm:cxn modelId="{6B416889-5750-40E5-9317-5ED38391E575}" type="presParOf" srcId="{5FB937D8-CAC6-45B0-B654-5B98E52E81FE}" destId="{9AEBF13B-C38A-41B9-8640-B755BA09CF58}" srcOrd="5" destOrd="0" presId="urn:microsoft.com/office/officeart/2017/3/layout/DropPinTimeline"/>
    <dgm:cxn modelId="{92C6A4E3-ED48-44AE-B12C-4AF5B3811A15}" type="presParOf" srcId="{6D2C7093-C7E0-447B-97A8-0CEFDAB4BA88}" destId="{B458F6E4-4876-48D4-9386-67B14970D4A7}" srcOrd="3" destOrd="0" presId="urn:microsoft.com/office/officeart/2017/3/layout/DropPinTimeline"/>
    <dgm:cxn modelId="{61B72816-94B8-43D5-A914-454DC43E1184}" type="presParOf" srcId="{6D2C7093-C7E0-447B-97A8-0CEFDAB4BA88}" destId="{7CA3D8E0-9576-412C-B8AD-48143DA98206}" srcOrd="4" destOrd="0" presId="urn:microsoft.com/office/officeart/2017/3/layout/DropPinTimeline"/>
    <dgm:cxn modelId="{225FBBBD-05B4-4417-B3B7-A9078F06A56B}" type="presParOf" srcId="{7CA3D8E0-9576-412C-B8AD-48143DA98206}" destId="{1BCC0216-DB8D-4811-9EBE-70A66B5F9B4D}" srcOrd="0" destOrd="0" presId="urn:microsoft.com/office/officeart/2017/3/layout/DropPinTimeline"/>
    <dgm:cxn modelId="{3E76B8DE-6ACD-4561-B062-B58BF931DA91}" type="presParOf" srcId="{7CA3D8E0-9576-412C-B8AD-48143DA98206}" destId="{50AED31B-EC2C-4A83-8060-A683AF6C48C7}" srcOrd="1" destOrd="0" presId="urn:microsoft.com/office/officeart/2017/3/layout/DropPinTimeline"/>
    <dgm:cxn modelId="{F21554E5-19A9-4DC3-94CB-16A21E1DFACC}" type="presParOf" srcId="{50AED31B-EC2C-4A83-8060-A683AF6C48C7}" destId="{DF799AF8-F0F1-436A-AF24-1D4A1F652997}" srcOrd="0" destOrd="0" presId="urn:microsoft.com/office/officeart/2017/3/layout/DropPinTimeline"/>
    <dgm:cxn modelId="{9DAE437D-28FD-4B1A-9365-2B460E5A0C9F}" type="presParOf" srcId="{50AED31B-EC2C-4A83-8060-A683AF6C48C7}" destId="{52E0238A-4D63-478D-AA78-5F6F984AE121}" srcOrd="1" destOrd="0" presId="urn:microsoft.com/office/officeart/2017/3/layout/DropPinTimeline"/>
    <dgm:cxn modelId="{BAD9CBF1-2D97-4B5E-99F5-A3A148C8BAF2}" type="presParOf" srcId="{7CA3D8E0-9576-412C-B8AD-48143DA98206}" destId="{9D3ADEC8-BF67-401F-BCF7-DD8F2B0E7B51}" srcOrd="2" destOrd="0" presId="urn:microsoft.com/office/officeart/2017/3/layout/DropPinTimeline"/>
    <dgm:cxn modelId="{5054B888-C72B-4ADB-827E-7DBC150F3D1E}" type="presParOf" srcId="{7CA3D8E0-9576-412C-B8AD-48143DA98206}" destId="{6BC9DD60-96A8-4AF1-9657-15F61123A778}" srcOrd="3" destOrd="0" presId="urn:microsoft.com/office/officeart/2017/3/layout/DropPinTimeline"/>
    <dgm:cxn modelId="{4D23C791-AFCD-4E82-9FDE-A72376F3C4C0}" type="presParOf" srcId="{7CA3D8E0-9576-412C-B8AD-48143DA98206}" destId="{456026EA-7A9D-4899-8311-0AE7C1BFB88B}" srcOrd="4" destOrd="0" presId="urn:microsoft.com/office/officeart/2017/3/layout/DropPinTimeline"/>
    <dgm:cxn modelId="{F0B54F08-386D-4198-8D56-6AEA2AC3D1F8}" type="presParOf" srcId="{7CA3D8E0-9576-412C-B8AD-48143DA98206}" destId="{1AD8DA5E-1456-406D-9916-6E3FFB3F3087}" srcOrd="5" destOrd="0" presId="urn:microsoft.com/office/officeart/2017/3/layout/DropPinTimeline"/>
    <dgm:cxn modelId="{E815B4EE-D37E-4D8A-BD81-7D8F128DF733}" type="presParOf" srcId="{6D2C7093-C7E0-447B-97A8-0CEFDAB4BA88}" destId="{A343D461-118F-4E8A-956D-98ABA453C98B}" srcOrd="5" destOrd="0" presId="urn:microsoft.com/office/officeart/2017/3/layout/DropPinTimeline"/>
    <dgm:cxn modelId="{B45FDC66-AA2F-4D75-91DF-6F2D7671980C}" type="presParOf" srcId="{6D2C7093-C7E0-447B-97A8-0CEFDAB4BA88}" destId="{303CAC33-88AF-4F47-BD8C-65D598201F7D}" srcOrd="6" destOrd="0" presId="urn:microsoft.com/office/officeart/2017/3/layout/DropPinTimeline"/>
    <dgm:cxn modelId="{94E60A05-2849-4B97-BDDB-6980A547B37C}" type="presParOf" srcId="{303CAC33-88AF-4F47-BD8C-65D598201F7D}" destId="{D326F213-F5B2-468F-BE1B-8E4B6A896245}" srcOrd="0" destOrd="0" presId="urn:microsoft.com/office/officeart/2017/3/layout/DropPinTimeline"/>
    <dgm:cxn modelId="{958C0DBE-6B0A-4759-92D5-3EFEE433B78A}" type="presParOf" srcId="{303CAC33-88AF-4F47-BD8C-65D598201F7D}" destId="{3BA4F53C-31B3-49A8-A186-CEB547B2AE7B}" srcOrd="1" destOrd="0" presId="urn:microsoft.com/office/officeart/2017/3/layout/DropPinTimeline"/>
    <dgm:cxn modelId="{AAB31C06-9D57-4318-A1DE-0D4F628AFB0E}" type="presParOf" srcId="{3BA4F53C-31B3-49A8-A186-CEB547B2AE7B}" destId="{B38FD530-5735-483E-9442-93CDED3B3672}" srcOrd="0" destOrd="0" presId="urn:microsoft.com/office/officeart/2017/3/layout/DropPinTimeline"/>
    <dgm:cxn modelId="{C9B1C705-E5B0-44D4-BBCA-74643AE8A0AC}" type="presParOf" srcId="{3BA4F53C-31B3-49A8-A186-CEB547B2AE7B}" destId="{75D01252-763C-437F-A604-50A81181D71D}" srcOrd="1" destOrd="0" presId="urn:microsoft.com/office/officeart/2017/3/layout/DropPinTimeline"/>
    <dgm:cxn modelId="{6928462F-97BB-4A25-83F5-74F5469DAFD3}" type="presParOf" srcId="{303CAC33-88AF-4F47-BD8C-65D598201F7D}" destId="{E2140E08-645A-48DF-8742-405633B4C4A9}" srcOrd="2" destOrd="0" presId="urn:microsoft.com/office/officeart/2017/3/layout/DropPinTimeline"/>
    <dgm:cxn modelId="{0E194E3F-E4A7-49F2-B880-8A01B5CD3528}" type="presParOf" srcId="{303CAC33-88AF-4F47-BD8C-65D598201F7D}" destId="{A7C34710-98B7-4EBC-B45C-959803DE7F07}" srcOrd="3" destOrd="0" presId="urn:microsoft.com/office/officeart/2017/3/layout/DropPinTimeline"/>
    <dgm:cxn modelId="{BFC53D85-77D8-4A30-A60F-F8D3DA064B87}" type="presParOf" srcId="{303CAC33-88AF-4F47-BD8C-65D598201F7D}" destId="{E5CD4803-9C56-4A46-A15D-7528291097FC}" srcOrd="4" destOrd="0" presId="urn:microsoft.com/office/officeart/2017/3/layout/DropPinTimeline"/>
    <dgm:cxn modelId="{F552D8FA-A849-469D-8DC0-9EFB0FB26D12}" type="presParOf" srcId="{303CAC33-88AF-4F47-BD8C-65D598201F7D}" destId="{B57EEBC2-4FF5-4A26-A616-65C35909F3E7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67AE42-CF2D-49E8-89DA-623172C79073}">
      <dsp:nvSpPr>
        <dsp:cNvPr id="0" name=""/>
        <dsp:cNvSpPr/>
      </dsp:nvSpPr>
      <dsp:spPr>
        <a:xfrm>
          <a:off x="0" y="1971610"/>
          <a:ext cx="9993238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D47F7-326D-4E63-97A0-F99978BD220B}">
      <dsp:nvSpPr>
        <dsp:cNvPr id="0" name=""/>
        <dsp:cNvSpPr/>
      </dsp:nvSpPr>
      <dsp:spPr>
        <a:xfrm rot="8100000">
          <a:off x="60370" y="454379"/>
          <a:ext cx="289980" cy="289980"/>
        </a:xfrm>
        <a:prstGeom prst="teardrop">
          <a:avLst>
            <a:gd name="adj" fmla="val 115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72FC1-4831-4EC4-ADCF-E3DD75C4EE0B}">
      <dsp:nvSpPr>
        <dsp:cNvPr id="0" name=""/>
        <dsp:cNvSpPr/>
      </dsp:nvSpPr>
      <dsp:spPr>
        <a:xfrm>
          <a:off x="92584" y="486593"/>
          <a:ext cx="225552" cy="22555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C1F8B-58B3-45D9-A441-666B7DAD5507}">
      <dsp:nvSpPr>
        <dsp:cNvPr id="0" name=""/>
        <dsp:cNvSpPr/>
      </dsp:nvSpPr>
      <dsp:spPr>
        <a:xfrm>
          <a:off x="410408" y="804416"/>
          <a:ext cx="3324914" cy="1167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71CF2F-F475-4B1F-966D-CA0DF6CEAD99}">
      <dsp:nvSpPr>
        <dsp:cNvPr id="0" name=""/>
        <dsp:cNvSpPr/>
      </dsp:nvSpPr>
      <dsp:spPr>
        <a:xfrm>
          <a:off x="410408" y="394321"/>
          <a:ext cx="3324914" cy="410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ru-RU" sz="1300" kern="1200"/>
            <a:t>Что такое хэш и хэширование, организация этого процесса в Python.</a:t>
          </a:r>
          <a:endParaRPr lang="en-US" sz="1300" kern="1200"/>
        </a:p>
      </dsp:txBody>
      <dsp:txXfrm>
        <a:off x="410408" y="394321"/>
        <a:ext cx="3324914" cy="410094"/>
      </dsp:txXfrm>
    </dsp:sp>
    <dsp:sp modelId="{34DF4FE1-9694-424D-8263-8067F5BC17B9}">
      <dsp:nvSpPr>
        <dsp:cNvPr id="0" name=""/>
        <dsp:cNvSpPr/>
      </dsp:nvSpPr>
      <dsp:spPr>
        <a:xfrm>
          <a:off x="205360" y="804416"/>
          <a:ext cx="0" cy="1167193"/>
        </a:xfrm>
        <a:prstGeom prst="line">
          <a:avLst/>
        </a:prstGeom>
        <a:noFill/>
        <a:ln w="12700" cap="flat" cmpd="sng" algn="ctr">
          <a:solidFill>
            <a:schemeClr val="accent6">
              <a:shade val="90000"/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4ACAE4-59B4-48C5-8811-0FEA1C4D1476}">
      <dsp:nvSpPr>
        <dsp:cNvPr id="0" name=""/>
        <dsp:cNvSpPr/>
      </dsp:nvSpPr>
      <dsp:spPr>
        <a:xfrm>
          <a:off x="168452" y="1934701"/>
          <a:ext cx="73817" cy="73817"/>
        </a:xfrm>
        <a:prstGeom prst="ellipse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E10BA6-6CA5-4DF2-96A8-8AE8C628C5E4}">
      <dsp:nvSpPr>
        <dsp:cNvPr id="0" name=""/>
        <dsp:cNvSpPr/>
      </dsp:nvSpPr>
      <dsp:spPr>
        <a:xfrm rot="18900000">
          <a:off x="2055933" y="3198860"/>
          <a:ext cx="289980" cy="289980"/>
        </a:xfrm>
        <a:prstGeom prst="teardrop">
          <a:avLst>
            <a:gd name="adj" fmla="val 115000"/>
          </a:avLst>
        </a:prstGeom>
        <a:solidFill>
          <a:schemeClr val="accent6">
            <a:shade val="80000"/>
            <a:hueOff val="-40444"/>
            <a:satOff val="-4527"/>
            <a:lumOff val="9694"/>
            <a:alphaOff val="0"/>
          </a:schemeClr>
        </a:solidFill>
        <a:ln w="12700" cap="flat" cmpd="sng" algn="ctr">
          <a:solidFill>
            <a:schemeClr val="accent6">
              <a:shade val="80000"/>
              <a:hueOff val="-40444"/>
              <a:satOff val="-4527"/>
              <a:lumOff val="96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241C7-C61C-45D8-8095-3C43C5BCBAC1}">
      <dsp:nvSpPr>
        <dsp:cNvPr id="0" name=""/>
        <dsp:cNvSpPr/>
      </dsp:nvSpPr>
      <dsp:spPr>
        <a:xfrm>
          <a:off x="2088147" y="3231074"/>
          <a:ext cx="225552" cy="22555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BA7F9-4F1D-4C81-9207-5B4556E4725D}">
      <dsp:nvSpPr>
        <dsp:cNvPr id="0" name=""/>
        <dsp:cNvSpPr/>
      </dsp:nvSpPr>
      <dsp:spPr>
        <a:xfrm>
          <a:off x="2405971" y="1971610"/>
          <a:ext cx="3324914" cy="1167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8FAEEA-DECA-420D-AC70-6084519DE9E8}">
      <dsp:nvSpPr>
        <dsp:cNvPr id="0" name=""/>
        <dsp:cNvSpPr/>
      </dsp:nvSpPr>
      <dsp:spPr>
        <a:xfrm>
          <a:off x="2405971" y="3138803"/>
          <a:ext cx="3324914" cy="410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ru-RU" sz="1300" kern="1200"/>
            <a:t>Сложность операций поиска и вставки.</a:t>
          </a:r>
          <a:endParaRPr lang="en-US" sz="1300" kern="1200"/>
        </a:p>
      </dsp:txBody>
      <dsp:txXfrm>
        <a:off x="2405971" y="3138803"/>
        <a:ext cx="3324914" cy="410094"/>
      </dsp:txXfrm>
    </dsp:sp>
    <dsp:sp modelId="{AEEFDECD-8861-4FE9-9C38-449901D815A4}">
      <dsp:nvSpPr>
        <dsp:cNvPr id="0" name=""/>
        <dsp:cNvSpPr/>
      </dsp:nvSpPr>
      <dsp:spPr>
        <a:xfrm>
          <a:off x="2200924" y="1971610"/>
          <a:ext cx="0" cy="1167193"/>
        </a:xfrm>
        <a:prstGeom prst="line">
          <a:avLst/>
        </a:prstGeom>
        <a:noFill/>
        <a:ln w="12700" cap="flat" cmpd="sng" algn="ctr">
          <a:solidFill>
            <a:schemeClr val="accent6">
              <a:shade val="90000"/>
              <a:hueOff val="-40464"/>
              <a:satOff val="-4463"/>
              <a:lumOff val="8954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D3C4F5-B4B9-494C-B1EF-AD5D378B6AD9}">
      <dsp:nvSpPr>
        <dsp:cNvPr id="0" name=""/>
        <dsp:cNvSpPr/>
      </dsp:nvSpPr>
      <dsp:spPr>
        <a:xfrm>
          <a:off x="2164015" y="1934701"/>
          <a:ext cx="73817" cy="73817"/>
        </a:xfrm>
        <a:prstGeom prst="ellipse">
          <a:avLst/>
        </a:prstGeom>
        <a:solidFill>
          <a:schemeClr val="accent6">
            <a:shade val="80000"/>
            <a:hueOff val="-40444"/>
            <a:satOff val="-4527"/>
            <a:lumOff val="9694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99AF8-F0F1-436A-AF24-1D4A1F652997}">
      <dsp:nvSpPr>
        <dsp:cNvPr id="0" name=""/>
        <dsp:cNvSpPr/>
      </dsp:nvSpPr>
      <dsp:spPr>
        <a:xfrm rot="8100000">
          <a:off x="4051496" y="454379"/>
          <a:ext cx="289980" cy="289980"/>
        </a:xfrm>
        <a:prstGeom prst="teardrop">
          <a:avLst>
            <a:gd name="adj" fmla="val 115000"/>
          </a:avLst>
        </a:prstGeom>
        <a:solidFill>
          <a:schemeClr val="accent6">
            <a:shade val="80000"/>
            <a:hueOff val="-80889"/>
            <a:satOff val="-9054"/>
            <a:lumOff val="19389"/>
            <a:alphaOff val="0"/>
          </a:schemeClr>
        </a:solidFill>
        <a:ln w="12700" cap="flat" cmpd="sng" algn="ctr">
          <a:solidFill>
            <a:schemeClr val="accent6">
              <a:shade val="80000"/>
              <a:hueOff val="-80889"/>
              <a:satOff val="-9054"/>
              <a:lumOff val="193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E0238A-4D63-478D-AA78-5F6F984AE121}">
      <dsp:nvSpPr>
        <dsp:cNvPr id="0" name=""/>
        <dsp:cNvSpPr/>
      </dsp:nvSpPr>
      <dsp:spPr>
        <a:xfrm>
          <a:off x="4083711" y="486593"/>
          <a:ext cx="225552" cy="22555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3ADEC8-BF67-401F-BCF7-DD8F2B0E7B51}">
      <dsp:nvSpPr>
        <dsp:cNvPr id="0" name=""/>
        <dsp:cNvSpPr/>
      </dsp:nvSpPr>
      <dsp:spPr>
        <a:xfrm>
          <a:off x="4401534" y="804416"/>
          <a:ext cx="3324914" cy="1167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9DD60-96A8-4AF1-9657-15F61123A778}">
      <dsp:nvSpPr>
        <dsp:cNvPr id="0" name=""/>
        <dsp:cNvSpPr/>
      </dsp:nvSpPr>
      <dsp:spPr>
        <a:xfrm>
          <a:off x="4401534" y="394321"/>
          <a:ext cx="3324914" cy="410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ru-RU" sz="1300" kern="1200"/>
            <a:t>В каких структурах хэширование используется в Python.</a:t>
          </a:r>
          <a:endParaRPr lang="en-US" sz="1300" kern="1200"/>
        </a:p>
      </dsp:txBody>
      <dsp:txXfrm>
        <a:off x="4401534" y="394321"/>
        <a:ext cx="3324914" cy="410094"/>
      </dsp:txXfrm>
    </dsp:sp>
    <dsp:sp modelId="{456026EA-7A9D-4899-8311-0AE7C1BFB88B}">
      <dsp:nvSpPr>
        <dsp:cNvPr id="0" name=""/>
        <dsp:cNvSpPr/>
      </dsp:nvSpPr>
      <dsp:spPr>
        <a:xfrm>
          <a:off x="4196487" y="804416"/>
          <a:ext cx="0" cy="1167193"/>
        </a:xfrm>
        <a:prstGeom prst="line">
          <a:avLst/>
        </a:prstGeom>
        <a:noFill/>
        <a:ln w="12700" cap="flat" cmpd="sng" algn="ctr">
          <a:solidFill>
            <a:schemeClr val="accent6">
              <a:shade val="90000"/>
              <a:hueOff val="-80929"/>
              <a:satOff val="-8927"/>
              <a:lumOff val="17908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CC0216-DB8D-4811-9EBE-70A66B5F9B4D}">
      <dsp:nvSpPr>
        <dsp:cNvPr id="0" name=""/>
        <dsp:cNvSpPr/>
      </dsp:nvSpPr>
      <dsp:spPr>
        <a:xfrm>
          <a:off x="4159578" y="1934701"/>
          <a:ext cx="73817" cy="73817"/>
        </a:xfrm>
        <a:prstGeom prst="ellipse">
          <a:avLst/>
        </a:prstGeom>
        <a:solidFill>
          <a:schemeClr val="accent6">
            <a:shade val="80000"/>
            <a:hueOff val="-80889"/>
            <a:satOff val="-9054"/>
            <a:lumOff val="1938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FD530-5735-483E-9442-93CDED3B3672}">
      <dsp:nvSpPr>
        <dsp:cNvPr id="0" name=""/>
        <dsp:cNvSpPr/>
      </dsp:nvSpPr>
      <dsp:spPr>
        <a:xfrm rot="18900000">
          <a:off x="6047059" y="3198860"/>
          <a:ext cx="289980" cy="289980"/>
        </a:xfrm>
        <a:prstGeom prst="teardrop">
          <a:avLst>
            <a:gd name="adj" fmla="val 115000"/>
          </a:avLst>
        </a:prstGeom>
        <a:solidFill>
          <a:schemeClr val="accent6">
            <a:shade val="80000"/>
            <a:hueOff val="-121333"/>
            <a:satOff val="-13581"/>
            <a:lumOff val="29083"/>
            <a:alphaOff val="0"/>
          </a:schemeClr>
        </a:solidFill>
        <a:ln w="12700" cap="flat" cmpd="sng" algn="ctr">
          <a:solidFill>
            <a:schemeClr val="accent6">
              <a:shade val="80000"/>
              <a:hueOff val="-121333"/>
              <a:satOff val="-13581"/>
              <a:lumOff val="290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D01252-763C-437F-A604-50A81181D71D}">
      <dsp:nvSpPr>
        <dsp:cNvPr id="0" name=""/>
        <dsp:cNvSpPr/>
      </dsp:nvSpPr>
      <dsp:spPr>
        <a:xfrm>
          <a:off x="6079274" y="3231074"/>
          <a:ext cx="225552" cy="22555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140E08-645A-48DF-8742-405633B4C4A9}">
      <dsp:nvSpPr>
        <dsp:cNvPr id="0" name=""/>
        <dsp:cNvSpPr/>
      </dsp:nvSpPr>
      <dsp:spPr>
        <a:xfrm>
          <a:off x="6397097" y="1971610"/>
          <a:ext cx="3324914" cy="1167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C34710-98B7-4EBC-B45C-959803DE7F07}">
      <dsp:nvSpPr>
        <dsp:cNvPr id="0" name=""/>
        <dsp:cNvSpPr/>
      </dsp:nvSpPr>
      <dsp:spPr>
        <a:xfrm>
          <a:off x="6397097" y="3138803"/>
          <a:ext cx="3324914" cy="410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ru-RU" sz="1300" kern="1200"/>
            <a:t>Как работают словари в Python.</a:t>
          </a:r>
          <a:endParaRPr lang="en-US" sz="1300" kern="1200"/>
        </a:p>
      </dsp:txBody>
      <dsp:txXfrm>
        <a:off x="6397097" y="3138803"/>
        <a:ext cx="3324914" cy="410094"/>
      </dsp:txXfrm>
    </dsp:sp>
    <dsp:sp modelId="{E5CD4803-9C56-4A46-A15D-7528291097FC}">
      <dsp:nvSpPr>
        <dsp:cNvPr id="0" name=""/>
        <dsp:cNvSpPr/>
      </dsp:nvSpPr>
      <dsp:spPr>
        <a:xfrm>
          <a:off x="6192050" y="1971610"/>
          <a:ext cx="0" cy="1167193"/>
        </a:xfrm>
        <a:prstGeom prst="line">
          <a:avLst/>
        </a:prstGeom>
        <a:noFill/>
        <a:ln w="12700" cap="flat" cmpd="sng" algn="ctr">
          <a:solidFill>
            <a:schemeClr val="accent6">
              <a:shade val="90000"/>
              <a:hueOff val="-121393"/>
              <a:satOff val="-13390"/>
              <a:lumOff val="26862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26F213-F5B2-468F-BE1B-8E4B6A896245}">
      <dsp:nvSpPr>
        <dsp:cNvPr id="0" name=""/>
        <dsp:cNvSpPr/>
      </dsp:nvSpPr>
      <dsp:spPr>
        <a:xfrm>
          <a:off x="6155141" y="1934701"/>
          <a:ext cx="73817" cy="73817"/>
        </a:xfrm>
        <a:prstGeom prst="ellipse">
          <a:avLst/>
        </a:prstGeom>
        <a:solidFill>
          <a:schemeClr val="accent6">
            <a:shade val="80000"/>
            <a:hueOff val="-121333"/>
            <a:satOff val="-13581"/>
            <a:lumOff val="2908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2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538D75-00C2-DE73-4C65-FE94AC65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0B8E-A176-49F2-A3C1-FEDA0200170B}" type="datetime2">
              <a:rPr lang="en-US" smtClean="0"/>
              <a:t>Sunday, April 27, 2025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B601B81-68C1-B63A-105C-EC637DF5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9F3E495-0415-392A-9A07-34555BB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0333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8C47-2910-B99C-EC67-F6649ADC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A49D-4A7C-4944-9802-8EE0B5A6CEDD}" type="datetime2">
              <a:rPr lang="en-US" smtClean="0"/>
              <a:t>Sunday, April 27,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19515-4A04-FBE0-E89C-86ECBB7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9C272-2490-C827-9BE5-9CEE4185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63743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2613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943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F68BE-C313-C839-B719-0339AC3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9DDD-3B11-4150-8B39-3662C10D8BF9}" type="datetime2">
              <a:rPr lang="en-US" smtClean="0"/>
              <a:t>Sunday, April 27,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F4E5F-FFF4-F934-3DD9-134F8D2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E0F82-88EB-FAE2-FC02-99D5EE3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08903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Sunday, April 27, 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54010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B034DD9-4A61-318F-88CF-79721B55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292D-4609-4E55-92E3-C12C6A1234E8}" type="datetime2">
              <a:rPr lang="en-US" smtClean="0"/>
              <a:t>Sunday, April 27, 2025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496DA99-E916-9F7C-9E88-AA06046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CC86B5-B6B3-4633-0D90-AACB44D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83269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F7F10-35F6-E392-D41B-3CD300D5CCF8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181600" cy="420638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har char="¬"/>
            </a:pPr>
            <a:r>
              <a:rPr lang="en-US"/>
              <a:t>Click to edit Master text styles</a:t>
            </a:r>
          </a:p>
          <a:p>
            <a:pPr lvl="1">
              <a:buChar char="¬"/>
            </a:pPr>
            <a:r>
              <a:rPr lang="en-US"/>
              <a:t>Second level</a:t>
            </a:r>
          </a:p>
          <a:p>
            <a:pPr lvl="2">
              <a:buChar char="¬"/>
            </a:pPr>
            <a:r>
              <a:rPr lang="en-US"/>
              <a:t>Third level</a:t>
            </a:r>
          </a:p>
          <a:p>
            <a:pPr lvl="3">
              <a:buChar char="¬"/>
            </a:pPr>
            <a:r>
              <a:rPr lang="en-US"/>
              <a:t>Fourth level</a:t>
            </a:r>
          </a:p>
          <a:p>
            <a:pPr lvl="4">
              <a:buChar char="¬"/>
            </a:pPr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18004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274CEC-210E-BC97-9B79-A7D801E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0E29-2C79-4A2A-B61C-A21B8362A50A}" type="datetime2">
              <a:rPr lang="en-US" smtClean="0"/>
              <a:t>Sunday, April 27, 2025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6B3D53-F805-C08E-2359-498218F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C4695B-D7BD-45F7-EB23-6FDAF241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98619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1F52B7-5271-53AA-8260-0CF50FF8DA3C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505075"/>
            <a:ext cx="515778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59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4590" y="2505075"/>
            <a:ext cx="5183188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0177-5432-41AC-9593-8EC96BFF4F82}" type="datetime2">
              <a:rPr lang="en-US" smtClean="0"/>
              <a:t>Sunday, April 27, 2025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9229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328E63-E075-39E2-BAA7-30CCAE2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9A7B-B2F1-41A3-B969-4E25F618B967}" type="datetime2">
              <a:rPr lang="en-US" smtClean="0"/>
              <a:t>Sunday, April 27, 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5894A5-0E01-F43E-C68A-2EFAB2EB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50128C-CE40-2B40-1B89-7E9AAAA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45786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281B99-C6A0-F92A-BDD3-BB362196501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8367C-67E1-A50A-1584-F859A6FED9C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8861-51D7-741E-6B2C-25412D4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B79-F222-4FD1-8713-07459E1B5004}" type="datetime2">
              <a:rPr lang="en-US" smtClean="0"/>
              <a:t>Sunday, April 27,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9A2F-0657-B33B-8334-C458A95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FC84-48ED-0480-2497-FCD84C1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90927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12425" cy="1600200"/>
          </a:xfrm>
        </p:spPr>
        <p:txBody>
          <a:bodyPr anchor="b">
            <a:norm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30" y="2199340"/>
            <a:ext cx="6172200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F37370-7C05-0AAE-A0C3-9EE620A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30FD-0818-4065-B5FE-410552D9B1BC}" type="datetime2">
              <a:rPr lang="en-US" smtClean="0"/>
              <a:t>Sunday, April 27, 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00B8E3-39E6-A88A-BBFB-717596E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8E340D-1840-D987-3EEA-963BDDE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42892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3932237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1276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F28E44-58BB-553B-BBD0-F292C66C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D289-0EBF-40C7-B6E8-60285281F180}" type="datetime2">
              <a:rPr lang="en-US" smtClean="0"/>
              <a:t>Sunday, April 27, 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22D156-E5FE-F118-0553-B401F19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AEE0A6-6120-9BA2-5751-E0E2D8CF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16155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B53B4F-080C-8523-03AD-871CC3B8D168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 descr="Tag=AccentColor&#10;Flavor=Light&#10;Target=Line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94CDC665-7415-4DAF-AE09-B9BBC1907393}" type="datetime2">
              <a:rPr lang="en-US" smtClean="0"/>
              <a:t>Sunday, April 27,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8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Background Gray Rectangle">
            <a:extLst>
              <a:ext uri="{FF2B5EF4-FFF2-40B4-BE49-F238E27FC236}">
                <a16:creationId xmlns:a16="http://schemas.microsoft.com/office/drawing/2014/main" id="{F350619B-1CEA-4F3A-B1CD-A2C2D2244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Rectangle 35">
            <a:extLst>
              <a:ext uri="{FF2B5EF4-FFF2-40B4-BE49-F238E27FC236}">
                <a16:creationId xmlns:a16="http://schemas.microsoft.com/office/drawing/2014/main" id="{7E15BBD1-749F-4A49-ADE2-81C8F2B39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9768" y="682807"/>
            <a:ext cx="8557495" cy="2960879"/>
          </a:xfrm>
        </p:spPr>
        <p:txBody>
          <a:bodyPr>
            <a:normAutofit/>
          </a:bodyPr>
          <a:lstStyle/>
          <a:p>
            <a:pPr algn="l"/>
            <a:r>
              <a:rPr lang="ru-RU" sz="3800">
                <a:solidFill>
                  <a:schemeClr val="tx1"/>
                </a:solidFill>
                <a:latin typeface="Times New Roman"/>
                <a:cs typeface="Times New Roman"/>
              </a:rPr>
              <a:t>Хеширование и эффективность операции поиска и вставки. Примеры на различных структурах. Словари. Поиск в них.</a:t>
            </a:r>
            <a:endParaRPr lang="ru-RU" sz="380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45460" y="4636994"/>
            <a:ext cx="5939523" cy="199015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ru-RU">
                <a:solidFill>
                  <a:schemeClr val="tx1"/>
                </a:solidFill>
              </a:rPr>
              <a:t>Гиниятуллина Ю. С.</a:t>
            </a:r>
          </a:p>
          <a:p>
            <a:pPr algn="l"/>
            <a:r>
              <a:rPr lang="ru-RU">
                <a:solidFill>
                  <a:schemeClr val="tx1"/>
                </a:solidFill>
              </a:rPr>
              <a:t>Нечаева Н. А.</a:t>
            </a:r>
          </a:p>
        </p:txBody>
      </p:sp>
      <p:cxnSp>
        <p:nvCxnSpPr>
          <p:cNvPr id="51" name="Straight Connector 37">
            <a:extLst>
              <a:ext uri="{FF2B5EF4-FFF2-40B4-BE49-F238E27FC236}">
                <a16:creationId xmlns:a16="http://schemas.microsoft.com/office/drawing/2014/main" id="{504DA458-613E-43FB-A97D-77D61DBA2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39">
            <a:extLst>
              <a:ext uri="{FF2B5EF4-FFF2-40B4-BE49-F238E27FC236}">
                <a16:creationId xmlns:a16="http://schemas.microsoft.com/office/drawing/2014/main" id="{8C466D9B-A27D-45F9-8BF3-E2F379235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41">
            <a:extLst>
              <a:ext uri="{FF2B5EF4-FFF2-40B4-BE49-F238E27FC236}">
                <a16:creationId xmlns:a16="http://schemas.microsoft.com/office/drawing/2014/main" id="{6450F8DB-7F41-4FB9-BF25-932C44C2E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E96D9D-11A9-892F-453F-63984A34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ea typeface="+mj-lt"/>
                <a:cs typeface="+mj-lt"/>
              </a:rPr>
              <a:t>Операции поиска и вставки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2478B3-A023-5109-32B6-AFCCF3F68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388" y="1825625"/>
            <a:ext cx="9439836" cy="42063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>
                <a:ea typeface="+mn-lt"/>
                <a:cs typeface="+mn-lt"/>
              </a:rPr>
              <a:t>Хэш-таблица – структура данных, позволяющая хранить пары ключ =&gt; значение.</a:t>
            </a:r>
          </a:p>
          <a:p>
            <a:pPr marL="0" indent="0">
              <a:buNone/>
            </a:pPr>
            <a:r>
              <a:rPr lang="ru-RU"/>
              <a:t>Как выполняются операции:</a:t>
            </a:r>
          </a:p>
          <a:p>
            <a:pPr marL="457200" indent="-457200">
              <a:buAutoNum type="arabicPeriod"/>
            </a:pPr>
            <a:r>
              <a:rPr lang="ru-RU">
                <a:ea typeface="+mn-lt"/>
                <a:cs typeface="+mn-lt"/>
              </a:rPr>
              <a:t>Вычисление хеш-функции от ключа</a:t>
            </a:r>
          </a:p>
          <a:p>
            <a:pPr marL="457200" indent="-457200">
              <a:buAutoNum type="arabicPeriod"/>
            </a:pPr>
            <a:r>
              <a:rPr lang="ru-RU">
                <a:ea typeface="+mn-lt"/>
                <a:cs typeface="+mn-lt"/>
              </a:rPr>
              <a:t>Выполняемая операция перенаправляется объекту, который хранится в соответствующей ячейке массива.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1EA5CF-E94E-AD25-0CB8-35A359978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Sunday, April 27, 2025</a:t>
            </a:fld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E0D0B75-4490-770A-D808-F5578893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62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C58CD-6E23-9338-1302-352B5906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Временная сложность</a:t>
            </a:r>
          </a:p>
        </p:txBody>
      </p:sp>
      <p:pic>
        <p:nvPicPr>
          <p:cNvPr id="6" name="Объект 5" descr="Изображение выглядит как текст, снимок экрана, число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8A6D6FA1-81F7-5441-02F4-7F1C0A088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673" y="1393797"/>
            <a:ext cx="8335939" cy="4642066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EAA2B723-2D73-B3A4-0013-F61DE4F2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Sunday, April 27, 2025</a:t>
            </a:fld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8B53E4-FC05-E498-05C7-601DB557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1DD867-B47D-550F-A90C-7A4CC747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 чем соль?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F27AD7-14BE-9B17-3A86-A68327C08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296" y="1846502"/>
            <a:ext cx="9430011" cy="42063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>
                <a:ea typeface="+mn-lt"/>
                <a:cs typeface="+mn-lt"/>
              </a:rPr>
              <a:t>Соль — последовательность данных, которую добавляют к </a:t>
            </a:r>
            <a:r>
              <a:rPr lang="ru-RU" err="1">
                <a:ea typeface="+mn-lt"/>
                <a:cs typeface="+mn-lt"/>
              </a:rPr>
              <a:t>криптоключу</a:t>
            </a:r>
            <a:r>
              <a:rPr lang="ru-RU">
                <a:ea typeface="+mn-lt"/>
                <a:cs typeface="+mn-lt"/>
              </a:rPr>
              <a:t> для предотвращения декодирования информации методом перебора.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32727D-CE49-A86E-D63A-0416D468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Sunday, April 27, 2025</a:t>
            </a:fld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0A15A1D-1895-698F-9D67-B5238D3B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12</a:t>
            </a:fld>
            <a:endParaRPr lang="en-US"/>
          </a:p>
        </p:txBody>
      </p:sp>
      <p:pic>
        <p:nvPicPr>
          <p:cNvPr id="6" name="Рисунок 5" descr="Изображение выглядит как текст, диаграмм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FA9C5B49-7843-7B0A-015B-0FDA6BAF2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852" y="3431822"/>
            <a:ext cx="8782963" cy="2052833"/>
          </a:xfrm>
          <a:prstGeom prst="rect">
            <a:avLst/>
          </a:prstGeom>
        </p:spPr>
      </p:pic>
      <p:pic>
        <p:nvPicPr>
          <p:cNvPr id="8" name="Рисунок 7" descr="Изображение выглядит как Кухонная утварь, столовое серебро, ложка, еда&#10;&#10;Автоматически созданное описание">
            <a:extLst>
              <a:ext uri="{FF2B5EF4-FFF2-40B4-BE49-F238E27FC236}">
                <a16:creationId xmlns:a16="http://schemas.microsoft.com/office/drawing/2014/main" id="{BA7877FF-7C89-39A5-6932-BEB695E9C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906" y="-274604"/>
            <a:ext cx="3914384" cy="261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59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E80EBB-F0EB-8B2D-9512-4339E435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Множества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633823-E9BE-D1B7-6830-BF122FCA9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213" y="1856940"/>
            <a:ext cx="10338148" cy="42063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/>
              <a:t>Множества в Python основаны на хэш-таблицах.</a:t>
            </a:r>
          </a:p>
          <a:p>
            <a:pPr marL="0" indent="0">
              <a:buNone/>
            </a:pPr>
            <a:r>
              <a:rPr lang="ru-RU">
                <a:ea typeface="+mn-lt"/>
                <a:cs typeface="+mn-lt"/>
              </a:rPr>
              <a:t>Множество хранит только хэш коды и ссылки на объекты.</a:t>
            </a:r>
          </a:p>
          <a:p>
            <a:pPr marL="0" indent="0">
              <a:buNone/>
            </a:pP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4FE5D7-F6D0-AB21-70EC-564D7A09B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Sunday, April 27, 2025</a:t>
            </a:fld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20B9D5-DBE3-660F-6183-BA067F43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13</a:t>
            </a:fld>
            <a:endParaRPr lang="en-US"/>
          </a:p>
        </p:txBody>
      </p:sp>
      <p:pic>
        <p:nvPicPr>
          <p:cNvPr id="6" name="Рисунок 5" descr="Изображение выглядит как текст, диаграмма, снимок экрана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1B0F0AEB-5737-4664-7408-5B1FE106A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797" y="2788802"/>
            <a:ext cx="6777885" cy="33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58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8ED56C45-8607-C47C-02BF-43F98B64A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106" y="2237658"/>
            <a:ext cx="4591050" cy="385449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AEBA8E-7DC6-882C-E1D9-3489D6096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Множества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C2CFFC-48A3-C004-DED5-E06C799BC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336" y="1888255"/>
            <a:ext cx="9910176" cy="42063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>
                <a:ea typeface="+mn-lt"/>
                <a:cs typeface="+mn-lt"/>
              </a:rPr>
              <a:t>Множества используют хэш-функцию для вычисления позиции (</a:t>
            </a:r>
            <a:r>
              <a:rPr lang="ru-RU" err="1">
                <a:ea typeface="+mn-lt"/>
                <a:cs typeface="+mn-lt"/>
              </a:rPr>
              <a:t>Offset</a:t>
            </a:r>
            <a:r>
              <a:rPr lang="ru-RU">
                <a:ea typeface="+mn-lt"/>
                <a:cs typeface="+mn-lt"/>
              </a:rPr>
              <a:t>) объекта внутри себя.</a:t>
            </a:r>
          </a:p>
          <a:p>
            <a:pPr marL="0" indent="0">
              <a:buNone/>
            </a:pPr>
            <a:r>
              <a:rPr lang="ru-RU"/>
              <a:t>Вычисление позиции:</a:t>
            </a:r>
          </a:p>
          <a:p>
            <a:pPr marL="0" indent="0">
              <a:buNone/>
            </a:pPr>
            <a:r>
              <a:rPr lang="ru-RU">
                <a:ea typeface="+mn-lt"/>
                <a:cs typeface="+mn-lt"/>
              </a:rPr>
              <a:t>  хэш объекта % длина множества</a:t>
            </a:r>
          </a:p>
          <a:p>
            <a:pPr marL="0" indent="0">
              <a:buNone/>
            </a:pPr>
            <a:r>
              <a:rPr lang="ru-RU"/>
              <a:t>Добавление нового объекта:</a:t>
            </a:r>
          </a:p>
          <a:p>
            <a:pPr marL="457200" indent="-457200">
              <a:buAutoNum type="arabicPeriod"/>
            </a:pPr>
            <a:r>
              <a:rPr lang="ru-RU"/>
              <a:t>Вычислит хэш</a:t>
            </a:r>
          </a:p>
          <a:p>
            <a:pPr marL="457200" indent="-457200">
              <a:buAutoNum type="arabicPeriod"/>
            </a:pPr>
            <a:r>
              <a:rPr lang="ru-RU"/>
              <a:t>Определит позицию</a:t>
            </a:r>
          </a:p>
          <a:p>
            <a:pPr marL="457200" indent="-457200">
              <a:buAutoNum type="arabicPeriod"/>
            </a:pPr>
            <a:r>
              <a:rPr lang="ru-RU">
                <a:ea typeface="+mn-lt"/>
                <a:cs typeface="+mn-lt"/>
              </a:rPr>
              <a:t>Запишет хэш объекта и ссылку на него</a:t>
            </a:r>
          </a:p>
          <a:p>
            <a:pPr marL="457200" indent="-457200">
              <a:buAutoNum type="arabicPeriod"/>
            </a:pPr>
            <a:endParaRPr lang="ru-RU">
              <a:ea typeface="+mn-lt"/>
              <a:cs typeface="+mn-lt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F3A064-5CE5-6F0F-FF5E-DD073075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Sunday, April 27, 2025</a:t>
            </a:fld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7BD2C88-9EF2-5E26-8AA1-34E93B0A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1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5CDB3-7326-E8BA-6E83-D0F4500B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Вставка во множество</a:t>
            </a:r>
          </a:p>
        </p:txBody>
      </p:sp>
      <p:pic>
        <p:nvPicPr>
          <p:cNvPr id="6" name="Объект 5" descr="Изображение выглядит как текст, диаграмм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734BB9CE-74D5-C96D-DB77-7F034FF7A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6916" y="1409324"/>
            <a:ext cx="6598084" cy="4684081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4D5CCAC0-1E5D-BE60-8FE0-2D580F0D0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Sunday, April 27, 2025</a:t>
            </a:fld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75ED44-785A-4319-BBC0-2CAA3F19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55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0B14D8-E126-BA0C-1C1C-AC0B7EDE1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Поиск по множеству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7C06CC-A9A0-2B75-DAF9-39E64E407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089" y="1825625"/>
            <a:ext cx="9409135" cy="42063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>
                <a:ea typeface="+mn-lt"/>
                <a:cs typeface="+mn-lt"/>
              </a:rPr>
              <a:t>Происходит аналогично вставке. Сначала вычисляется хэш код объекта, а затем позиция.</a:t>
            </a:r>
          </a:p>
          <a:p>
            <a:pPr marL="0" indent="0">
              <a:buNone/>
            </a:pPr>
            <a:r>
              <a:rPr lang="ru-RU">
                <a:ea typeface="+mn-lt"/>
                <a:cs typeface="+mn-lt"/>
              </a:rPr>
              <a:t>Если </a:t>
            </a:r>
            <a:r>
              <a:rPr lang="ru-RU" err="1">
                <a:ea typeface="+mn-lt"/>
                <a:cs typeface="+mn-lt"/>
              </a:rPr>
              <a:t>бакет</a:t>
            </a:r>
            <a:r>
              <a:rPr lang="ru-RU">
                <a:ea typeface="+mn-lt"/>
                <a:cs typeface="+mn-lt"/>
              </a:rPr>
              <a:t> (строчка) на этой позиции пуст - объекта нет в множестве. </a:t>
            </a:r>
            <a:br>
              <a:rPr lang="ru-RU">
                <a:ea typeface="+mn-lt"/>
                <a:cs typeface="+mn-lt"/>
              </a:rPr>
            </a:br>
            <a:r>
              <a:rPr lang="ru-RU">
                <a:ea typeface="+mn-lt"/>
                <a:cs typeface="+mn-lt"/>
              </a:rPr>
              <a:t>Если </a:t>
            </a:r>
            <a:r>
              <a:rPr lang="ru-RU" err="1">
                <a:ea typeface="+mn-lt"/>
                <a:cs typeface="+mn-lt"/>
              </a:rPr>
              <a:t>бакет</a:t>
            </a:r>
            <a:r>
              <a:rPr lang="ru-RU">
                <a:ea typeface="+mn-lt"/>
                <a:cs typeface="+mn-lt"/>
              </a:rPr>
              <a:t> не пуст, то множество сравнивает значения объекта в </a:t>
            </a:r>
            <a:r>
              <a:rPr lang="ru-RU" err="1">
                <a:ea typeface="+mn-lt"/>
                <a:cs typeface="+mn-lt"/>
              </a:rPr>
              <a:t>бакете</a:t>
            </a:r>
            <a:r>
              <a:rPr lang="ru-RU">
                <a:ea typeface="+mn-lt"/>
                <a:cs typeface="+mn-lt"/>
              </a:rPr>
              <a:t> с искомым объектом. Если они равны - объект есть в множестве. Если объекты не равны, то нужно проверить следующие позиции, так как при вставке могла быть коллизия хэш кода. Если на следующих позициях объект не найден - его нет в множестве.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A11BF1-F526-49BC-32F6-6703D9C8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Sunday, April 27, 2025</a:t>
            </a:fld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91C99FB-83C0-10BD-531B-B7FF600D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77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6634B-209A-7DED-E9B8-D01E4DA5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D26F2B-853E-D222-B8B3-A0F6F14B9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8447" y="1825625"/>
            <a:ext cx="9327777" cy="420638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ru-RU">
                <a:ea typeface="+mn-lt"/>
                <a:cs typeface="+mn-lt"/>
              </a:rPr>
              <a:t>Это неупорядоченные коллекции пар ключ-значение, где ключ уникален и содержит соответствующее значение.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FFB80D-2963-3A30-CC81-166BC04A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Sunday, April 27, 2025</a:t>
            </a:fld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40BA80B-9518-03A2-F675-2000B994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17</a:t>
            </a:fld>
            <a:endParaRPr lang="en-US"/>
          </a:p>
        </p:txBody>
      </p:sp>
      <p:pic>
        <p:nvPicPr>
          <p:cNvPr id="7" name="Рисунок 6" descr="3cb92a4306e8ef04890c5a1c3a5ccd57.png (750×468)">
            <a:extLst>
              <a:ext uri="{FF2B5EF4-FFF2-40B4-BE49-F238E27FC236}">
                <a16:creationId xmlns:a16="http://schemas.microsoft.com/office/drawing/2014/main" id="{06D1051C-F00D-CCE1-A3C7-8AFBE8FE3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547" y="3021357"/>
            <a:ext cx="4827492" cy="301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98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F1AAA-8EAC-9C21-5691-723EF8F78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Запись в словарь значения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9B4429-5568-E0F9-7D9D-7EE960096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213" y="1710802"/>
            <a:ext cx="9983244" cy="418550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/>
              <a:t>Что при этом </a:t>
            </a:r>
            <a:r>
              <a:rPr lang="ru-RU" err="1"/>
              <a:t>просходит</a:t>
            </a:r>
            <a:r>
              <a:rPr lang="ru-RU"/>
              <a:t>:</a:t>
            </a:r>
          </a:p>
          <a:p>
            <a:pPr marL="457200" indent="-457200">
              <a:buAutoNum type="arabicPeriod"/>
            </a:pPr>
            <a:r>
              <a:rPr lang="ru-RU" err="1">
                <a:ea typeface="+mn-lt"/>
                <a:cs typeface="+mn-lt"/>
              </a:rPr>
              <a:t>internal</a:t>
            </a:r>
            <a:r>
              <a:rPr lang="ru-RU">
                <a:ea typeface="+mn-lt"/>
                <a:cs typeface="+mn-lt"/>
              </a:rPr>
              <a:t> = []</a:t>
            </a:r>
          </a:p>
          <a:p>
            <a:pPr marL="457200" indent="-457200">
              <a:buAutoNum type="arabicPeriod"/>
            </a:pPr>
            <a:r>
              <a:rPr lang="ru-RU" err="1">
                <a:ea typeface="+mn-lt"/>
                <a:cs typeface="+mn-lt"/>
              </a:rPr>
              <a:t>data</a:t>
            </a:r>
            <a:r>
              <a:rPr lang="ru-RU">
                <a:ea typeface="+mn-lt"/>
                <a:cs typeface="+mn-lt"/>
              </a:rPr>
              <a:t>['</a:t>
            </a:r>
            <a:r>
              <a:rPr lang="ru-RU" err="1">
                <a:ea typeface="+mn-lt"/>
                <a:cs typeface="+mn-lt"/>
              </a:rPr>
              <a:t>key</a:t>
            </a:r>
            <a:r>
              <a:rPr lang="ru-RU">
                <a:ea typeface="+mn-lt"/>
                <a:cs typeface="+mn-lt"/>
              </a:rPr>
              <a:t>'] = '</a:t>
            </a:r>
            <a:r>
              <a:rPr lang="ru-RU" err="1">
                <a:ea typeface="+mn-lt"/>
                <a:cs typeface="+mn-lt"/>
              </a:rPr>
              <a:t>value</a:t>
            </a:r>
            <a:r>
              <a:rPr lang="ru-RU">
                <a:ea typeface="+mn-lt"/>
                <a:cs typeface="+mn-lt"/>
              </a:rPr>
              <a:t>'</a:t>
            </a:r>
          </a:p>
          <a:p>
            <a:pPr marL="457200" indent="-457200">
              <a:buAutoNum type="arabicPeriod"/>
            </a:pPr>
            <a:r>
              <a:rPr lang="ru-RU" err="1">
                <a:ea typeface="+mn-lt"/>
                <a:cs typeface="+mn-lt"/>
              </a:rPr>
              <a:t>hash</a:t>
            </a:r>
            <a:r>
              <a:rPr lang="ru-RU">
                <a:ea typeface="+mn-lt"/>
                <a:cs typeface="+mn-lt"/>
              </a:rPr>
              <a:t> = zlib.crc32(</a:t>
            </a:r>
            <a:r>
              <a:rPr lang="ru-RU" err="1">
                <a:ea typeface="+mn-lt"/>
                <a:cs typeface="+mn-lt"/>
              </a:rPr>
              <a:t>b'key</a:t>
            </a:r>
            <a:r>
              <a:rPr lang="ru-RU">
                <a:ea typeface="+mn-lt"/>
                <a:cs typeface="+mn-lt"/>
              </a:rPr>
              <a:t>')</a:t>
            </a:r>
          </a:p>
          <a:p>
            <a:pPr marL="457200" indent="-457200">
              <a:buAutoNum type="arabicPeriod"/>
            </a:pPr>
            <a:r>
              <a:rPr lang="ru-RU" err="1">
                <a:ea typeface="+mn-lt"/>
                <a:cs typeface="+mn-lt"/>
              </a:rPr>
              <a:t>index</a:t>
            </a:r>
            <a:r>
              <a:rPr lang="ru-RU">
                <a:ea typeface="+mn-lt"/>
                <a:cs typeface="+mn-lt"/>
              </a:rPr>
              <a:t> = </a:t>
            </a:r>
            <a:r>
              <a:rPr lang="ru-RU" err="1">
                <a:ea typeface="+mn-lt"/>
                <a:cs typeface="+mn-lt"/>
              </a:rPr>
              <a:t>abs</a:t>
            </a:r>
            <a:r>
              <a:rPr lang="ru-RU">
                <a:ea typeface="+mn-lt"/>
                <a:cs typeface="+mn-lt"/>
              </a:rPr>
              <a:t>(</a:t>
            </a:r>
            <a:r>
              <a:rPr lang="ru-RU" err="1">
                <a:ea typeface="+mn-lt"/>
                <a:cs typeface="+mn-lt"/>
              </a:rPr>
              <a:t>hash</a:t>
            </a:r>
            <a:r>
              <a:rPr lang="ru-RU">
                <a:ea typeface="+mn-lt"/>
                <a:cs typeface="+mn-lt"/>
              </a:rPr>
              <a:t>) % 1000</a:t>
            </a:r>
          </a:p>
          <a:p>
            <a:pPr marL="457200" indent="-457200">
              <a:buAutoNum type="arabicPeriod"/>
            </a:pPr>
            <a:r>
              <a:rPr lang="ru-RU" err="1">
                <a:ea typeface="+mn-lt"/>
                <a:cs typeface="+mn-lt"/>
              </a:rPr>
              <a:t>internal</a:t>
            </a:r>
            <a:r>
              <a:rPr lang="ru-RU">
                <a:ea typeface="+mn-lt"/>
                <a:cs typeface="+mn-lt"/>
              </a:rPr>
              <a:t>[</a:t>
            </a:r>
            <a:r>
              <a:rPr lang="ru-RU" err="1">
                <a:ea typeface="+mn-lt"/>
                <a:cs typeface="+mn-lt"/>
              </a:rPr>
              <a:t>index</a:t>
            </a:r>
            <a:r>
              <a:rPr lang="ru-RU">
                <a:ea typeface="+mn-lt"/>
                <a:cs typeface="+mn-lt"/>
              </a:rPr>
              <a:t>] = ['</a:t>
            </a:r>
            <a:r>
              <a:rPr lang="ru-RU" err="1">
                <a:ea typeface="+mn-lt"/>
                <a:cs typeface="+mn-lt"/>
              </a:rPr>
              <a:t>key</a:t>
            </a:r>
            <a:r>
              <a:rPr lang="ru-RU">
                <a:ea typeface="+mn-lt"/>
                <a:cs typeface="+mn-lt"/>
              </a:rPr>
              <a:t>', '</a:t>
            </a:r>
            <a:r>
              <a:rPr lang="ru-RU" err="1">
                <a:ea typeface="+mn-lt"/>
                <a:cs typeface="+mn-lt"/>
              </a:rPr>
              <a:t>value</a:t>
            </a:r>
            <a:r>
              <a:rPr lang="ru-RU">
                <a:ea typeface="+mn-lt"/>
                <a:cs typeface="+mn-lt"/>
              </a:rPr>
              <a:t>']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0D419E-BF17-E546-ED37-2B16B29A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Sunday, April 27, 2025</a:t>
            </a:fld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71096C3-C910-F002-EFEF-653F71C8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18</a:t>
            </a:fld>
            <a:endParaRPr lang="en-US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208F2B60-E761-D9FF-8045-8A6487D00C58}"/>
              </a:ext>
            </a:extLst>
          </p:cNvPr>
          <p:cNvSpPr/>
          <p:nvPr/>
        </p:nvSpPr>
        <p:spPr>
          <a:xfrm>
            <a:off x="1641144" y="1789116"/>
            <a:ext cx="2367552" cy="1116516"/>
          </a:xfrm>
          <a:custGeom>
            <a:avLst/>
            <a:gdLst>
              <a:gd name="connsiteX0" fmla="*/ 0 w 2367552"/>
              <a:gd name="connsiteY0" fmla="*/ 186090 h 1116516"/>
              <a:gd name="connsiteX1" fmla="*/ 186090 w 2367552"/>
              <a:gd name="connsiteY1" fmla="*/ 0 h 1116516"/>
              <a:gd name="connsiteX2" fmla="*/ 2181462 w 2367552"/>
              <a:gd name="connsiteY2" fmla="*/ 0 h 1116516"/>
              <a:gd name="connsiteX3" fmla="*/ 2367552 w 2367552"/>
              <a:gd name="connsiteY3" fmla="*/ 186090 h 1116516"/>
              <a:gd name="connsiteX4" fmla="*/ 2367552 w 2367552"/>
              <a:gd name="connsiteY4" fmla="*/ 930426 h 1116516"/>
              <a:gd name="connsiteX5" fmla="*/ 2181462 w 2367552"/>
              <a:gd name="connsiteY5" fmla="*/ 1116516 h 1116516"/>
              <a:gd name="connsiteX6" fmla="*/ 186090 w 2367552"/>
              <a:gd name="connsiteY6" fmla="*/ 1116516 h 1116516"/>
              <a:gd name="connsiteX7" fmla="*/ 0 w 2367552"/>
              <a:gd name="connsiteY7" fmla="*/ 930426 h 1116516"/>
              <a:gd name="connsiteX8" fmla="*/ 0 w 2367552"/>
              <a:gd name="connsiteY8" fmla="*/ 186090 h 1116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67552" h="1116516" fill="none" extrusionOk="0">
                <a:moveTo>
                  <a:pt x="0" y="186090"/>
                </a:moveTo>
                <a:cubicBezTo>
                  <a:pt x="-6440" y="82002"/>
                  <a:pt x="70525" y="15577"/>
                  <a:pt x="186090" y="0"/>
                </a:cubicBezTo>
                <a:cubicBezTo>
                  <a:pt x="726721" y="-91389"/>
                  <a:pt x="1559613" y="-128844"/>
                  <a:pt x="2181462" y="0"/>
                </a:cubicBezTo>
                <a:cubicBezTo>
                  <a:pt x="2279332" y="1177"/>
                  <a:pt x="2363295" y="72585"/>
                  <a:pt x="2367552" y="186090"/>
                </a:cubicBezTo>
                <a:cubicBezTo>
                  <a:pt x="2327735" y="271315"/>
                  <a:pt x="2431944" y="741877"/>
                  <a:pt x="2367552" y="930426"/>
                </a:cubicBezTo>
                <a:cubicBezTo>
                  <a:pt x="2364853" y="1023340"/>
                  <a:pt x="2275988" y="1098256"/>
                  <a:pt x="2181462" y="1116516"/>
                </a:cubicBezTo>
                <a:cubicBezTo>
                  <a:pt x="1867137" y="1086988"/>
                  <a:pt x="523443" y="1004594"/>
                  <a:pt x="186090" y="1116516"/>
                </a:cubicBezTo>
                <a:cubicBezTo>
                  <a:pt x="76316" y="1113232"/>
                  <a:pt x="9609" y="1026795"/>
                  <a:pt x="0" y="930426"/>
                </a:cubicBezTo>
                <a:cubicBezTo>
                  <a:pt x="-54142" y="618013"/>
                  <a:pt x="50612" y="275952"/>
                  <a:pt x="0" y="186090"/>
                </a:cubicBezTo>
                <a:close/>
              </a:path>
              <a:path w="2367552" h="1116516" stroke="0" extrusionOk="0">
                <a:moveTo>
                  <a:pt x="0" y="186090"/>
                </a:moveTo>
                <a:cubicBezTo>
                  <a:pt x="-3962" y="95089"/>
                  <a:pt x="81259" y="1156"/>
                  <a:pt x="186090" y="0"/>
                </a:cubicBezTo>
                <a:cubicBezTo>
                  <a:pt x="850634" y="-3673"/>
                  <a:pt x="1339940" y="-140555"/>
                  <a:pt x="2181462" y="0"/>
                </a:cubicBezTo>
                <a:cubicBezTo>
                  <a:pt x="2285349" y="-2987"/>
                  <a:pt x="2379903" y="91937"/>
                  <a:pt x="2367552" y="186090"/>
                </a:cubicBezTo>
                <a:cubicBezTo>
                  <a:pt x="2361145" y="523733"/>
                  <a:pt x="2430242" y="721737"/>
                  <a:pt x="2367552" y="930426"/>
                </a:cubicBezTo>
                <a:cubicBezTo>
                  <a:pt x="2379804" y="1041977"/>
                  <a:pt x="2275926" y="1122463"/>
                  <a:pt x="2181462" y="1116516"/>
                </a:cubicBezTo>
                <a:cubicBezTo>
                  <a:pt x="1623739" y="1090415"/>
                  <a:pt x="773244" y="1082501"/>
                  <a:pt x="186090" y="1116516"/>
                </a:cubicBezTo>
                <a:cubicBezTo>
                  <a:pt x="91803" y="1126743"/>
                  <a:pt x="9483" y="1031412"/>
                  <a:pt x="0" y="930426"/>
                </a:cubicBezTo>
                <a:cubicBezTo>
                  <a:pt x="57289" y="820753"/>
                  <a:pt x="41563" y="292080"/>
                  <a:pt x="0" y="18609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023943620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err="1">
                <a:solidFill>
                  <a:schemeClr val="tx1"/>
                </a:solidFill>
                <a:ea typeface="+mn-lt"/>
                <a:cs typeface="+mn-lt"/>
              </a:rPr>
              <a:t>data</a:t>
            </a:r>
            <a:r>
              <a:rPr lang="ru-RU">
                <a:solidFill>
                  <a:schemeClr val="tx1"/>
                </a:solidFill>
                <a:ea typeface="+mn-lt"/>
                <a:cs typeface="+mn-lt"/>
              </a:rPr>
              <a:t> = {}</a:t>
            </a:r>
            <a:endParaRPr lang="ru-RU">
              <a:solidFill>
                <a:schemeClr val="tx1"/>
              </a:solidFill>
            </a:endParaRPr>
          </a:p>
          <a:p>
            <a:r>
              <a:rPr lang="ru-RU" err="1">
                <a:solidFill>
                  <a:schemeClr val="tx1"/>
                </a:solidFill>
                <a:ea typeface="+mn-lt"/>
                <a:cs typeface="+mn-lt"/>
              </a:rPr>
              <a:t>data</a:t>
            </a:r>
            <a:r>
              <a:rPr lang="ru-RU">
                <a:solidFill>
                  <a:schemeClr val="tx1"/>
                </a:solidFill>
                <a:ea typeface="+mn-lt"/>
                <a:cs typeface="+mn-lt"/>
              </a:rPr>
              <a:t>['</a:t>
            </a:r>
            <a:r>
              <a:rPr lang="ru-RU" err="1">
                <a:solidFill>
                  <a:schemeClr val="tx1"/>
                </a:solidFill>
                <a:ea typeface="+mn-lt"/>
                <a:cs typeface="+mn-lt"/>
              </a:rPr>
              <a:t>key</a:t>
            </a:r>
            <a:r>
              <a:rPr lang="ru-RU">
                <a:solidFill>
                  <a:schemeClr val="tx1"/>
                </a:solidFill>
                <a:ea typeface="+mn-lt"/>
                <a:cs typeface="+mn-lt"/>
              </a:rPr>
              <a:t>'] = '</a:t>
            </a:r>
            <a:r>
              <a:rPr lang="ru-RU" err="1">
                <a:solidFill>
                  <a:schemeClr val="tx1"/>
                </a:solidFill>
                <a:ea typeface="+mn-lt"/>
                <a:cs typeface="+mn-lt"/>
              </a:rPr>
              <a:t>value</a:t>
            </a:r>
            <a:r>
              <a:rPr lang="ru-RU">
                <a:solidFill>
                  <a:schemeClr val="tx1"/>
                </a:solidFill>
                <a:ea typeface="+mn-lt"/>
                <a:cs typeface="+mn-lt"/>
              </a:rPr>
              <a:t>'</a:t>
            </a:r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626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EBDE05-F757-F96C-0382-265CB35F0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Поиск по словарю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088A8E-B41F-C409-479D-965B7664A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5774" y="1825625"/>
            <a:ext cx="9440450" cy="42063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/>
              <a:t>Действия происходят в другом порядке, нежели при записи: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endParaRPr lang="ru-RU"/>
          </a:p>
          <a:p>
            <a:pPr marL="457200" indent="-457200">
              <a:buAutoNum type="arabicPeriod"/>
            </a:pPr>
            <a:r>
              <a:rPr lang="ru-RU" err="1">
                <a:ea typeface="+mn-lt"/>
                <a:cs typeface="+mn-lt"/>
              </a:rPr>
              <a:t>hash</a:t>
            </a:r>
            <a:r>
              <a:rPr lang="ru-RU">
                <a:ea typeface="+mn-lt"/>
                <a:cs typeface="+mn-lt"/>
              </a:rPr>
              <a:t> = zlib.crc32(</a:t>
            </a:r>
            <a:r>
              <a:rPr lang="ru-RU" err="1">
                <a:ea typeface="+mn-lt"/>
                <a:cs typeface="+mn-lt"/>
              </a:rPr>
              <a:t>b'key</a:t>
            </a:r>
            <a:r>
              <a:rPr lang="ru-RU">
                <a:ea typeface="+mn-lt"/>
                <a:cs typeface="+mn-lt"/>
              </a:rPr>
              <a:t>')</a:t>
            </a:r>
          </a:p>
          <a:p>
            <a:pPr marL="457200" indent="-457200">
              <a:buAutoNum type="arabicPeriod"/>
            </a:pPr>
            <a:r>
              <a:rPr lang="ru-RU" err="1">
                <a:ea typeface="+mn-lt"/>
                <a:cs typeface="+mn-lt"/>
              </a:rPr>
              <a:t>index</a:t>
            </a:r>
            <a:r>
              <a:rPr lang="ru-RU">
                <a:ea typeface="+mn-lt"/>
                <a:cs typeface="+mn-lt"/>
              </a:rPr>
              <a:t> = </a:t>
            </a:r>
            <a:r>
              <a:rPr lang="ru-RU" err="1">
                <a:ea typeface="+mn-lt"/>
                <a:cs typeface="+mn-lt"/>
              </a:rPr>
              <a:t>abs</a:t>
            </a:r>
            <a:r>
              <a:rPr lang="ru-RU">
                <a:ea typeface="+mn-lt"/>
                <a:cs typeface="+mn-lt"/>
              </a:rPr>
              <a:t>(</a:t>
            </a:r>
            <a:r>
              <a:rPr lang="ru-RU" err="1">
                <a:ea typeface="+mn-lt"/>
                <a:cs typeface="+mn-lt"/>
              </a:rPr>
              <a:t>hash</a:t>
            </a:r>
            <a:r>
              <a:rPr lang="ru-RU">
                <a:ea typeface="+mn-lt"/>
                <a:cs typeface="+mn-lt"/>
              </a:rPr>
              <a:t> % 1000)</a:t>
            </a:r>
          </a:p>
          <a:p>
            <a:pPr marL="457200" indent="-457200">
              <a:buAutoNum type="arabicPeriod"/>
            </a:pPr>
            <a:r>
              <a:rPr lang="ru-RU" err="1">
                <a:ea typeface="+mn-lt"/>
                <a:cs typeface="+mn-lt"/>
              </a:rPr>
              <a:t>return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internal</a:t>
            </a:r>
            <a:r>
              <a:rPr lang="ru-RU">
                <a:ea typeface="+mn-lt"/>
                <a:cs typeface="+mn-lt"/>
              </a:rPr>
              <a:t>[</a:t>
            </a:r>
            <a:r>
              <a:rPr lang="ru-RU" err="1">
                <a:ea typeface="+mn-lt"/>
                <a:cs typeface="+mn-lt"/>
              </a:rPr>
              <a:t>index</a:t>
            </a:r>
            <a:r>
              <a:rPr lang="ru-RU">
                <a:ea typeface="+mn-lt"/>
                <a:cs typeface="+mn-lt"/>
              </a:rPr>
              <a:t>] # ['</a:t>
            </a:r>
            <a:r>
              <a:rPr lang="ru-RU" err="1">
                <a:ea typeface="+mn-lt"/>
                <a:cs typeface="+mn-lt"/>
              </a:rPr>
              <a:t>key</a:t>
            </a:r>
            <a:r>
              <a:rPr lang="ru-RU">
                <a:ea typeface="+mn-lt"/>
                <a:cs typeface="+mn-lt"/>
              </a:rPr>
              <a:t>', '</a:t>
            </a:r>
            <a:r>
              <a:rPr lang="ru-RU" err="1">
                <a:ea typeface="+mn-lt"/>
                <a:cs typeface="+mn-lt"/>
              </a:rPr>
              <a:t>value</a:t>
            </a:r>
            <a:r>
              <a:rPr lang="ru-RU">
                <a:ea typeface="+mn-lt"/>
                <a:cs typeface="+mn-lt"/>
              </a:rPr>
              <a:t>']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45F024-E169-593A-7BFD-70592741E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Sunday, April 27, 2025</a:t>
            </a:fld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36315BD-1FC4-C6AE-E1EF-A987AFE7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19</a:t>
            </a:fld>
            <a:endParaRPr lang="en-US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4AA485F2-0FCB-31FC-83E1-54E9B3643C1A}"/>
              </a:ext>
            </a:extLst>
          </p:cNvPr>
          <p:cNvSpPr/>
          <p:nvPr/>
        </p:nvSpPr>
        <p:spPr>
          <a:xfrm>
            <a:off x="2288322" y="2321472"/>
            <a:ext cx="2127470" cy="939064"/>
          </a:xfrm>
          <a:custGeom>
            <a:avLst/>
            <a:gdLst>
              <a:gd name="connsiteX0" fmla="*/ 0 w 2127470"/>
              <a:gd name="connsiteY0" fmla="*/ 156514 h 939064"/>
              <a:gd name="connsiteX1" fmla="*/ 156514 w 2127470"/>
              <a:gd name="connsiteY1" fmla="*/ 0 h 939064"/>
              <a:gd name="connsiteX2" fmla="*/ 1970956 w 2127470"/>
              <a:gd name="connsiteY2" fmla="*/ 0 h 939064"/>
              <a:gd name="connsiteX3" fmla="*/ 2127470 w 2127470"/>
              <a:gd name="connsiteY3" fmla="*/ 156514 h 939064"/>
              <a:gd name="connsiteX4" fmla="*/ 2127470 w 2127470"/>
              <a:gd name="connsiteY4" fmla="*/ 782550 h 939064"/>
              <a:gd name="connsiteX5" fmla="*/ 1970956 w 2127470"/>
              <a:gd name="connsiteY5" fmla="*/ 939064 h 939064"/>
              <a:gd name="connsiteX6" fmla="*/ 156514 w 2127470"/>
              <a:gd name="connsiteY6" fmla="*/ 939064 h 939064"/>
              <a:gd name="connsiteX7" fmla="*/ 0 w 2127470"/>
              <a:gd name="connsiteY7" fmla="*/ 782550 h 939064"/>
              <a:gd name="connsiteX8" fmla="*/ 0 w 2127470"/>
              <a:gd name="connsiteY8" fmla="*/ 156514 h 939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7470" h="939064" fill="none" extrusionOk="0">
                <a:moveTo>
                  <a:pt x="0" y="156514"/>
                </a:moveTo>
                <a:cubicBezTo>
                  <a:pt x="-15880" y="66836"/>
                  <a:pt x="65778" y="5232"/>
                  <a:pt x="156514" y="0"/>
                </a:cubicBezTo>
                <a:cubicBezTo>
                  <a:pt x="746647" y="-121221"/>
                  <a:pt x="1204284" y="-22724"/>
                  <a:pt x="1970956" y="0"/>
                </a:cubicBezTo>
                <a:cubicBezTo>
                  <a:pt x="2046833" y="2535"/>
                  <a:pt x="2122868" y="58473"/>
                  <a:pt x="2127470" y="156514"/>
                </a:cubicBezTo>
                <a:cubicBezTo>
                  <a:pt x="2161890" y="444485"/>
                  <a:pt x="2087122" y="571518"/>
                  <a:pt x="2127470" y="782550"/>
                </a:cubicBezTo>
                <a:cubicBezTo>
                  <a:pt x="2123970" y="856201"/>
                  <a:pt x="2053359" y="930127"/>
                  <a:pt x="1970956" y="939064"/>
                </a:cubicBezTo>
                <a:cubicBezTo>
                  <a:pt x="1685988" y="875118"/>
                  <a:pt x="490841" y="818826"/>
                  <a:pt x="156514" y="939064"/>
                </a:cubicBezTo>
                <a:cubicBezTo>
                  <a:pt x="62035" y="935291"/>
                  <a:pt x="4040" y="866296"/>
                  <a:pt x="0" y="782550"/>
                </a:cubicBezTo>
                <a:cubicBezTo>
                  <a:pt x="489" y="602018"/>
                  <a:pt x="9538" y="271108"/>
                  <a:pt x="0" y="156514"/>
                </a:cubicBezTo>
                <a:close/>
              </a:path>
              <a:path w="2127470" h="939064" stroke="0" extrusionOk="0">
                <a:moveTo>
                  <a:pt x="0" y="156514"/>
                </a:moveTo>
                <a:cubicBezTo>
                  <a:pt x="-2221" y="76675"/>
                  <a:pt x="55998" y="7911"/>
                  <a:pt x="156514" y="0"/>
                </a:cubicBezTo>
                <a:cubicBezTo>
                  <a:pt x="437687" y="128380"/>
                  <a:pt x="1609557" y="60046"/>
                  <a:pt x="1970956" y="0"/>
                </a:cubicBezTo>
                <a:cubicBezTo>
                  <a:pt x="2059186" y="-4809"/>
                  <a:pt x="2130636" y="72284"/>
                  <a:pt x="2127470" y="156514"/>
                </a:cubicBezTo>
                <a:cubicBezTo>
                  <a:pt x="2084757" y="261672"/>
                  <a:pt x="2145505" y="482301"/>
                  <a:pt x="2127470" y="782550"/>
                </a:cubicBezTo>
                <a:cubicBezTo>
                  <a:pt x="2131110" y="871598"/>
                  <a:pt x="2047875" y="945877"/>
                  <a:pt x="1970956" y="939064"/>
                </a:cubicBezTo>
                <a:cubicBezTo>
                  <a:pt x="1457728" y="808169"/>
                  <a:pt x="520770" y="939439"/>
                  <a:pt x="156514" y="939064"/>
                </a:cubicBezTo>
                <a:cubicBezTo>
                  <a:pt x="72229" y="941660"/>
                  <a:pt x="4535" y="868135"/>
                  <a:pt x="0" y="782550"/>
                </a:cubicBezTo>
                <a:cubicBezTo>
                  <a:pt x="-45844" y="655515"/>
                  <a:pt x="53669" y="363230"/>
                  <a:pt x="0" y="156514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023943620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ru-RU" err="1">
                <a:solidFill>
                  <a:schemeClr val="tx1"/>
                </a:solidFill>
                <a:ea typeface="+mn-lt"/>
                <a:cs typeface="+mn-lt"/>
              </a:rPr>
              <a:t>print</a:t>
            </a:r>
            <a:r>
              <a:rPr lang="ru-RU">
                <a:solidFill>
                  <a:schemeClr val="tx1"/>
                </a:solidFill>
                <a:ea typeface="+mn-lt"/>
                <a:cs typeface="+mn-lt"/>
              </a:rPr>
              <a:t>(</a:t>
            </a:r>
            <a:r>
              <a:rPr lang="ru-RU" err="1">
                <a:solidFill>
                  <a:schemeClr val="tx1"/>
                </a:solidFill>
                <a:ea typeface="+mn-lt"/>
                <a:cs typeface="+mn-lt"/>
              </a:rPr>
              <a:t>data</a:t>
            </a:r>
            <a:r>
              <a:rPr lang="ru-RU">
                <a:solidFill>
                  <a:schemeClr val="tx1"/>
                </a:solidFill>
                <a:ea typeface="+mn-lt"/>
                <a:cs typeface="+mn-lt"/>
              </a:rPr>
              <a:t>['</a:t>
            </a:r>
            <a:r>
              <a:rPr lang="ru-RU" err="1">
                <a:solidFill>
                  <a:schemeClr val="tx1"/>
                </a:solidFill>
                <a:ea typeface="+mn-lt"/>
                <a:cs typeface="+mn-lt"/>
              </a:rPr>
              <a:t>key</a:t>
            </a:r>
            <a:r>
              <a:rPr lang="ru-RU">
                <a:solidFill>
                  <a:schemeClr val="tx1"/>
                </a:solidFill>
                <a:ea typeface="+mn-lt"/>
                <a:cs typeface="+mn-lt"/>
              </a:rPr>
              <a:t>'])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1C591350-C92A-CCCE-6D7F-9DEE8E058098}"/>
              </a:ext>
            </a:extLst>
          </p:cNvPr>
          <p:cNvSpPr/>
          <p:nvPr/>
        </p:nvSpPr>
        <p:spPr>
          <a:xfrm>
            <a:off x="2288321" y="4910183"/>
            <a:ext cx="2127470" cy="959941"/>
          </a:xfrm>
          <a:custGeom>
            <a:avLst/>
            <a:gdLst>
              <a:gd name="connsiteX0" fmla="*/ 0 w 2127470"/>
              <a:gd name="connsiteY0" fmla="*/ 159993 h 959941"/>
              <a:gd name="connsiteX1" fmla="*/ 159993 w 2127470"/>
              <a:gd name="connsiteY1" fmla="*/ 0 h 959941"/>
              <a:gd name="connsiteX2" fmla="*/ 1967477 w 2127470"/>
              <a:gd name="connsiteY2" fmla="*/ 0 h 959941"/>
              <a:gd name="connsiteX3" fmla="*/ 2127470 w 2127470"/>
              <a:gd name="connsiteY3" fmla="*/ 159993 h 959941"/>
              <a:gd name="connsiteX4" fmla="*/ 2127470 w 2127470"/>
              <a:gd name="connsiteY4" fmla="*/ 799948 h 959941"/>
              <a:gd name="connsiteX5" fmla="*/ 1967477 w 2127470"/>
              <a:gd name="connsiteY5" fmla="*/ 959941 h 959941"/>
              <a:gd name="connsiteX6" fmla="*/ 159993 w 2127470"/>
              <a:gd name="connsiteY6" fmla="*/ 959941 h 959941"/>
              <a:gd name="connsiteX7" fmla="*/ 0 w 2127470"/>
              <a:gd name="connsiteY7" fmla="*/ 799948 h 959941"/>
              <a:gd name="connsiteX8" fmla="*/ 0 w 2127470"/>
              <a:gd name="connsiteY8" fmla="*/ 159993 h 959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7470" h="959941" fill="none" extrusionOk="0">
                <a:moveTo>
                  <a:pt x="0" y="159993"/>
                </a:moveTo>
                <a:cubicBezTo>
                  <a:pt x="-12769" y="69028"/>
                  <a:pt x="66638" y="6081"/>
                  <a:pt x="159993" y="0"/>
                </a:cubicBezTo>
                <a:cubicBezTo>
                  <a:pt x="803352" y="-91098"/>
                  <a:pt x="1099798" y="-127900"/>
                  <a:pt x="1967477" y="0"/>
                </a:cubicBezTo>
                <a:cubicBezTo>
                  <a:pt x="2040310" y="3726"/>
                  <a:pt x="2126831" y="70019"/>
                  <a:pt x="2127470" y="159993"/>
                </a:cubicBezTo>
                <a:cubicBezTo>
                  <a:pt x="2110718" y="289910"/>
                  <a:pt x="2167949" y="537034"/>
                  <a:pt x="2127470" y="799948"/>
                </a:cubicBezTo>
                <a:cubicBezTo>
                  <a:pt x="2123018" y="872039"/>
                  <a:pt x="2054352" y="956650"/>
                  <a:pt x="1967477" y="959941"/>
                </a:cubicBezTo>
                <a:cubicBezTo>
                  <a:pt x="1198991" y="1047224"/>
                  <a:pt x="1012404" y="875317"/>
                  <a:pt x="159993" y="959941"/>
                </a:cubicBezTo>
                <a:cubicBezTo>
                  <a:pt x="60167" y="954561"/>
                  <a:pt x="12512" y="879968"/>
                  <a:pt x="0" y="799948"/>
                </a:cubicBezTo>
                <a:cubicBezTo>
                  <a:pt x="50518" y="506557"/>
                  <a:pt x="27971" y="444273"/>
                  <a:pt x="0" y="159993"/>
                </a:cubicBezTo>
                <a:close/>
              </a:path>
              <a:path w="2127470" h="959941" stroke="0" extrusionOk="0">
                <a:moveTo>
                  <a:pt x="0" y="159993"/>
                </a:moveTo>
                <a:cubicBezTo>
                  <a:pt x="-2601" y="79363"/>
                  <a:pt x="64664" y="3916"/>
                  <a:pt x="159993" y="0"/>
                </a:cubicBezTo>
                <a:cubicBezTo>
                  <a:pt x="467431" y="-86333"/>
                  <a:pt x="1556443" y="-60676"/>
                  <a:pt x="1967477" y="0"/>
                </a:cubicBezTo>
                <a:cubicBezTo>
                  <a:pt x="2058340" y="-6720"/>
                  <a:pt x="2139405" y="79963"/>
                  <a:pt x="2127470" y="159993"/>
                </a:cubicBezTo>
                <a:cubicBezTo>
                  <a:pt x="2131178" y="430525"/>
                  <a:pt x="2138983" y="536772"/>
                  <a:pt x="2127470" y="799948"/>
                </a:cubicBezTo>
                <a:cubicBezTo>
                  <a:pt x="2136049" y="894455"/>
                  <a:pt x="2042289" y="969637"/>
                  <a:pt x="1967477" y="959941"/>
                </a:cubicBezTo>
                <a:cubicBezTo>
                  <a:pt x="1428621" y="969084"/>
                  <a:pt x="361957" y="892575"/>
                  <a:pt x="159993" y="959941"/>
                </a:cubicBezTo>
                <a:cubicBezTo>
                  <a:pt x="76441" y="965737"/>
                  <a:pt x="8952" y="886621"/>
                  <a:pt x="0" y="799948"/>
                </a:cubicBezTo>
                <a:cubicBezTo>
                  <a:pt x="-51239" y="583084"/>
                  <a:pt x="36391" y="461251"/>
                  <a:pt x="0" y="159993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023943620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>
                <a:solidFill>
                  <a:schemeClr val="tx1"/>
                </a:solidFill>
                <a:ea typeface="+mn-lt"/>
                <a:cs typeface="+mn-lt"/>
              </a:rPr>
              <a:t>"</a:t>
            </a:r>
            <a:r>
              <a:rPr lang="ru-RU" err="1">
                <a:solidFill>
                  <a:schemeClr val="tx1"/>
                </a:solidFill>
                <a:ea typeface="+mn-lt"/>
                <a:cs typeface="+mn-lt"/>
              </a:rPr>
              <a:t>value</a:t>
            </a:r>
            <a:r>
              <a:rPr lang="ru-RU">
                <a:solidFill>
                  <a:schemeClr val="tx1"/>
                </a:solidFill>
                <a:ea typeface="+mn-lt"/>
                <a:cs typeface="+mn-lt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98987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52">
            <a:extLst>
              <a:ext uri="{FF2B5EF4-FFF2-40B4-BE49-F238E27FC236}">
                <a16:creationId xmlns:a16="http://schemas.microsoft.com/office/drawing/2014/main" id="{0FD88411-503D-41A0-BB5E-1C5AC7035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Background Gray Rectangle">
            <a:extLst>
              <a:ext uri="{FF2B5EF4-FFF2-40B4-BE49-F238E27FC236}">
                <a16:creationId xmlns:a16="http://schemas.microsoft.com/office/drawing/2014/main" id="{0448CEF0-D07B-484A-9005-35C372FF1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5" name="White Rectangle">
            <a:extLst>
              <a:ext uri="{FF2B5EF4-FFF2-40B4-BE49-F238E27FC236}">
                <a16:creationId xmlns:a16="http://schemas.microsoft.com/office/drawing/2014/main" id="{015CAE92-A031-4F85-8B52-4959DB81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C27989-BA7B-B358-E203-76A92F96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606564"/>
            <a:ext cx="10858705" cy="2110122"/>
          </a:xfrm>
        </p:spPr>
        <p:txBody>
          <a:bodyPr anchor="t">
            <a:normAutofit/>
          </a:bodyPr>
          <a:lstStyle/>
          <a:p>
            <a:r>
              <a:rPr lang="ru-RU"/>
              <a:t>Рассматриваемые вопросы</a:t>
            </a:r>
            <a:endParaRPr lang="ru-RU">
              <a:latin typeface="Georgia Pro"/>
              <a:cs typeface="Times New Roman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603BD4B0-25AE-3DD7-A8B3-EB215C6C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00B916-2E88-1136-3781-26DC16CF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997BA6-BEF8-495F-ACCD-8D19769E4FC6}" type="datetime2">
              <a:rPr lang="en-US" smtClean="0"/>
              <a:pPr>
                <a:spcAft>
                  <a:spcPts val="600"/>
                </a:spcAft>
              </a:pPr>
              <a:t>Sunday, April 27, 2025</a:t>
            </a:fld>
            <a:endParaRPr lang="en-US"/>
          </a:p>
        </p:txBody>
      </p:sp>
      <p:cxnSp>
        <p:nvCxnSpPr>
          <p:cNvPr id="66" name="Vertical Connector">
            <a:extLst>
              <a:ext uri="{FF2B5EF4-FFF2-40B4-BE49-F238E27FC236}">
                <a16:creationId xmlns:a16="http://schemas.microsoft.com/office/drawing/2014/main" id="{89A06E1F-9CD9-4689-B2ED-766AD195A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Horizontal Connector 2">
            <a:extLst>
              <a:ext uri="{FF2B5EF4-FFF2-40B4-BE49-F238E27FC236}">
                <a16:creationId xmlns:a16="http://schemas.microsoft.com/office/drawing/2014/main" id="{7DF25515-8844-4534-AA1D-955AED0A5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Объект 2">
            <a:extLst>
              <a:ext uri="{FF2B5EF4-FFF2-40B4-BE49-F238E27FC236}">
                <a16:creationId xmlns:a16="http://schemas.microsoft.com/office/drawing/2014/main" id="{1009A007-585C-37B1-816F-64948FC655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335982"/>
              </p:ext>
            </p:extLst>
          </p:nvPr>
        </p:nvGraphicFramePr>
        <p:xfrm>
          <a:off x="1450929" y="2165587"/>
          <a:ext cx="9993238" cy="394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9339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D3F21-7DA0-36B0-374E-8243C741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Сравнение</a:t>
            </a:r>
          </a:p>
        </p:txBody>
      </p:sp>
      <p:pic>
        <p:nvPicPr>
          <p:cNvPr id="6" name="Объект 5" descr="Изображение выглядит как текст, электроника, дисплей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59611DD-9959-7565-38C3-E201D549E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712" y="1367152"/>
            <a:ext cx="5443706" cy="4775947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808D9716-41A8-CB6D-7F1F-B3EF714B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Sunday, April 27, 2025</a:t>
            </a:fld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583AC61-C759-07E4-5C45-9BD923F7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72317-D646-8C45-A2A7-5F2DA1A86344}"/>
              </a:ext>
            </a:extLst>
          </p:cNvPr>
          <p:cNvSpPr txBox="1"/>
          <p:nvPr/>
        </p:nvSpPr>
        <p:spPr>
          <a:xfrm>
            <a:off x="7102657" y="1506624"/>
            <a:ext cx="430464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/>
              <a:t>Три функции, осуществляющие поиск по словарю, множеству и списку.</a:t>
            </a:r>
          </a:p>
          <a:p>
            <a:endParaRPr lang="ru-RU"/>
          </a:p>
          <a:p>
            <a:endParaRPr lang="ru-RU"/>
          </a:p>
          <a:p>
            <a:r>
              <a:rPr lang="ru-RU"/>
              <a:t>Результат:</a:t>
            </a:r>
          </a:p>
        </p:txBody>
      </p:sp>
      <p:pic>
        <p:nvPicPr>
          <p:cNvPr id="8" name="Рисунок 7" descr="Изображение выглядит как текст, Шрифт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B4DDF350-1F75-FDE4-9486-4CE6145AF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982" y="2922056"/>
            <a:ext cx="5093635" cy="50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11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11F5A-2129-4366-1A72-551B7671C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601" y="691429"/>
            <a:ext cx="9224358" cy="13701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err="1"/>
              <a:t>Спасибо</a:t>
            </a:r>
            <a:r>
              <a:rPr lang="en-US" sz="5400"/>
              <a:t> </a:t>
            </a:r>
            <a:r>
              <a:rPr lang="en-US" sz="5400" err="1"/>
              <a:t>за</a:t>
            </a:r>
            <a:r>
              <a:rPr lang="en-US" sz="5400"/>
              <a:t> </a:t>
            </a:r>
            <a:r>
              <a:rPr lang="en-US" sz="5400" err="1"/>
              <a:t>внимание</a:t>
            </a:r>
            <a:r>
              <a:rPr lang="en-US" sz="5400"/>
              <a:t>,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425B7E-83AF-7EC7-7CD2-C080CD5C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z="1200" smtClean="0"/>
              <a:pPr>
                <a:spcAft>
                  <a:spcPts val="600"/>
                </a:spcAft>
              </a:pPr>
              <a:t>21</a:t>
            </a:fld>
            <a:endParaRPr lang="en-US" sz="12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>
            <a:extLst>
              <a:ext uri="{FF2B5EF4-FFF2-40B4-BE49-F238E27FC236}">
                <a16:creationId xmlns:a16="http://schemas.microsoft.com/office/drawing/2014/main" id="{B39AE29D-76F9-7454-B2A9-82B51377C7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57997BA6-BEF8-495F-ACCD-8D19769E4FC6}" type="datetime2">
              <a:rPr lang="en-US" sz="1200" smtClean="0"/>
              <a:pPr>
                <a:spcAft>
                  <a:spcPts val="600"/>
                </a:spcAft>
              </a:pPr>
              <a:t>Sunday, April 27, 2025</a:t>
            </a:fld>
            <a:endParaRPr lang="en-US" sz="12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 descr="Изображение выглядит как Графика, графическая вставка, графический дизайн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3737A11B-6010-8E8F-ECC6-BFD012BA2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310" y="1367196"/>
            <a:ext cx="449796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4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646435-9575-15E1-1391-48A0A72A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Хэширование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9242E3-0AE1-EF11-89AB-6C4D42159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3200">
                <a:solidFill>
                  <a:srgbClr val="000000"/>
                </a:solidFill>
                <a:latin typeface="Georgia Pro"/>
                <a:cs typeface="Times New Roman"/>
              </a:rPr>
              <a:t>Хэш – это результат хэширования, то есть операции по преобразованию данных в строку или число фиксированной длины; индивидуальная метка, по которой можно идентифицировать объект.</a:t>
            </a:r>
          </a:p>
          <a:p>
            <a:pPr marL="0" indent="0">
              <a:buNone/>
            </a:pPr>
            <a:endParaRPr lang="ru-RU" sz="3200">
              <a:solidFill>
                <a:srgbClr val="000000"/>
              </a:solidFill>
              <a:latin typeface="Georgia Pro"/>
              <a:cs typeface="Times New Roman"/>
            </a:endParaRPr>
          </a:p>
          <a:p>
            <a:pPr marL="0" indent="0">
              <a:buNone/>
            </a:pPr>
            <a:endParaRPr lang="ru-RU" sz="14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3258A9-6959-E435-2A9A-B39B6616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Sunday, April 27, 2025</a:t>
            </a:fld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1AD599-3572-8A6B-8DC9-CC71D1F3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3</a:t>
            </a:fld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2BA1655-9DC2-AE55-7A85-8DDA842ACAAA}"/>
              </a:ext>
            </a:extLst>
          </p:cNvPr>
          <p:cNvSpPr/>
          <p:nvPr/>
        </p:nvSpPr>
        <p:spPr>
          <a:xfrm>
            <a:off x="591888" y="4008697"/>
            <a:ext cx="2771112" cy="1923636"/>
          </a:xfrm>
          <a:custGeom>
            <a:avLst/>
            <a:gdLst>
              <a:gd name="connsiteX0" fmla="*/ 0 w 2771112"/>
              <a:gd name="connsiteY0" fmla="*/ 320612 h 1923636"/>
              <a:gd name="connsiteX1" fmla="*/ 320612 w 2771112"/>
              <a:gd name="connsiteY1" fmla="*/ 0 h 1923636"/>
              <a:gd name="connsiteX2" fmla="*/ 2450500 w 2771112"/>
              <a:gd name="connsiteY2" fmla="*/ 0 h 1923636"/>
              <a:gd name="connsiteX3" fmla="*/ 2771112 w 2771112"/>
              <a:gd name="connsiteY3" fmla="*/ 320612 h 1923636"/>
              <a:gd name="connsiteX4" fmla="*/ 2771112 w 2771112"/>
              <a:gd name="connsiteY4" fmla="*/ 1603024 h 1923636"/>
              <a:gd name="connsiteX5" fmla="*/ 2450500 w 2771112"/>
              <a:gd name="connsiteY5" fmla="*/ 1923636 h 1923636"/>
              <a:gd name="connsiteX6" fmla="*/ 320612 w 2771112"/>
              <a:gd name="connsiteY6" fmla="*/ 1923636 h 1923636"/>
              <a:gd name="connsiteX7" fmla="*/ 0 w 2771112"/>
              <a:gd name="connsiteY7" fmla="*/ 1603024 h 1923636"/>
              <a:gd name="connsiteX8" fmla="*/ 0 w 2771112"/>
              <a:gd name="connsiteY8" fmla="*/ 320612 h 192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1112" h="1923636" fill="none" extrusionOk="0">
                <a:moveTo>
                  <a:pt x="0" y="320612"/>
                </a:moveTo>
                <a:cubicBezTo>
                  <a:pt x="-12746" y="139843"/>
                  <a:pt x="145934" y="1113"/>
                  <a:pt x="320612" y="0"/>
                </a:cubicBezTo>
                <a:cubicBezTo>
                  <a:pt x="859554" y="-29507"/>
                  <a:pt x="1626647" y="56528"/>
                  <a:pt x="2450500" y="0"/>
                </a:cubicBezTo>
                <a:cubicBezTo>
                  <a:pt x="2628544" y="18019"/>
                  <a:pt x="2748456" y="164515"/>
                  <a:pt x="2771112" y="320612"/>
                </a:cubicBezTo>
                <a:cubicBezTo>
                  <a:pt x="2858553" y="659140"/>
                  <a:pt x="2766525" y="1028835"/>
                  <a:pt x="2771112" y="1603024"/>
                </a:cubicBezTo>
                <a:cubicBezTo>
                  <a:pt x="2777290" y="1762575"/>
                  <a:pt x="2629313" y="1926689"/>
                  <a:pt x="2450500" y="1923636"/>
                </a:cubicBezTo>
                <a:cubicBezTo>
                  <a:pt x="1931710" y="1774278"/>
                  <a:pt x="969639" y="2035023"/>
                  <a:pt x="320612" y="1923636"/>
                </a:cubicBezTo>
                <a:cubicBezTo>
                  <a:pt x="143491" y="1935308"/>
                  <a:pt x="-12148" y="1770100"/>
                  <a:pt x="0" y="1603024"/>
                </a:cubicBezTo>
                <a:cubicBezTo>
                  <a:pt x="-29735" y="1351453"/>
                  <a:pt x="66547" y="615468"/>
                  <a:pt x="0" y="320612"/>
                </a:cubicBezTo>
                <a:close/>
              </a:path>
              <a:path w="2771112" h="1923636" stroke="0" extrusionOk="0">
                <a:moveTo>
                  <a:pt x="0" y="320612"/>
                </a:moveTo>
                <a:cubicBezTo>
                  <a:pt x="-3650" y="132086"/>
                  <a:pt x="133336" y="879"/>
                  <a:pt x="320612" y="0"/>
                </a:cubicBezTo>
                <a:cubicBezTo>
                  <a:pt x="1288208" y="52825"/>
                  <a:pt x="1644013" y="-123174"/>
                  <a:pt x="2450500" y="0"/>
                </a:cubicBezTo>
                <a:cubicBezTo>
                  <a:pt x="2632270" y="7946"/>
                  <a:pt x="2778460" y="145523"/>
                  <a:pt x="2771112" y="320612"/>
                </a:cubicBezTo>
                <a:cubicBezTo>
                  <a:pt x="2826257" y="724500"/>
                  <a:pt x="2671915" y="1039730"/>
                  <a:pt x="2771112" y="1603024"/>
                </a:cubicBezTo>
                <a:cubicBezTo>
                  <a:pt x="2761234" y="1767397"/>
                  <a:pt x="2618337" y="1915367"/>
                  <a:pt x="2450500" y="1923636"/>
                </a:cubicBezTo>
                <a:cubicBezTo>
                  <a:pt x="2068492" y="2093047"/>
                  <a:pt x="1374556" y="2009190"/>
                  <a:pt x="320612" y="1923636"/>
                </a:cubicBezTo>
                <a:cubicBezTo>
                  <a:pt x="135960" y="1926786"/>
                  <a:pt x="15461" y="1749260"/>
                  <a:pt x="0" y="1603024"/>
                </a:cubicBezTo>
                <a:cubicBezTo>
                  <a:pt x="-64514" y="962664"/>
                  <a:pt x="11180" y="755687"/>
                  <a:pt x="0" y="32061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rgbClr val="4472C4"/>
            </a:solidFill>
            <a:extLst>
              <a:ext uri="{C807C97D-BFC1-408E-A445-0C87EB9F89A2}">
                <ask:lineSketchStyleProps xmlns:ask="http://schemas.microsoft.com/office/drawing/2018/sketchyshapes" sd="349921161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i="1">
                <a:solidFill>
                  <a:schemeClr val="tx1"/>
                </a:solidFill>
              </a:rPr>
              <a:t>Объект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E2ECA67-9734-AC89-864C-CA5EA5C8B049}"/>
              </a:ext>
            </a:extLst>
          </p:cNvPr>
          <p:cNvSpPr/>
          <p:nvPr/>
        </p:nvSpPr>
        <p:spPr>
          <a:xfrm>
            <a:off x="4289829" y="4008697"/>
            <a:ext cx="2771112" cy="1923636"/>
          </a:xfrm>
          <a:custGeom>
            <a:avLst/>
            <a:gdLst>
              <a:gd name="connsiteX0" fmla="*/ 0 w 2771112"/>
              <a:gd name="connsiteY0" fmla="*/ 320612 h 1923636"/>
              <a:gd name="connsiteX1" fmla="*/ 320612 w 2771112"/>
              <a:gd name="connsiteY1" fmla="*/ 0 h 1923636"/>
              <a:gd name="connsiteX2" fmla="*/ 2450500 w 2771112"/>
              <a:gd name="connsiteY2" fmla="*/ 0 h 1923636"/>
              <a:gd name="connsiteX3" fmla="*/ 2771112 w 2771112"/>
              <a:gd name="connsiteY3" fmla="*/ 320612 h 1923636"/>
              <a:gd name="connsiteX4" fmla="*/ 2771112 w 2771112"/>
              <a:gd name="connsiteY4" fmla="*/ 1603024 h 1923636"/>
              <a:gd name="connsiteX5" fmla="*/ 2450500 w 2771112"/>
              <a:gd name="connsiteY5" fmla="*/ 1923636 h 1923636"/>
              <a:gd name="connsiteX6" fmla="*/ 320612 w 2771112"/>
              <a:gd name="connsiteY6" fmla="*/ 1923636 h 1923636"/>
              <a:gd name="connsiteX7" fmla="*/ 0 w 2771112"/>
              <a:gd name="connsiteY7" fmla="*/ 1603024 h 1923636"/>
              <a:gd name="connsiteX8" fmla="*/ 0 w 2771112"/>
              <a:gd name="connsiteY8" fmla="*/ 320612 h 192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1112" h="1923636" fill="none" extrusionOk="0">
                <a:moveTo>
                  <a:pt x="0" y="320612"/>
                </a:moveTo>
                <a:cubicBezTo>
                  <a:pt x="-17157" y="120755"/>
                  <a:pt x="145405" y="15733"/>
                  <a:pt x="320612" y="0"/>
                </a:cubicBezTo>
                <a:cubicBezTo>
                  <a:pt x="633924" y="88826"/>
                  <a:pt x="2234860" y="-46803"/>
                  <a:pt x="2450500" y="0"/>
                </a:cubicBezTo>
                <a:cubicBezTo>
                  <a:pt x="2642837" y="-11101"/>
                  <a:pt x="2773113" y="148721"/>
                  <a:pt x="2771112" y="320612"/>
                </a:cubicBezTo>
                <a:cubicBezTo>
                  <a:pt x="2669708" y="894123"/>
                  <a:pt x="2791130" y="1268819"/>
                  <a:pt x="2771112" y="1603024"/>
                </a:cubicBezTo>
                <a:cubicBezTo>
                  <a:pt x="2781533" y="1780648"/>
                  <a:pt x="2630944" y="1920621"/>
                  <a:pt x="2450500" y="1923636"/>
                </a:cubicBezTo>
                <a:cubicBezTo>
                  <a:pt x="1780349" y="1794903"/>
                  <a:pt x="1063413" y="1997568"/>
                  <a:pt x="320612" y="1923636"/>
                </a:cubicBezTo>
                <a:cubicBezTo>
                  <a:pt x="139612" y="1920057"/>
                  <a:pt x="476" y="1774219"/>
                  <a:pt x="0" y="1603024"/>
                </a:cubicBezTo>
                <a:cubicBezTo>
                  <a:pt x="-27052" y="1061687"/>
                  <a:pt x="-19366" y="631323"/>
                  <a:pt x="0" y="320612"/>
                </a:cubicBezTo>
                <a:close/>
              </a:path>
              <a:path w="2771112" h="1923636" stroke="0" extrusionOk="0">
                <a:moveTo>
                  <a:pt x="0" y="320612"/>
                </a:moveTo>
                <a:cubicBezTo>
                  <a:pt x="17860" y="139409"/>
                  <a:pt x="125013" y="21590"/>
                  <a:pt x="320612" y="0"/>
                </a:cubicBezTo>
                <a:cubicBezTo>
                  <a:pt x="1116290" y="-53626"/>
                  <a:pt x="1537442" y="-132730"/>
                  <a:pt x="2450500" y="0"/>
                </a:cubicBezTo>
                <a:cubicBezTo>
                  <a:pt x="2608876" y="6296"/>
                  <a:pt x="2754024" y="149539"/>
                  <a:pt x="2771112" y="320612"/>
                </a:cubicBezTo>
                <a:cubicBezTo>
                  <a:pt x="2883376" y="635851"/>
                  <a:pt x="2866761" y="1280231"/>
                  <a:pt x="2771112" y="1603024"/>
                </a:cubicBezTo>
                <a:cubicBezTo>
                  <a:pt x="2779447" y="1789279"/>
                  <a:pt x="2648672" y="1936024"/>
                  <a:pt x="2450500" y="1923636"/>
                </a:cubicBezTo>
                <a:cubicBezTo>
                  <a:pt x="1503224" y="1798593"/>
                  <a:pt x="898224" y="1837897"/>
                  <a:pt x="320612" y="1923636"/>
                </a:cubicBezTo>
                <a:cubicBezTo>
                  <a:pt x="124011" y="1938986"/>
                  <a:pt x="1635" y="1777167"/>
                  <a:pt x="0" y="1603024"/>
                </a:cubicBezTo>
                <a:cubicBezTo>
                  <a:pt x="-87167" y="1050375"/>
                  <a:pt x="20571" y="918237"/>
                  <a:pt x="0" y="320612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37832925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800" i="1"/>
              <a:t>Хэш-функция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9D1797B3-90CA-43A5-B947-93DE443548EB}"/>
              </a:ext>
            </a:extLst>
          </p:cNvPr>
          <p:cNvSpPr/>
          <p:nvPr/>
        </p:nvSpPr>
        <p:spPr>
          <a:xfrm>
            <a:off x="7987769" y="4008696"/>
            <a:ext cx="2771112" cy="1923636"/>
          </a:xfrm>
          <a:custGeom>
            <a:avLst/>
            <a:gdLst>
              <a:gd name="connsiteX0" fmla="*/ 0 w 2771112"/>
              <a:gd name="connsiteY0" fmla="*/ 320612 h 1923636"/>
              <a:gd name="connsiteX1" fmla="*/ 320612 w 2771112"/>
              <a:gd name="connsiteY1" fmla="*/ 0 h 1923636"/>
              <a:gd name="connsiteX2" fmla="*/ 2450500 w 2771112"/>
              <a:gd name="connsiteY2" fmla="*/ 0 h 1923636"/>
              <a:gd name="connsiteX3" fmla="*/ 2771112 w 2771112"/>
              <a:gd name="connsiteY3" fmla="*/ 320612 h 1923636"/>
              <a:gd name="connsiteX4" fmla="*/ 2771112 w 2771112"/>
              <a:gd name="connsiteY4" fmla="*/ 1603024 h 1923636"/>
              <a:gd name="connsiteX5" fmla="*/ 2450500 w 2771112"/>
              <a:gd name="connsiteY5" fmla="*/ 1923636 h 1923636"/>
              <a:gd name="connsiteX6" fmla="*/ 320612 w 2771112"/>
              <a:gd name="connsiteY6" fmla="*/ 1923636 h 1923636"/>
              <a:gd name="connsiteX7" fmla="*/ 0 w 2771112"/>
              <a:gd name="connsiteY7" fmla="*/ 1603024 h 1923636"/>
              <a:gd name="connsiteX8" fmla="*/ 0 w 2771112"/>
              <a:gd name="connsiteY8" fmla="*/ 320612 h 192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1112" h="1923636" fill="none" extrusionOk="0">
                <a:moveTo>
                  <a:pt x="0" y="320612"/>
                </a:moveTo>
                <a:cubicBezTo>
                  <a:pt x="-9303" y="160809"/>
                  <a:pt x="143731" y="-6607"/>
                  <a:pt x="320612" y="0"/>
                </a:cubicBezTo>
                <a:cubicBezTo>
                  <a:pt x="749207" y="81440"/>
                  <a:pt x="2047046" y="121554"/>
                  <a:pt x="2450500" y="0"/>
                </a:cubicBezTo>
                <a:cubicBezTo>
                  <a:pt x="2628652" y="9145"/>
                  <a:pt x="2767391" y="129657"/>
                  <a:pt x="2771112" y="320612"/>
                </a:cubicBezTo>
                <a:cubicBezTo>
                  <a:pt x="2867292" y="488109"/>
                  <a:pt x="2749360" y="1373481"/>
                  <a:pt x="2771112" y="1603024"/>
                </a:cubicBezTo>
                <a:cubicBezTo>
                  <a:pt x="2750250" y="1757155"/>
                  <a:pt x="2628854" y="1931465"/>
                  <a:pt x="2450500" y="1923636"/>
                </a:cubicBezTo>
                <a:cubicBezTo>
                  <a:pt x="1387611" y="2028807"/>
                  <a:pt x="1339001" y="1822603"/>
                  <a:pt x="320612" y="1923636"/>
                </a:cubicBezTo>
                <a:cubicBezTo>
                  <a:pt x="127071" y="1940140"/>
                  <a:pt x="6671" y="1752851"/>
                  <a:pt x="0" y="1603024"/>
                </a:cubicBezTo>
                <a:cubicBezTo>
                  <a:pt x="42701" y="1013345"/>
                  <a:pt x="-102346" y="923399"/>
                  <a:pt x="0" y="320612"/>
                </a:cubicBezTo>
                <a:close/>
              </a:path>
              <a:path w="2771112" h="1923636" stroke="0" extrusionOk="0">
                <a:moveTo>
                  <a:pt x="0" y="320612"/>
                </a:moveTo>
                <a:cubicBezTo>
                  <a:pt x="14396" y="140232"/>
                  <a:pt x="161840" y="15585"/>
                  <a:pt x="320612" y="0"/>
                </a:cubicBezTo>
                <a:cubicBezTo>
                  <a:pt x="936691" y="122428"/>
                  <a:pt x="2105225" y="69033"/>
                  <a:pt x="2450500" y="0"/>
                </a:cubicBezTo>
                <a:cubicBezTo>
                  <a:pt x="2606610" y="-160"/>
                  <a:pt x="2758910" y="159024"/>
                  <a:pt x="2771112" y="320612"/>
                </a:cubicBezTo>
                <a:cubicBezTo>
                  <a:pt x="2696459" y="515576"/>
                  <a:pt x="2711886" y="1019281"/>
                  <a:pt x="2771112" y="1603024"/>
                </a:cubicBezTo>
                <a:cubicBezTo>
                  <a:pt x="2803801" y="1773091"/>
                  <a:pt x="2611382" y="1912675"/>
                  <a:pt x="2450500" y="1923636"/>
                </a:cubicBezTo>
                <a:cubicBezTo>
                  <a:pt x="1670931" y="1780085"/>
                  <a:pt x="897863" y="1976577"/>
                  <a:pt x="320612" y="1923636"/>
                </a:cubicBezTo>
                <a:cubicBezTo>
                  <a:pt x="153747" y="1921013"/>
                  <a:pt x="2086" y="1800654"/>
                  <a:pt x="0" y="1603024"/>
                </a:cubicBezTo>
                <a:cubicBezTo>
                  <a:pt x="71201" y="1288043"/>
                  <a:pt x="65250" y="464666"/>
                  <a:pt x="0" y="320612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716872645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/>
              <a:t>00h3245428728385698l7743f...</a:t>
            </a:r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A62191B2-AEA6-9713-AA02-B8F7A0073B54}"/>
              </a:ext>
            </a:extLst>
          </p:cNvPr>
          <p:cNvSpPr/>
          <p:nvPr/>
        </p:nvSpPr>
        <p:spPr>
          <a:xfrm>
            <a:off x="3363001" y="4802365"/>
            <a:ext cx="928188" cy="349752"/>
          </a:xfrm>
          <a:custGeom>
            <a:avLst/>
            <a:gdLst>
              <a:gd name="connsiteX0" fmla="*/ 0 w 928188"/>
              <a:gd name="connsiteY0" fmla="*/ 87438 h 349752"/>
              <a:gd name="connsiteX1" fmla="*/ 369123 w 928188"/>
              <a:gd name="connsiteY1" fmla="*/ 87438 h 349752"/>
              <a:gd name="connsiteX2" fmla="*/ 753312 w 928188"/>
              <a:gd name="connsiteY2" fmla="*/ 87438 h 349752"/>
              <a:gd name="connsiteX3" fmla="*/ 753312 w 928188"/>
              <a:gd name="connsiteY3" fmla="*/ 0 h 349752"/>
              <a:gd name="connsiteX4" fmla="*/ 928188 w 928188"/>
              <a:gd name="connsiteY4" fmla="*/ 174876 h 349752"/>
              <a:gd name="connsiteX5" fmla="*/ 753312 w 928188"/>
              <a:gd name="connsiteY5" fmla="*/ 349752 h 349752"/>
              <a:gd name="connsiteX6" fmla="*/ 753312 w 928188"/>
              <a:gd name="connsiteY6" fmla="*/ 262314 h 349752"/>
              <a:gd name="connsiteX7" fmla="*/ 391722 w 928188"/>
              <a:gd name="connsiteY7" fmla="*/ 262314 h 349752"/>
              <a:gd name="connsiteX8" fmla="*/ 0 w 928188"/>
              <a:gd name="connsiteY8" fmla="*/ 262314 h 349752"/>
              <a:gd name="connsiteX9" fmla="*/ 0 w 928188"/>
              <a:gd name="connsiteY9" fmla="*/ 87438 h 34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8188" h="349752" fill="none" extrusionOk="0">
                <a:moveTo>
                  <a:pt x="0" y="87438"/>
                </a:moveTo>
                <a:cubicBezTo>
                  <a:pt x="126816" y="98444"/>
                  <a:pt x="234497" y="70589"/>
                  <a:pt x="369123" y="87438"/>
                </a:cubicBezTo>
                <a:cubicBezTo>
                  <a:pt x="503749" y="104287"/>
                  <a:pt x="582674" y="95774"/>
                  <a:pt x="753312" y="87438"/>
                </a:cubicBezTo>
                <a:cubicBezTo>
                  <a:pt x="754816" y="48185"/>
                  <a:pt x="757299" y="33870"/>
                  <a:pt x="753312" y="0"/>
                </a:cubicBezTo>
                <a:cubicBezTo>
                  <a:pt x="825820" y="88064"/>
                  <a:pt x="880029" y="140720"/>
                  <a:pt x="928188" y="174876"/>
                </a:cubicBezTo>
                <a:cubicBezTo>
                  <a:pt x="876538" y="236904"/>
                  <a:pt x="802383" y="316939"/>
                  <a:pt x="753312" y="349752"/>
                </a:cubicBezTo>
                <a:cubicBezTo>
                  <a:pt x="753144" y="330057"/>
                  <a:pt x="750330" y="289178"/>
                  <a:pt x="753312" y="262314"/>
                </a:cubicBezTo>
                <a:cubicBezTo>
                  <a:pt x="658720" y="277560"/>
                  <a:pt x="561634" y="260666"/>
                  <a:pt x="391722" y="262314"/>
                </a:cubicBezTo>
                <a:cubicBezTo>
                  <a:pt x="221810" y="263963"/>
                  <a:pt x="158418" y="272743"/>
                  <a:pt x="0" y="262314"/>
                </a:cubicBezTo>
                <a:cubicBezTo>
                  <a:pt x="-3950" y="175483"/>
                  <a:pt x="146" y="145834"/>
                  <a:pt x="0" y="87438"/>
                </a:cubicBezTo>
                <a:close/>
              </a:path>
              <a:path w="928188" h="349752" stroke="0" extrusionOk="0">
                <a:moveTo>
                  <a:pt x="0" y="87438"/>
                </a:moveTo>
                <a:cubicBezTo>
                  <a:pt x="151589" y="76820"/>
                  <a:pt x="244657" y="68935"/>
                  <a:pt x="391722" y="87438"/>
                </a:cubicBezTo>
                <a:cubicBezTo>
                  <a:pt x="538787" y="105941"/>
                  <a:pt x="648983" y="75517"/>
                  <a:pt x="753312" y="87438"/>
                </a:cubicBezTo>
                <a:cubicBezTo>
                  <a:pt x="752998" y="61739"/>
                  <a:pt x="757608" y="33180"/>
                  <a:pt x="753312" y="0"/>
                </a:cubicBezTo>
                <a:cubicBezTo>
                  <a:pt x="830672" y="69215"/>
                  <a:pt x="852763" y="99599"/>
                  <a:pt x="928188" y="174876"/>
                </a:cubicBezTo>
                <a:cubicBezTo>
                  <a:pt x="897872" y="216646"/>
                  <a:pt x="791856" y="299864"/>
                  <a:pt x="753312" y="349752"/>
                </a:cubicBezTo>
                <a:cubicBezTo>
                  <a:pt x="754728" y="309896"/>
                  <a:pt x="754986" y="287735"/>
                  <a:pt x="753312" y="262314"/>
                </a:cubicBezTo>
                <a:cubicBezTo>
                  <a:pt x="635142" y="273091"/>
                  <a:pt x="562624" y="257267"/>
                  <a:pt x="391722" y="262314"/>
                </a:cubicBezTo>
                <a:cubicBezTo>
                  <a:pt x="220820" y="267362"/>
                  <a:pt x="123834" y="273364"/>
                  <a:pt x="0" y="262314"/>
                </a:cubicBezTo>
                <a:cubicBezTo>
                  <a:pt x="-6944" y="202324"/>
                  <a:pt x="3135" y="137700"/>
                  <a:pt x="0" y="87438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105917333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50D16303-330B-10E3-E92E-6948DED1E88F}"/>
              </a:ext>
            </a:extLst>
          </p:cNvPr>
          <p:cNvSpPr/>
          <p:nvPr/>
        </p:nvSpPr>
        <p:spPr>
          <a:xfrm>
            <a:off x="7060942" y="4791159"/>
            <a:ext cx="928188" cy="34975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654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CD065-6AC6-4EAB-CD6C-4BE4C642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Где, зачем?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BDB81C-F614-C3B7-21F0-124D15781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491598"/>
            <a:ext cx="10515600" cy="45404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5B1160-D690-859B-758E-6EEEF1299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Sunday, April 27, 2025</a:t>
            </a:fld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1B4BD71-2FD2-A2BE-436B-CEAD4038E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4</a:t>
            </a:fld>
            <a:endParaRPr lang="en-US"/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1AE6CABF-68BB-79B0-CCA7-7418723DC72E}"/>
              </a:ext>
            </a:extLst>
          </p:cNvPr>
          <p:cNvSpPr/>
          <p:nvPr/>
        </p:nvSpPr>
        <p:spPr>
          <a:xfrm>
            <a:off x="422954" y="1711855"/>
            <a:ext cx="3820369" cy="1829472"/>
          </a:xfrm>
          <a:custGeom>
            <a:avLst/>
            <a:gdLst>
              <a:gd name="connsiteX0" fmla="*/ 0 w 3820369"/>
              <a:gd name="connsiteY0" fmla="*/ 914736 h 1829472"/>
              <a:gd name="connsiteX1" fmla="*/ 1910185 w 3820369"/>
              <a:gd name="connsiteY1" fmla="*/ 0 h 1829472"/>
              <a:gd name="connsiteX2" fmla="*/ 3820370 w 3820369"/>
              <a:gd name="connsiteY2" fmla="*/ 914736 h 1829472"/>
              <a:gd name="connsiteX3" fmla="*/ 1910185 w 3820369"/>
              <a:gd name="connsiteY3" fmla="*/ 1829472 h 1829472"/>
              <a:gd name="connsiteX4" fmla="*/ 0 w 3820369"/>
              <a:gd name="connsiteY4" fmla="*/ 914736 h 1829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0369" h="1829472" fill="none" extrusionOk="0">
                <a:moveTo>
                  <a:pt x="0" y="914736"/>
                </a:moveTo>
                <a:cubicBezTo>
                  <a:pt x="24784" y="345943"/>
                  <a:pt x="733329" y="125115"/>
                  <a:pt x="1910185" y="0"/>
                </a:cubicBezTo>
                <a:cubicBezTo>
                  <a:pt x="3024306" y="66143"/>
                  <a:pt x="3745499" y="447167"/>
                  <a:pt x="3820370" y="914736"/>
                </a:cubicBezTo>
                <a:cubicBezTo>
                  <a:pt x="3818552" y="1369903"/>
                  <a:pt x="2908170" y="1724718"/>
                  <a:pt x="1910185" y="1829472"/>
                </a:cubicBezTo>
                <a:cubicBezTo>
                  <a:pt x="855536" y="1810469"/>
                  <a:pt x="11728" y="1429702"/>
                  <a:pt x="0" y="914736"/>
                </a:cubicBezTo>
                <a:close/>
              </a:path>
              <a:path w="3820369" h="1829472" stroke="0" extrusionOk="0">
                <a:moveTo>
                  <a:pt x="0" y="914736"/>
                </a:moveTo>
                <a:cubicBezTo>
                  <a:pt x="41077" y="569314"/>
                  <a:pt x="913503" y="-127091"/>
                  <a:pt x="1910185" y="0"/>
                </a:cubicBezTo>
                <a:cubicBezTo>
                  <a:pt x="2959241" y="17461"/>
                  <a:pt x="3868547" y="412834"/>
                  <a:pt x="3820370" y="914736"/>
                </a:cubicBezTo>
                <a:cubicBezTo>
                  <a:pt x="3712767" y="1414276"/>
                  <a:pt x="2976457" y="1824131"/>
                  <a:pt x="1910185" y="1829472"/>
                </a:cubicBezTo>
                <a:cubicBezTo>
                  <a:pt x="811499" y="1878217"/>
                  <a:pt x="-28984" y="1478764"/>
                  <a:pt x="0" y="91473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rgbClr val="4472C4"/>
            </a:solidFill>
            <a:extLst>
              <a:ext uri="{C807C97D-BFC1-408E-A445-0C87EB9F89A2}">
                <ask:lineSketchStyleProps xmlns:ask="http://schemas.microsoft.com/office/drawing/2018/sketchyshapes" sd="3431230214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i="1">
                <a:solidFill>
                  <a:schemeClr val="tx1"/>
                </a:solidFill>
              </a:rPr>
              <a:t>Хэш-таблицы</a:t>
            </a:r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F3D84B2F-C734-3FDC-23AC-B6A2BC6C4382}"/>
              </a:ext>
            </a:extLst>
          </p:cNvPr>
          <p:cNvSpPr/>
          <p:nvPr/>
        </p:nvSpPr>
        <p:spPr>
          <a:xfrm>
            <a:off x="7124377" y="1711854"/>
            <a:ext cx="3820369" cy="1829472"/>
          </a:xfrm>
          <a:custGeom>
            <a:avLst/>
            <a:gdLst>
              <a:gd name="connsiteX0" fmla="*/ 0 w 3820369"/>
              <a:gd name="connsiteY0" fmla="*/ 914736 h 1829472"/>
              <a:gd name="connsiteX1" fmla="*/ 1910185 w 3820369"/>
              <a:gd name="connsiteY1" fmla="*/ 0 h 1829472"/>
              <a:gd name="connsiteX2" fmla="*/ 3820370 w 3820369"/>
              <a:gd name="connsiteY2" fmla="*/ 914736 h 1829472"/>
              <a:gd name="connsiteX3" fmla="*/ 1910185 w 3820369"/>
              <a:gd name="connsiteY3" fmla="*/ 1829472 h 1829472"/>
              <a:gd name="connsiteX4" fmla="*/ 0 w 3820369"/>
              <a:gd name="connsiteY4" fmla="*/ 914736 h 1829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0369" h="1829472" fill="none" extrusionOk="0">
                <a:moveTo>
                  <a:pt x="0" y="914736"/>
                </a:moveTo>
                <a:cubicBezTo>
                  <a:pt x="174541" y="465814"/>
                  <a:pt x="838907" y="-2709"/>
                  <a:pt x="1910185" y="0"/>
                </a:cubicBezTo>
                <a:cubicBezTo>
                  <a:pt x="2930272" y="-1198"/>
                  <a:pt x="3868264" y="342428"/>
                  <a:pt x="3820370" y="914736"/>
                </a:cubicBezTo>
                <a:cubicBezTo>
                  <a:pt x="3878569" y="1524180"/>
                  <a:pt x="2899495" y="1697891"/>
                  <a:pt x="1910185" y="1829472"/>
                </a:cubicBezTo>
                <a:cubicBezTo>
                  <a:pt x="928485" y="1835097"/>
                  <a:pt x="-9810" y="1438689"/>
                  <a:pt x="0" y="914736"/>
                </a:cubicBezTo>
                <a:close/>
              </a:path>
              <a:path w="3820369" h="1829472" stroke="0" extrusionOk="0">
                <a:moveTo>
                  <a:pt x="0" y="914736"/>
                </a:moveTo>
                <a:cubicBezTo>
                  <a:pt x="137355" y="380827"/>
                  <a:pt x="738683" y="-63937"/>
                  <a:pt x="1910185" y="0"/>
                </a:cubicBezTo>
                <a:cubicBezTo>
                  <a:pt x="2897084" y="62001"/>
                  <a:pt x="3739876" y="456221"/>
                  <a:pt x="3820370" y="914736"/>
                </a:cubicBezTo>
                <a:cubicBezTo>
                  <a:pt x="3949470" y="1359687"/>
                  <a:pt x="3138407" y="1817023"/>
                  <a:pt x="1910185" y="1829472"/>
                </a:cubicBezTo>
                <a:cubicBezTo>
                  <a:pt x="795169" y="1868424"/>
                  <a:pt x="19158" y="1449128"/>
                  <a:pt x="0" y="914736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128169421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 i="1">
                <a:solidFill>
                  <a:schemeClr val="tx1"/>
                </a:solidFill>
                <a:ea typeface="+mn-lt"/>
                <a:cs typeface="+mn-lt"/>
              </a:rPr>
              <a:t>Контроль целостности данных</a:t>
            </a:r>
            <a:endParaRPr lang="ru-RU" sz="2400" i="1">
              <a:solidFill>
                <a:schemeClr val="tx1"/>
              </a:solidFill>
            </a:endParaRPr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BBFA6E31-B4D3-E299-A640-F46A4048B26F}"/>
              </a:ext>
            </a:extLst>
          </p:cNvPr>
          <p:cNvSpPr/>
          <p:nvPr/>
        </p:nvSpPr>
        <p:spPr>
          <a:xfrm>
            <a:off x="7124378" y="4112677"/>
            <a:ext cx="3820369" cy="1829472"/>
          </a:xfrm>
          <a:custGeom>
            <a:avLst/>
            <a:gdLst>
              <a:gd name="connsiteX0" fmla="*/ 0 w 3820369"/>
              <a:gd name="connsiteY0" fmla="*/ 914736 h 1829472"/>
              <a:gd name="connsiteX1" fmla="*/ 1910185 w 3820369"/>
              <a:gd name="connsiteY1" fmla="*/ 0 h 1829472"/>
              <a:gd name="connsiteX2" fmla="*/ 3820370 w 3820369"/>
              <a:gd name="connsiteY2" fmla="*/ 914736 h 1829472"/>
              <a:gd name="connsiteX3" fmla="*/ 1910185 w 3820369"/>
              <a:gd name="connsiteY3" fmla="*/ 1829472 h 1829472"/>
              <a:gd name="connsiteX4" fmla="*/ 0 w 3820369"/>
              <a:gd name="connsiteY4" fmla="*/ 914736 h 1829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0369" h="1829472" fill="none" extrusionOk="0">
                <a:moveTo>
                  <a:pt x="0" y="914736"/>
                </a:moveTo>
                <a:cubicBezTo>
                  <a:pt x="24784" y="345943"/>
                  <a:pt x="733329" y="125115"/>
                  <a:pt x="1910185" y="0"/>
                </a:cubicBezTo>
                <a:cubicBezTo>
                  <a:pt x="3024306" y="66143"/>
                  <a:pt x="3745499" y="447167"/>
                  <a:pt x="3820370" y="914736"/>
                </a:cubicBezTo>
                <a:cubicBezTo>
                  <a:pt x="3818552" y="1369903"/>
                  <a:pt x="2908170" y="1724718"/>
                  <a:pt x="1910185" y="1829472"/>
                </a:cubicBezTo>
                <a:cubicBezTo>
                  <a:pt x="855536" y="1810469"/>
                  <a:pt x="11728" y="1429702"/>
                  <a:pt x="0" y="914736"/>
                </a:cubicBezTo>
                <a:close/>
              </a:path>
              <a:path w="3820369" h="1829472" stroke="0" extrusionOk="0">
                <a:moveTo>
                  <a:pt x="0" y="914736"/>
                </a:moveTo>
                <a:cubicBezTo>
                  <a:pt x="41077" y="569314"/>
                  <a:pt x="913503" y="-127091"/>
                  <a:pt x="1910185" y="0"/>
                </a:cubicBezTo>
                <a:cubicBezTo>
                  <a:pt x="2959241" y="17461"/>
                  <a:pt x="3868547" y="412834"/>
                  <a:pt x="3820370" y="914736"/>
                </a:cubicBezTo>
                <a:cubicBezTo>
                  <a:pt x="3712767" y="1414276"/>
                  <a:pt x="2976457" y="1824131"/>
                  <a:pt x="1910185" y="1829472"/>
                </a:cubicBezTo>
                <a:cubicBezTo>
                  <a:pt x="811499" y="1878217"/>
                  <a:pt x="-28984" y="1478764"/>
                  <a:pt x="0" y="91473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rgbClr val="4472C4"/>
            </a:solidFill>
            <a:extLst>
              <a:ext uri="{C807C97D-BFC1-408E-A445-0C87EB9F89A2}">
                <ask:lineSketchStyleProps xmlns:ask="http://schemas.microsoft.com/office/drawing/2018/sketchyshapes" sd="3431230214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 i="1">
                <a:solidFill>
                  <a:schemeClr val="tx1"/>
                </a:solidFill>
                <a:ea typeface="+mn-lt"/>
                <a:cs typeface="+mn-lt"/>
              </a:rPr>
              <a:t>Криптография</a:t>
            </a:r>
            <a:endParaRPr lang="ru-RU" sz="2400" i="1">
              <a:solidFill>
                <a:schemeClr val="tx1"/>
              </a:solidFill>
            </a:endParaRPr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F325B0DA-32D9-49F4-8DB8-E6E32B8AC9D9}"/>
              </a:ext>
            </a:extLst>
          </p:cNvPr>
          <p:cNvSpPr/>
          <p:nvPr/>
        </p:nvSpPr>
        <p:spPr>
          <a:xfrm>
            <a:off x="422952" y="4112675"/>
            <a:ext cx="3820369" cy="1829472"/>
          </a:xfrm>
          <a:custGeom>
            <a:avLst/>
            <a:gdLst>
              <a:gd name="connsiteX0" fmla="*/ 0 w 3820369"/>
              <a:gd name="connsiteY0" fmla="*/ 914736 h 1829472"/>
              <a:gd name="connsiteX1" fmla="*/ 1910185 w 3820369"/>
              <a:gd name="connsiteY1" fmla="*/ 0 h 1829472"/>
              <a:gd name="connsiteX2" fmla="*/ 3820370 w 3820369"/>
              <a:gd name="connsiteY2" fmla="*/ 914736 h 1829472"/>
              <a:gd name="connsiteX3" fmla="*/ 1910185 w 3820369"/>
              <a:gd name="connsiteY3" fmla="*/ 1829472 h 1829472"/>
              <a:gd name="connsiteX4" fmla="*/ 0 w 3820369"/>
              <a:gd name="connsiteY4" fmla="*/ 914736 h 1829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0369" h="1829472" fill="none" extrusionOk="0">
                <a:moveTo>
                  <a:pt x="0" y="914736"/>
                </a:moveTo>
                <a:cubicBezTo>
                  <a:pt x="174541" y="465814"/>
                  <a:pt x="838907" y="-2709"/>
                  <a:pt x="1910185" y="0"/>
                </a:cubicBezTo>
                <a:cubicBezTo>
                  <a:pt x="2930272" y="-1198"/>
                  <a:pt x="3868264" y="342428"/>
                  <a:pt x="3820370" y="914736"/>
                </a:cubicBezTo>
                <a:cubicBezTo>
                  <a:pt x="3878569" y="1524180"/>
                  <a:pt x="2899495" y="1697891"/>
                  <a:pt x="1910185" y="1829472"/>
                </a:cubicBezTo>
                <a:cubicBezTo>
                  <a:pt x="928485" y="1835097"/>
                  <a:pt x="-9810" y="1438689"/>
                  <a:pt x="0" y="914736"/>
                </a:cubicBezTo>
                <a:close/>
              </a:path>
              <a:path w="3820369" h="1829472" stroke="0" extrusionOk="0">
                <a:moveTo>
                  <a:pt x="0" y="914736"/>
                </a:moveTo>
                <a:cubicBezTo>
                  <a:pt x="137355" y="380827"/>
                  <a:pt x="738683" y="-63937"/>
                  <a:pt x="1910185" y="0"/>
                </a:cubicBezTo>
                <a:cubicBezTo>
                  <a:pt x="2897084" y="62001"/>
                  <a:pt x="3739876" y="456221"/>
                  <a:pt x="3820370" y="914736"/>
                </a:cubicBezTo>
                <a:cubicBezTo>
                  <a:pt x="3949470" y="1359687"/>
                  <a:pt x="3138407" y="1817023"/>
                  <a:pt x="1910185" y="1829472"/>
                </a:cubicBezTo>
                <a:cubicBezTo>
                  <a:pt x="795169" y="1868424"/>
                  <a:pt x="19158" y="1449128"/>
                  <a:pt x="0" y="914736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128169421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 i="1">
                <a:solidFill>
                  <a:schemeClr val="tx1"/>
                </a:solidFill>
                <a:ea typeface="+mn-lt"/>
                <a:cs typeface="+mn-lt"/>
              </a:rPr>
              <a:t>Криптография</a:t>
            </a:r>
            <a:endParaRPr lang="ru-RU" sz="2400" i="1">
              <a:solidFill>
                <a:schemeClr val="tx1"/>
              </a:solidFill>
            </a:endParaRPr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5F143CA7-7BCC-BB78-8479-381C8344327B}"/>
              </a:ext>
            </a:extLst>
          </p:cNvPr>
          <p:cNvSpPr/>
          <p:nvPr/>
        </p:nvSpPr>
        <p:spPr>
          <a:xfrm>
            <a:off x="3773663" y="2849633"/>
            <a:ext cx="3820369" cy="1829472"/>
          </a:xfrm>
          <a:custGeom>
            <a:avLst/>
            <a:gdLst>
              <a:gd name="connsiteX0" fmla="*/ 0 w 3820369"/>
              <a:gd name="connsiteY0" fmla="*/ 914736 h 1829472"/>
              <a:gd name="connsiteX1" fmla="*/ 1910185 w 3820369"/>
              <a:gd name="connsiteY1" fmla="*/ 0 h 1829472"/>
              <a:gd name="connsiteX2" fmla="*/ 3820370 w 3820369"/>
              <a:gd name="connsiteY2" fmla="*/ 914736 h 1829472"/>
              <a:gd name="connsiteX3" fmla="*/ 1910185 w 3820369"/>
              <a:gd name="connsiteY3" fmla="*/ 1829472 h 1829472"/>
              <a:gd name="connsiteX4" fmla="*/ 0 w 3820369"/>
              <a:gd name="connsiteY4" fmla="*/ 914736 h 1829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0369" h="1829472" fill="none" extrusionOk="0">
                <a:moveTo>
                  <a:pt x="0" y="914736"/>
                </a:moveTo>
                <a:cubicBezTo>
                  <a:pt x="174541" y="465814"/>
                  <a:pt x="838907" y="-2709"/>
                  <a:pt x="1910185" y="0"/>
                </a:cubicBezTo>
                <a:cubicBezTo>
                  <a:pt x="2930272" y="-1198"/>
                  <a:pt x="3868264" y="342428"/>
                  <a:pt x="3820370" y="914736"/>
                </a:cubicBezTo>
                <a:cubicBezTo>
                  <a:pt x="3878569" y="1524180"/>
                  <a:pt x="2899495" y="1697891"/>
                  <a:pt x="1910185" y="1829472"/>
                </a:cubicBezTo>
                <a:cubicBezTo>
                  <a:pt x="928485" y="1835097"/>
                  <a:pt x="-9810" y="1438689"/>
                  <a:pt x="0" y="914736"/>
                </a:cubicBezTo>
                <a:close/>
              </a:path>
              <a:path w="3820369" h="1829472" stroke="0" extrusionOk="0">
                <a:moveTo>
                  <a:pt x="0" y="914736"/>
                </a:moveTo>
                <a:cubicBezTo>
                  <a:pt x="137355" y="380827"/>
                  <a:pt x="738683" y="-63937"/>
                  <a:pt x="1910185" y="0"/>
                </a:cubicBezTo>
                <a:cubicBezTo>
                  <a:pt x="2897084" y="62001"/>
                  <a:pt x="3739876" y="456221"/>
                  <a:pt x="3820370" y="914736"/>
                </a:cubicBezTo>
                <a:cubicBezTo>
                  <a:pt x="3949470" y="1359687"/>
                  <a:pt x="3138407" y="1817023"/>
                  <a:pt x="1910185" y="1829472"/>
                </a:cubicBezTo>
                <a:cubicBezTo>
                  <a:pt x="795169" y="1868424"/>
                  <a:pt x="19158" y="1449128"/>
                  <a:pt x="0" y="914736"/>
                </a:cubicBezTo>
                <a:close/>
              </a:path>
            </a:pathLst>
          </a:custGeom>
          <a:solidFill>
            <a:srgbClr val="DFD1EB"/>
          </a:solidFill>
          <a:ln>
            <a:extLst>
              <a:ext uri="{C807C97D-BFC1-408E-A445-0C87EB9F89A2}">
                <ask:lineSketchStyleProps xmlns:ask="http://schemas.microsoft.com/office/drawing/2018/sketchyshapes" sd="3128169421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 i="1">
                <a:solidFill>
                  <a:schemeClr val="tx1"/>
                </a:solidFill>
              </a:rPr>
              <a:t>Поисковые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214224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D7451B2-0697-4C1E-82B0-A56FD1450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860852-849A-4C9D-B957-046993D43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073D95-508A-4E41-99B0-FF69451A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ADC109-0C79-834A-8F13-7DAD04828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8" y="576263"/>
            <a:ext cx="5927101" cy="2967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Важные замечания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9A0626-D201-B441-14BA-5AFB5C05B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98" y="3764975"/>
            <a:ext cx="5927101" cy="21926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ts val="3200"/>
              </a:lnSpc>
              <a:buNone/>
            </a:pPr>
            <a:r>
              <a:rPr lang="en-US" err="1"/>
              <a:t>Хэш</a:t>
            </a:r>
            <a:r>
              <a:rPr lang="en-US"/>
              <a:t> </a:t>
            </a:r>
            <a:r>
              <a:rPr lang="en-US" err="1"/>
              <a:t>можно</a:t>
            </a:r>
            <a:r>
              <a:rPr lang="en-US"/>
              <a:t> </a:t>
            </a:r>
            <a:r>
              <a:rPr lang="en-US" err="1"/>
              <a:t>создать</a:t>
            </a:r>
            <a:r>
              <a:rPr lang="en-US"/>
              <a:t> </a:t>
            </a:r>
            <a:r>
              <a:rPr lang="en-US" err="1"/>
              <a:t>для</a:t>
            </a:r>
            <a:r>
              <a:rPr lang="en-US"/>
              <a:t> </a:t>
            </a:r>
            <a:r>
              <a:rPr lang="en-US" err="1"/>
              <a:t>неизменяемых</a:t>
            </a:r>
            <a:r>
              <a:rPr lang="en-US"/>
              <a:t> </a:t>
            </a:r>
            <a:r>
              <a:rPr lang="en-US" err="1"/>
              <a:t>объектов</a:t>
            </a:r>
          </a:p>
        </p:txBody>
      </p:sp>
      <p:pic>
        <p:nvPicPr>
          <p:cNvPr id="8" name="Рисунок 7" descr="Изображение выглядит как текст, Шрифт, снимок экрана, тип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1EC51A4F-31B4-124D-8D85-CE514033D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884" y="1527547"/>
            <a:ext cx="4633410" cy="1600429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69B3E5C-9AE3-BAEC-A572-B6527088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z="1200" smtClean="0"/>
              <a:pPr>
                <a:spcAft>
                  <a:spcPts val="600"/>
                </a:spcAft>
              </a:pPr>
              <a:t>5</a:t>
            </a:fld>
            <a:endParaRPr lang="en-US" sz="120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1D4435-5A79-E23B-61F4-D802CF38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57997BA6-BEF8-495F-ACCD-8D19769E4FC6}" type="datetime2">
              <a:rPr lang="en-US" sz="1200" smtClean="0"/>
              <a:pPr>
                <a:spcAft>
                  <a:spcPts val="600"/>
                </a:spcAft>
              </a:pPr>
              <a:t>Sunday, April 27, 2025</a:t>
            </a:fld>
            <a:endParaRPr lang="en-US" sz="12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0DDC90-6406-4FB1-9AB3-906EB2C40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83175" y="6166570"/>
            <a:ext cx="708824" cy="685801"/>
          </a:xfrm>
          <a:prstGeom prst="rect">
            <a:avLst/>
          </a:prstGeom>
          <a:solidFill>
            <a:srgbClr val="CF5320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Рисунок 6" descr="Изображение выглядит как текст, Шрифт, снимок экрана, тип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4E13FE06-9DB0-7D5A-D9A3-A5B945D8F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884" y="3969003"/>
            <a:ext cx="4633410" cy="116777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EB5F3D3-5CB5-4DB0-BDD3-5A7CA645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CF532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115DA78-288A-4029-A09C-5EB8C05CC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CF532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86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5C2AD5-AAE5-861C-8C3F-87A11F38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Важные замечания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9C6E8F-1BA2-53DE-741B-22EDF5C8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42" y="3673214"/>
            <a:ext cx="1121081" cy="5947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4000"/>
              <a:t>НО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838BB0-C20B-061A-8D3A-C2B468C4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Sunday, April 27, 2025</a:t>
            </a:fld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882529-A032-1BDE-A658-B1161CD7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6</a:t>
            </a:fld>
            <a:endParaRPr lang="en-US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62664B2-2D25-5092-F1C7-EC8727C90919}"/>
              </a:ext>
            </a:extLst>
          </p:cNvPr>
          <p:cNvSpPr/>
          <p:nvPr/>
        </p:nvSpPr>
        <p:spPr>
          <a:xfrm>
            <a:off x="1439363" y="2327196"/>
            <a:ext cx="3618589" cy="1237584"/>
          </a:xfrm>
          <a:custGeom>
            <a:avLst/>
            <a:gdLst>
              <a:gd name="connsiteX0" fmla="*/ 0 w 3618589"/>
              <a:gd name="connsiteY0" fmla="*/ 206268 h 1237584"/>
              <a:gd name="connsiteX1" fmla="*/ 206268 w 3618589"/>
              <a:gd name="connsiteY1" fmla="*/ 0 h 1237584"/>
              <a:gd name="connsiteX2" fmla="*/ 3412321 w 3618589"/>
              <a:gd name="connsiteY2" fmla="*/ 0 h 1237584"/>
              <a:gd name="connsiteX3" fmla="*/ 3618589 w 3618589"/>
              <a:gd name="connsiteY3" fmla="*/ 206268 h 1237584"/>
              <a:gd name="connsiteX4" fmla="*/ 3618589 w 3618589"/>
              <a:gd name="connsiteY4" fmla="*/ 1031316 h 1237584"/>
              <a:gd name="connsiteX5" fmla="*/ 3412321 w 3618589"/>
              <a:gd name="connsiteY5" fmla="*/ 1237584 h 1237584"/>
              <a:gd name="connsiteX6" fmla="*/ 206268 w 3618589"/>
              <a:gd name="connsiteY6" fmla="*/ 1237584 h 1237584"/>
              <a:gd name="connsiteX7" fmla="*/ 0 w 3618589"/>
              <a:gd name="connsiteY7" fmla="*/ 1031316 h 1237584"/>
              <a:gd name="connsiteX8" fmla="*/ 0 w 3618589"/>
              <a:gd name="connsiteY8" fmla="*/ 206268 h 123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18589" h="1237584" fill="none" extrusionOk="0">
                <a:moveTo>
                  <a:pt x="0" y="206268"/>
                </a:moveTo>
                <a:cubicBezTo>
                  <a:pt x="-336" y="90731"/>
                  <a:pt x="104600" y="11518"/>
                  <a:pt x="206268" y="0"/>
                </a:cubicBezTo>
                <a:cubicBezTo>
                  <a:pt x="1290860" y="75687"/>
                  <a:pt x="2058358" y="-120550"/>
                  <a:pt x="3412321" y="0"/>
                </a:cubicBezTo>
                <a:cubicBezTo>
                  <a:pt x="3519985" y="4551"/>
                  <a:pt x="3629466" y="112237"/>
                  <a:pt x="3618589" y="206268"/>
                </a:cubicBezTo>
                <a:cubicBezTo>
                  <a:pt x="3571723" y="448435"/>
                  <a:pt x="3611258" y="882160"/>
                  <a:pt x="3618589" y="1031316"/>
                </a:cubicBezTo>
                <a:cubicBezTo>
                  <a:pt x="3622643" y="1153350"/>
                  <a:pt x="3524631" y="1259146"/>
                  <a:pt x="3412321" y="1237584"/>
                </a:cubicBezTo>
                <a:cubicBezTo>
                  <a:pt x="2394191" y="1094017"/>
                  <a:pt x="1376969" y="1333496"/>
                  <a:pt x="206268" y="1237584"/>
                </a:cubicBezTo>
                <a:cubicBezTo>
                  <a:pt x="89617" y="1224804"/>
                  <a:pt x="10128" y="1148733"/>
                  <a:pt x="0" y="1031316"/>
                </a:cubicBezTo>
                <a:cubicBezTo>
                  <a:pt x="-71112" y="709845"/>
                  <a:pt x="51203" y="470382"/>
                  <a:pt x="0" y="206268"/>
                </a:cubicBezTo>
                <a:close/>
              </a:path>
              <a:path w="3618589" h="1237584" stroke="0" extrusionOk="0">
                <a:moveTo>
                  <a:pt x="0" y="206268"/>
                </a:moveTo>
                <a:cubicBezTo>
                  <a:pt x="1752" y="101595"/>
                  <a:pt x="94959" y="16642"/>
                  <a:pt x="206268" y="0"/>
                </a:cubicBezTo>
                <a:cubicBezTo>
                  <a:pt x="1565423" y="127748"/>
                  <a:pt x="2972063" y="-26790"/>
                  <a:pt x="3412321" y="0"/>
                </a:cubicBezTo>
                <a:cubicBezTo>
                  <a:pt x="3528282" y="-6381"/>
                  <a:pt x="3622004" y="71227"/>
                  <a:pt x="3618589" y="206268"/>
                </a:cubicBezTo>
                <a:cubicBezTo>
                  <a:pt x="3639362" y="571205"/>
                  <a:pt x="3607219" y="862411"/>
                  <a:pt x="3618589" y="1031316"/>
                </a:cubicBezTo>
                <a:cubicBezTo>
                  <a:pt x="3605274" y="1160486"/>
                  <a:pt x="3518837" y="1235340"/>
                  <a:pt x="3412321" y="1237584"/>
                </a:cubicBezTo>
                <a:cubicBezTo>
                  <a:pt x="2648024" y="1380536"/>
                  <a:pt x="1399563" y="1186753"/>
                  <a:pt x="206268" y="1237584"/>
                </a:cubicBezTo>
                <a:cubicBezTo>
                  <a:pt x="92939" y="1235880"/>
                  <a:pt x="-16319" y="1129611"/>
                  <a:pt x="0" y="1031316"/>
                </a:cubicBezTo>
                <a:cubicBezTo>
                  <a:pt x="-6313" y="796255"/>
                  <a:pt x="14341" y="356218"/>
                  <a:pt x="0" y="206268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613622546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i="1">
                <a:solidFill>
                  <a:schemeClr val="tx1"/>
                </a:solidFill>
              </a:rPr>
              <a:t>A = B</a:t>
            </a:r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14A82E9F-DDF6-9720-989B-43B64CDA1495}"/>
              </a:ext>
            </a:extLst>
          </p:cNvPr>
          <p:cNvSpPr/>
          <p:nvPr/>
        </p:nvSpPr>
        <p:spPr>
          <a:xfrm>
            <a:off x="5080446" y="2757660"/>
            <a:ext cx="1739719" cy="417012"/>
          </a:xfrm>
          <a:custGeom>
            <a:avLst/>
            <a:gdLst>
              <a:gd name="connsiteX0" fmla="*/ 0 w 1739719"/>
              <a:gd name="connsiteY0" fmla="*/ 104253 h 417012"/>
              <a:gd name="connsiteX1" fmla="*/ 541029 w 1739719"/>
              <a:gd name="connsiteY1" fmla="*/ 104253 h 417012"/>
              <a:gd name="connsiteX2" fmla="*/ 1082057 w 1739719"/>
              <a:gd name="connsiteY2" fmla="*/ 104253 h 417012"/>
              <a:gd name="connsiteX3" fmla="*/ 1531213 w 1739719"/>
              <a:gd name="connsiteY3" fmla="*/ 104253 h 417012"/>
              <a:gd name="connsiteX4" fmla="*/ 1531213 w 1739719"/>
              <a:gd name="connsiteY4" fmla="*/ 0 h 417012"/>
              <a:gd name="connsiteX5" fmla="*/ 1739719 w 1739719"/>
              <a:gd name="connsiteY5" fmla="*/ 208506 h 417012"/>
              <a:gd name="connsiteX6" fmla="*/ 1531213 w 1739719"/>
              <a:gd name="connsiteY6" fmla="*/ 417012 h 417012"/>
              <a:gd name="connsiteX7" fmla="*/ 1531213 w 1739719"/>
              <a:gd name="connsiteY7" fmla="*/ 312759 h 417012"/>
              <a:gd name="connsiteX8" fmla="*/ 1005497 w 1739719"/>
              <a:gd name="connsiteY8" fmla="*/ 312759 h 417012"/>
              <a:gd name="connsiteX9" fmla="*/ 510404 w 1739719"/>
              <a:gd name="connsiteY9" fmla="*/ 312759 h 417012"/>
              <a:gd name="connsiteX10" fmla="*/ 0 w 1739719"/>
              <a:gd name="connsiteY10" fmla="*/ 312759 h 417012"/>
              <a:gd name="connsiteX11" fmla="*/ 0 w 1739719"/>
              <a:gd name="connsiteY11" fmla="*/ 104253 h 41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39719" h="417012" fill="none" extrusionOk="0">
                <a:moveTo>
                  <a:pt x="0" y="104253"/>
                </a:moveTo>
                <a:cubicBezTo>
                  <a:pt x="158562" y="130593"/>
                  <a:pt x="360253" y="103813"/>
                  <a:pt x="541029" y="104253"/>
                </a:cubicBezTo>
                <a:cubicBezTo>
                  <a:pt x="721805" y="104693"/>
                  <a:pt x="823554" y="85323"/>
                  <a:pt x="1082057" y="104253"/>
                </a:cubicBezTo>
                <a:cubicBezTo>
                  <a:pt x="1340560" y="123183"/>
                  <a:pt x="1332448" y="84591"/>
                  <a:pt x="1531213" y="104253"/>
                </a:cubicBezTo>
                <a:cubicBezTo>
                  <a:pt x="1526141" y="80540"/>
                  <a:pt x="1529274" y="24992"/>
                  <a:pt x="1531213" y="0"/>
                </a:cubicBezTo>
                <a:cubicBezTo>
                  <a:pt x="1580057" y="49999"/>
                  <a:pt x="1669047" y="132230"/>
                  <a:pt x="1739719" y="208506"/>
                </a:cubicBezTo>
                <a:cubicBezTo>
                  <a:pt x="1641989" y="285820"/>
                  <a:pt x="1565756" y="362343"/>
                  <a:pt x="1531213" y="417012"/>
                </a:cubicBezTo>
                <a:cubicBezTo>
                  <a:pt x="1532680" y="372903"/>
                  <a:pt x="1526226" y="334941"/>
                  <a:pt x="1531213" y="312759"/>
                </a:cubicBezTo>
                <a:cubicBezTo>
                  <a:pt x="1354165" y="313744"/>
                  <a:pt x="1219723" y="319912"/>
                  <a:pt x="1005497" y="312759"/>
                </a:cubicBezTo>
                <a:cubicBezTo>
                  <a:pt x="791271" y="305606"/>
                  <a:pt x="628151" y="328818"/>
                  <a:pt x="510404" y="312759"/>
                </a:cubicBezTo>
                <a:cubicBezTo>
                  <a:pt x="392657" y="296700"/>
                  <a:pt x="223367" y="328615"/>
                  <a:pt x="0" y="312759"/>
                </a:cubicBezTo>
                <a:cubicBezTo>
                  <a:pt x="-9772" y="263510"/>
                  <a:pt x="2010" y="146262"/>
                  <a:pt x="0" y="104253"/>
                </a:cubicBezTo>
                <a:close/>
              </a:path>
              <a:path w="1739719" h="417012" stroke="0" extrusionOk="0">
                <a:moveTo>
                  <a:pt x="0" y="104253"/>
                </a:moveTo>
                <a:cubicBezTo>
                  <a:pt x="176752" y="127805"/>
                  <a:pt x="389607" y="108936"/>
                  <a:pt x="510404" y="104253"/>
                </a:cubicBezTo>
                <a:cubicBezTo>
                  <a:pt x="631201" y="99570"/>
                  <a:pt x="863470" y="83436"/>
                  <a:pt x="990184" y="104253"/>
                </a:cubicBezTo>
                <a:cubicBezTo>
                  <a:pt x="1116898" y="125070"/>
                  <a:pt x="1333160" y="103784"/>
                  <a:pt x="1531213" y="104253"/>
                </a:cubicBezTo>
                <a:cubicBezTo>
                  <a:pt x="1528016" y="56603"/>
                  <a:pt x="1534811" y="46487"/>
                  <a:pt x="1531213" y="0"/>
                </a:cubicBezTo>
                <a:cubicBezTo>
                  <a:pt x="1584179" y="50446"/>
                  <a:pt x="1676460" y="147130"/>
                  <a:pt x="1739719" y="208506"/>
                </a:cubicBezTo>
                <a:cubicBezTo>
                  <a:pt x="1665608" y="300138"/>
                  <a:pt x="1597702" y="367800"/>
                  <a:pt x="1531213" y="417012"/>
                </a:cubicBezTo>
                <a:cubicBezTo>
                  <a:pt x="1527572" y="394844"/>
                  <a:pt x="1529522" y="334979"/>
                  <a:pt x="1531213" y="312759"/>
                </a:cubicBezTo>
                <a:cubicBezTo>
                  <a:pt x="1343318" y="326862"/>
                  <a:pt x="1228993" y="324816"/>
                  <a:pt x="1051433" y="312759"/>
                </a:cubicBezTo>
                <a:cubicBezTo>
                  <a:pt x="873873" y="300702"/>
                  <a:pt x="721759" y="318620"/>
                  <a:pt x="556341" y="312759"/>
                </a:cubicBezTo>
                <a:cubicBezTo>
                  <a:pt x="390923" y="306898"/>
                  <a:pt x="214180" y="290671"/>
                  <a:pt x="0" y="312759"/>
                </a:cubicBezTo>
                <a:cubicBezTo>
                  <a:pt x="-3911" y="265727"/>
                  <a:pt x="-4144" y="154527"/>
                  <a:pt x="0" y="104253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195909590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20C13E64-60B1-0A58-F925-29CBF6DB1609}"/>
              </a:ext>
            </a:extLst>
          </p:cNvPr>
          <p:cNvSpPr/>
          <p:nvPr/>
        </p:nvSpPr>
        <p:spPr>
          <a:xfrm>
            <a:off x="6815115" y="2327196"/>
            <a:ext cx="3618589" cy="1237584"/>
          </a:xfrm>
          <a:custGeom>
            <a:avLst/>
            <a:gdLst>
              <a:gd name="connsiteX0" fmla="*/ 0 w 3618589"/>
              <a:gd name="connsiteY0" fmla="*/ 206268 h 1237584"/>
              <a:gd name="connsiteX1" fmla="*/ 206268 w 3618589"/>
              <a:gd name="connsiteY1" fmla="*/ 0 h 1237584"/>
              <a:gd name="connsiteX2" fmla="*/ 3412321 w 3618589"/>
              <a:gd name="connsiteY2" fmla="*/ 0 h 1237584"/>
              <a:gd name="connsiteX3" fmla="*/ 3618589 w 3618589"/>
              <a:gd name="connsiteY3" fmla="*/ 206268 h 1237584"/>
              <a:gd name="connsiteX4" fmla="*/ 3618589 w 3618589"/>
              <a:gd name="connsiteY4" fmla="*/ 1031316 h 1237584"/>
              <a:gd name="connsiteX5" fmla="*/ 3412321 w 3618589"/>
              <a:gd name="connsiteY5" fmla="*/ 1237584 h 1237584"/>
              <a:gd name="connsiteX6" fmla="*/ 206268 w 3618589"/>
              <a:gd name="connsiteY6" fmla="*/ 1237584 h 1237584"/>
              <a:gd name="connsiteX7" fmla="*/ 0 w 3618589"/>
              <a:gd name="connsiteY7" fmla="*/ 1031316 h 1237584"/>
              <a:gd name="connsiteX8" fmla="*/ 0 w 3618589"/>
              <a:gd name="connsiteY8" fmla="*/ 206268 h 123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18589" h="1237584" fill="none" extrusionOk="0">
                <a:moveTo>
                  <a:pt x="0" y="206268"/>
                </a:moveTo>
                <a:cubicBezTo>
                  <a:pt x="-3200" y="96965"/>
                  <a:pt x="109927" y="4648"/>
                  <a:pt x="206268" y="0"/>
                </a:cubicBezTo>
                <a:cubicBezTo>
                  <a:pt x="1364507" y="-2595"/>
                  <a:pt x="2679864" y="2171"/>
                  <a:pt x="3412321" y="0"/>
                </a:cubicBezTo>
                <a:cubicBezTo>
                  <a:pt x="3528500" y="5963"/>
                  <a:pt x="3616757" y="90084"/>
                  <a:pt x="3618589" y="206268"/>
                </a:cubicBezTo>
                <a:cubicBezTo>
                  <a:pt x="3655389" y="300604"/>
                  <a:pt x="3671321" y="758144"/>
                  <a:pt x="3618589" y="1031316"/>
                </a:cubicBezTo>
                <a:cubicBezTo>
                  <a:pt x="3597588" y="1139967"/>
                  <a:pt x="3541546" y="1230644"/>
                  <a:pt x="3412321" y="1237584"/>
                </a:cubicBezTo>
                <a:cubicBezTo>
                  <a:pt x="2083464" y="1067610"/>
                  <a:pt x="1575629" y="1303379"/>
                  <a:pt x="206268" y="1237584"/>
                </a:cubicBezTo>
                <a:cubicBezTo>
                  <a:pt x="83583" y="1229739"/>
                  <a:pt x="-16681" y="1156426"/>
                  <a:pt x="0" y="1031316"/>
                </a:cubicBezTo>
                <a:cubicBezTo>
                  <a:pt x="-50601" y="733917"/>
                  <a:pt x="-44874" y="575204"/>
                  <a:pt x="0" y="206268"/>
                </a:cubicBezTo>
                <a:close/>
              </a:path>
              <a:path w="3618589" h="1237584" stroke="0" extrusionOk="0">
                <a:moveTo>
                  <a:pt x="0" y="206268"/>
                </a:moveTo>
                <a:cubicBezTo>
                  <a:pt x="109" y="90621"/>
                  <a:pt x="97186" y="1928"/>
                  <a:pt x="206268" y="0"/>
                </a:cubicBezTo>
                <a:cubicBezTo>
                  <a:pt x="1553082" y="-119321"/>
                  <a:pt x="2688958" y="-111209"/>
                  <a:pt x="3412321" y="0"/>
                </a:cubicBezTo>
                <a:cubicBezTo>
                  <a:pt x="3510284" y="-3333"/>
                  <a:pt x="3609100" y="110119"/>
                  <a:pt x="3618589" y="206268"/>
                </a:cubicBezTo>
                <a:cubicBezTo>
                  <a:pt x="3668047" y="347053"/>
                  <a:pt x="3593780" y="926509"/>
                  <a:pt x="3618589" y="1031316"/>
                </a:cubicBezTo>
                <a:cubicBezTo>
                  <a:pt x="3610547" y="1154941"/>
                  <a:pt x="3529449" y="1231388"/>
                  <a:pt x="3412321" y="1237584"/>
                </a:cubicBezTo>
                <a:cubicBezTo>
                  <a:pt x="2921460" y="1349361"/>
                  <a:pt x="1412793" y="1378268"/>
                  <a:pt x="206268" y="1237584"/>
                </a:cubicBezTo>
                <a:cubicBezTo>
                  <a:pt x="93931" y="1225979"/>
                  <a:pt x="-15069" y="1150332"/>
                  <a:pt x="0" y="1031316"/>
                </a:cubicBezTo>
                <a:cubicBezTo>
                  <a:pt x="-43645" y="880476"/>
                  <a:pt x="-26114" y="507505"/>
                  <a:pt x="0" y="206268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244603736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800" i="1" err="1">
                <a:solidFill>
                  <a:schemeClr val="tx1"/>
                </a:solidFill>
              </a:rPr>
              <a:t>hash</a:t>
            </a:r>
            <a:r>
              <a:rPr lang="ru-RU" sz="2800" i="1">
                <a:solidFill>
                  <a:schemeClr val="tx1"/>
                </a:solidFill>
              </a:rPr>
              <a:t>(A) = </a:t>
            </a:r>
            <a:r>
              <a:rPr lang="ru-RU" sz="2800" i="1" err="1">
                <a:solidFill>
                  <a:schemeClr val="tx1"/>
                </a:solidFill>
              </a:rPr>
              <a:t>hash</a:t>
            </a:r>
            <a:r>
              <a:rPr lang="ru-RU" sz="2800" i="1">
                <a:solidFill>
                  <a:schemeClr val="tx1"/>
                </a:solidFill>
              </a:rPr>
              <a:t>(B)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CDBC315-7D6E-CB14-994A-25EE79358725}"/>
              </a:ext>
            </a:extLst>
          </p:cNvPr>
          <p:cNvSpPr/>
          <p:nvPr/>
        </p:nvSpPr>
        <p:spPr>
          <a:xfrm>
            <a:off x="6815115" y="4435743"/>
            <a:ext cx="3618589" cy="1237584"/>
          </a:xfrm>
          <a:custGeom>
            <a:avLst/>
            <a:gdLst>
              <a:gd name="connsiteX0" fmla="*/ 0 w 3618589"/>
              <a:gd name="connsiteY0" fmla="*/ 206268 h 1237584"/>
              <a:gd name="connsiteX1" fmla="*/ 206268 w 3618589"/>
              <a:gd name="connsiteY1" fmla="*/ 0 h 1237584"/>
              <a:gd name="connsiteX2" fmla="*/ 3412321 w 3618589"/>
              <a:gd name="connsiteY2" fmla="*/ 0 h 1237584"/>
              <a:gd name="connsiteX3" fmla="*/ 3618589 w 3618589"/>
              <a:gd name="connsiteY3" fmla="*/ 206268 h 1237584"/>
              <a:gd name="connsiteX4" fmla="*/ 3618589 w 3618589"/>
              <a:gd name="connsiteY4" fmla="*/ 1031316 h 1237584"/>
              <a:gd name="connsiteX5" fmla="*/ 3412321 w 3618589"/>
              <a:gd name="connsiteY5" fmla="*/ 1237584 h 1237584"/>
              <a:gd name="connsiteX6" fmla="*/ 206268 w 3618589"/>
              <a:gd name="connsiteY6" fmla="*/ 1237584 h 1237584"/>
              <a:gd name="connsiteX7" fmla="*/ 0 w 3618589"/>
              <a:gd name="connsiteY7" fmla="*/ 1031316 h 1237584"/>
              <a:gd name="connsiteX8" fmla="*/ 0 w 3618589"/>
              <a:gd name="connsiteY8" fmla="*/ 206268 h 123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18589" h="1237584" fill="none" extrusionOk="0">
                <a:moveTo>
                  <a:pt x="0" y="206268"/>
                </a:moveTo>
                <a:cubicBezTo>
                  <a:pt x="-13619" y="91806"/>
                  <a:pt x="88102" y="-8970"/>
                  <a:pt x="206268" y="0"/>
                </a:cubicBezTo>
                <a:cubicBezTo>
                  <a:pt x="800935" y="-39098"/>
                  <a:pt x="2789914" y="-126493"/>
                  <a:pt x="3412321" y="0"/>
                </a:cubicBezTo>
                <a:cubicBezTo>
                  <a:pt x="3540749" y="-14954"/>
                  <a:pt x="3629747" y="86455"/>
                  <a:pt x="3618589" y="206268"/>
                </a:cubicBezTo>
                <a:cubicBezTo>
                  <a:pt x="3664537" y="317607"/>
                  <a:pt x="3624978" y="941167"/>
                  <a:pt x="3618589" y="1031316"/>
                </a:cubicBezTo>
                <a:cubicBezTo>
                  <a:pt x="3607431" y="1164501"/>
                  <a:pt x="3528146" y="1220308"/>
                  <a:pt x="3412321" y="1237584"/>
                </a:cubicBezTo>
                <a:cubicBezTo>
                  <a:pt x="2184672" y="1135421"/>
                  <a:pt x="1535333" y="1179615"/>
                  <a:pt x="206268" y="1237584"/>
                </a:cubicBezTo>
                <a:cubicBezTo>
                  <a:pt x="91460" y="1220993"/>
                  <a:pt x="-2083" y="1145235"/>
                  <a:pt x="0" y="1031316"/>
                </a:cubicBezTo>
                <a:cubicBezTo>
                  <a:pt x="9975" y="859599"/>
                  <a:pt x="-19866" y="505777"/>
                  <a:pt x="0" y="206268"/>
                </a:cubicBezTo>
                <a:close/>
              </a:path>
              <a:path w="3618589" h="1237584" stroke="0" extrusionOk="0">
                <a:moveTo>
                  <a:pt x="0" y="206268"/>
                </a:moveTo>
                <a:cubicBezTo>
                  <a:pt x="-5189" y="91225"/>
                  <a:pt x="101892" y="1123"/>
                  <a:pt x="206268" y="0"/>
                </a:cubicBezTo>
                <a:cubicBezTo>
                  <a:pt x="884310" y="131237"/>
                  <a:pt x="2891924" y="-101700"/>
                  <a:pt x="3412321" y="0"/>
                </a:cubicBezTo>
                <a:cubicBezTo>
                  <a:pt x="3512588" y="-16344"/>
                  <a:pt x="3624507" y="100120"/>
                  <a:pt x="3618589" y="206268"/>
                </a:cubicBezTo>
                <a:cubicBezTo>
                  <a:pt x="3679446" y="388946"/>
                  <a:pt x="3583936" y="678534"/>
                  <a:pt x="3618589" y="1031316"/>
                </a:cubicBezTo>
                <a:cubicBezTo>
                  <a:pt x="3618938" y="1143899"/>
                  <a:pt x="3509858" y="1250954"/>
                  <a:pt x="3412321" y="1237584"/>
                </a:cubicBezTo>
                <a:cubicBezTo>
                  <a:pt x="2446404" y="1146930"/>
                  <a:pt x="1215687" y="1098437"/>
                  <a:pt x="206268" y="1237584"/>
                </a:cubicBezTo>
                <a:cubicBezTo>
                  <a:pt x="93807" y="1241944"/>
                  <a:pt x="-2500" y="1148320"/>
                  <a:pt x="0" y="1031316"/>
                </a:cubicBezTo>
                <a:cubicBezTo>
                  <a:pt x="-35989" y="894876"/>
                  <a:pt x="49177" y="345773"/>
                  <a:pt x="0" y="206268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61870074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800" i="1" err="1">
                <a:solidFill>
                  <a:schemeClr val="tx1"/>
                </a:solidFill>
                <a:ea typeface="+mn-lt"/>
                <a:cs typeface="+mn-lt"/>
              </a:rPr>
              <a:t>hash</a:t>
            </a:r>
            <a:r>
              <a:rPr lang="ru-RU" sz="2800" i="1">
                <a:solidFill>
                  <a:schemeClr val="tx1"/>
                </a:solidFill>
                <a:ea typeface="+mn-lt"/>
                <a:cs typeface="+mn-lt"/>
              </a:rPr>
              <a:t>(A) = </a:t>
            </a:r>
            <a:r>
              <a:rPr lang="ru-RU" sz="2800" i="1" err="1">
                <a:solidFill>
                  <a:schemeClr val="tx1"/>
                </a:solidFill>
                <a:ea typeface="+mn-lt"/>
                <a:cs typeface="+mn-lt"/>
              </a:rPr>
              <a:t>hash</a:t>
            </a:r>
            <a:r>
              <a:rPr lang="ru-RU" sz="2800" i="1">
                <a:solidFill>
                  <a:schemeClr val="tx1"/>
                </a:solidFill>
                <a:ea typeface="+mn-lt"/>
                <a:cs typeface="+mn-lt"/>
              </a:rPr>
              <a:t>(B)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9B9BFA4-178F-563F-D206-58102788DD3A}"/>
              </a:ext>
            </a:extLst>
          </p:cNvPr>
          <p:cNvSpPr/>
          <p:nvPr/>
        </p:nvSpPr>
        <p:spPr>
          <a:xfrm>
            <a:off x="1439362" y="4435743"/>
            <a:ext cx="3618589" cy="1237584"/>
          </a:xfrm>
          <a:custGeom>
            <a:avLst/>
            <a:gdLst>
              <a:gd name="connsiteX0" fmla="*/ 0 w 3618589"/>
              <a:gd name="connsiteY0" fmla="*/ 206268 h 1237584"/>
              <a:gd name="connsiteX1" fmla="*/ 206268 w 3618589"/>
              <a:gd name="connsiteY1" fmla="*/ 0 h 1237584"/>
              <a:gd name="connsiteX2" fmla="*/ 3412321 w 3618589"/>
              <a:gd name="connsiteY2" fmla="*/ 0 h 1237584"/>
              <a:gd name="connsiteX3" fmla="*/ 3618589 w 3618589"/>
              <a:gd name="connsiteY3" fmla="*/ 206268 h 1237584"/>
              <a:gd name="connsiteX4" fmla="*/ 3618589 w 3618589"/>
              <a:gd name="connsiteY4" fmla="*/ 1031316 h 1237584"/>
              <a:gd name="connsiteX5" fmla="*/ 3412321 w 3618589"/>
              <a:gd name="connsiteY5" fmla="*/ 1237584 h 1237584"/>
              <a:gd name="connsiteX6" fmla="*/ 206268 w 3618589"/>
              <a:gd name="connsiteY6" fmla="*/ 1237584 h 1237584"/>
              <a:gd name="connsiteX7" fmla="*/ 0 w 3618589"/>
              <a:gd name="connsiteY7" fmla="*/ 1031316 h 1237584"/>
              <a:gd name="connsiteX8" fmla="*/ 0 w 3618589"/>
              <a:gd name="connsiteY8" fmla="*/ 206268 h 123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18589" h="1237584" fill="none" extrusionOk="0">
                <a:moveTo>
                  <a:pt x="0" y="206268"/>
                </a:moveTo>
                <a:cubicBezTo>
                  <a:pt x="8604" y="84794"/>
                  <a:pt x="102257" y="7862"/>
                  <a:pt x="206268" y="0"/>
                </a:cubicBezTo>
                <a:cubicBezTo>
                  <a:pt x="1757616" y="-101789"/>
                  <a:pt x="2503477" y="42981"/>
                  <a:pt x="3412321" y="0"/>
                </a:cubicBezTo>
                <a:cubicBezTo>
                  <a:pt x="3540431" y="10114"/>
                  <a:pt x="3615980" y="95656"/>
                  <a:pt x="3618589" y="206268"/>
                </a:cubicBezTo>
                <a:cubicBezTo>
                  <a:pt x="3561639" y="522848"/>
                  <a:pt x="3628252" y="672638"/>
                  <a:pt x="3618589" y="1031316"/>
                </a:cubicBezTo>
                <a:cubicBezTo>
                  <a:pt x="3619865" y="1140821"/>
                  <a:pt x="3531937" y="1251631"/>
                  <a:pt x="3412321" y="1237584"/>
                </a:cubicBezTo>
                <a:cubicBezTo>
                  <a:pt x="2318541" y="1068533"/>
                  <a:pt x="554383" y="1246660"/>
                  <a:pt x="206268" y="1237584"/>
                </a:cubicBezTo>
                <a:cubicBezTo>
                  <a:pt x="80122" y="1233032"/>
                  <a:pt x="-18301" y="1147466"/>
                  <a:pt x="0" y="1031316"/>
                </a:cubicBezTo>
                <a:cubicBezTo>
                  <a:pt x="-71077" y="677372"/>
                  <a:pt x="18625" y="425280"/>
                  <a:pt x="0" y="206268"/>
                </a:cubicBezTo>
                <a:close/>
              </a:path>
              <a:path w="3618589" h="1237584" stroke="0" extrusionOk="0">
                <a:moveTo>
                  <a:pt x="0" y="206268"/>
                </a:moveTo>
                <a:cubicBezTo>
                  <a:pt x="11258" y="77658"/>
                  <a:pt x="98124" y="-11534"/>
                  <a:pt x="206268" y="0"/>
                </a:cubicBezTo>
                <a:cubicBezTo>
                  <a:pt x="547342" y="22217"/>
                  <a:pt x="2708534" y="41097"/>
                  <a:pt x="3412321" y="0"/>
                </a:cubicBezTo>
                <a:cubicBezTo>
                  <a:pt x="3523333" y="18233"/>
                  <a:pt x="3627518" y="100342"/>
                  <a:pt x="3618589" y="206268"/>
                </a:cubicBezTo>
                <a:cubicBezTo>
                  <a:pt x="3612214" y="557701"/>
                  <a:pt x="3550710" y="820904"/>
                  <a:pt x="3618589" y="1031316"/>
                </a:cubicBezTo>
                <a:cubicBezTo>
                  <a:pt x="3617886" y="1143872"/>
                  <a:pt x="3514934" y="1230420"/>
                  <a:pt x="3412321" y="1237584"/>
                </a:cubicBezTo>
                <a:cubicBezTo>
                  <a:pt x="1904308" y="1299131"/>
                  <a:pt x="1730058" y="1305676"/>
                  <a:pt x="206268" y="1237584"/>
                </a:cubicBezTo>
                <a:cubicBezTo>
                  <a:pt x="87648" y="1235265"/>
                  <a:pt x="-14602" y="1129819"/>
                  <a:pt x="0" y="1031316"/>
                </a:cubicBezTo>
                <a:cubicBezTo>
                  <a:pt x="-51680" y="866676"/>
                  <a:pt x="4539" y="608327"/>
                  <a:pt x="0" y="206268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337490105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i="1">
                <a:solidFill>
                  <a:schemeClr val="tx1"/>
                </a:solidFill>
              </a:rPr>
              <a:t>A = B</a:t>
            </a:r>
            <a:endParaRPr lang="ru-RU" sz="3200">
              <a:solidFill>
                <a:schemeClr val="tx1"/>
              </a:solidFill>
            </a:endParaRPr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94773DD2-B6FB-4D59-5CA7-4C8A7683F985}"/>
              </a:ext>
            </a:extLst>
          </p:cNvPr>
          <p:cNvSpPr/>
          <p:nvPr/>
        </p:nvSpPr>
        <p:spPr>
          <a:xfrm rot="10800000">
            <a:off x="5059568" y="4845331"/>
            <a:ext cx="1739719" cy="417012"/>
          </a:xfrm>
          <a:custGeom>
            <a:avLst/>
            <a:gdLst>
              <a:gd name="connsiteX0" fmla="*/ 0 w 1739719"/>
              <a:gd name="connsiteY0" fmla="*/ 104253 h 417012"/>
              <a:gd name="connsiteX1" fmla="*/ 479780 w 1739719"/>
              <a:gd name="connsiteY1" fmla="*/ 104253 h 417012"/>
              <a:gd name="connsiteX2" fmla="*/ 990184 w 1739719"/>
              <a:gd name="connsiteY2" fmla="*/ 104253 h 417012"/>
              <a:gd name="connsiteX3" fmla="*/ 1531213 w 1739719"/>
              <a:gd name="connsiteY3" fmla="*/ 104253 h 417012"/>
              <a:gd name="connsiteX4" fmla="*/ 1531213 w 1739719"/>
              <a:gd name="connsiteY4" fmla="*/ 0 h 417012"/>
              <a:gd name="connsiteX5" fmla="*/ 1739719 w 1739719"/>
              <a:gd name="connsiteY5" fmla="*/ 208506 h 417012"/>
              <a:gd name="connsiteX6" fmla="*/ 1531213 w 1739719"/>
              <a:gd name="connsiteY6" fmla="*/ 417012 h 417012"/>
              <a:gd name="connsiteX7" fmla="*/ 1531213 w 1739719"/>
              <a:gd name="connsiteY7" fmla="*/ 312759 h 417012"/>
              <a:gd name="connsiteX8" fmla="*/ 1005497 w 1739719"/>
              <a:gd name="connsiteY8" fmla="*/ 312759 h 417012"/>
              <a:gd name="connsiteX9" fmla="*/ 495092 w 1739719"/>
              <a:gd name="connsiteY9" fmla="*/ 312759 h 417012"/>
              <a:gd name="connsiteX10" fmla="*/ 0 w 1739719"/>
              <a:gd name="connsiteY10" fmla="*/ 312759 h 417012"/>
              <a:gd name="connsiteX11" fmla="*/ 0 w 1739719"/>
              <a:gd name="connsiteY11" fmla="*/ 104253 h 41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39719" h="417012" fill="none" extrusionOk="0">
                <a:moveTo>
                  <a:pt x="0" y="104253"/>
                </a:moveTo>
                <a:cubicBezTo>
                  <a:pt x="162644" y="97757"/>
                  <a:pt x="260661" y="121353"/>
                  <a:pt x="479780" y="104253"/>
                </a:cubicBezTo>
                <a:cubicBezTo>
                  <a:pt x="698899" y="87153"/>
                  <a:pt x="740119" y="93040"/>
                  <a:pt x="990184" y="104253"/>
                </a:cubicBezTo>
                <a:cubicBezTo>
                  <a:pt x="1240249" y="115466"/>
                  <a:pt x="1369518" y="92271"/>
                  <a:pt x="1531213" y="104253"/>
                </a:cubicBezTo>
                <a:cubicBezTo>
                  <a:pt x="1530302" y="73974"/>
                  <a:pt x="1534041" y="48329"/>
                  <a:pt x="1531213" y="0"/>
                </a:cubicBezTo>
                <a:cubicBezTo>
                  <a:pt x="1638511" y="90631"/>
                  <a:pt x="1699056" y="152187"/>
                  <a:pt x="1739719" y="208506"/>
                </a:cubicBezTo>
                <a:cubicBezTo>
                  <a:pt x="1680981" y="263370"/>
                  <a:pt x="1604790" y="359489"/>
                  <a:pt x="1531213" y="417012"/>
                </a:cubicBezTo>
                <a:cubicBezTo>
                  <a:pt x="1536132" y="367695"/>
                  <a:pt x="1533626" y="352452"/>
                  <a:pt x="1531213" y="312759"/>
                </a:cubicBezTo>
                <a:cubicBezTo>
                  <a:pt x="1280938" y="296046"/>
                  <a:pt x="1215570" y="337848"/>
                  <a:pt x="1005497" y="312759"/>
                </a:cubicBezTo>
                <a:cubicBezTo>
                  <a:pt x="795424" y="287670"/>
                  <a:pt x="749946" y="331234"/>
                  <a:pt x="495092" y="312759"/>
                </a:cubicBezTo>
                <a:cubicBezTo>
                  <a:pt x="240239" y="294284"/>
                  <a:pt x="235313" y="300111"/>
                  <a:pt x="0" y="312759"/>
                </a:cubicBezTo>
                <a:cubicBezTo>
                  <a:pt x="7465" y="225894"/>
                  <a:pt x="-2397" y="150289"/>
                  <a:pt x="0" y="104253"/>
                </a:cubicBezTo>
                <a:close/>
              </a:path>
              <a:path w="1739719" h="417012" stroke="0" extrusionOk="0">
                <a:moveTo>
                  <a:pt x="0" y="104253"/>
                </a:moveTo>
                <a:cubicBezTo>
                  <a:pt x="244933" y="85014"/>
                  <a:pt x="393897" y="84726"/>
                  <a:pt x="510404" y="104253"/>
                </a:cubicBezTo>
                <a:cubicBezTo>
                  <a:pt x="626911" y="123780"/>
                  <a:pt x="831962" y="116079"/>
                  <a:pt x="1005497" y="104253"/>
                </a:cubicBezTo>
                <a:cubicBezTo>
                  <a:pt x="1179032" y="92427"/>
                  <a:pt x="1347548" y="114644"/>
                  <a:pt x="1531213" y="104253"/>
                </a:cubicBezTo>
                <a:cubicBezTo>
                  <a:pt x="1530049" y="52310"/>
                  <a:pt x="1526651" y="49239"/>
                  <a:pt x="1531213" y="0"/>
                </a:cubicBezTo>
                <a:cubicBezTo>
                  <a:pt x="1620695" y="87582"/>
                  <a:pt x="1664239" y="115478"/>
                  <a:pt x="1739719" y="208506"/>
                </a:cubicBezTo>
                <a:cubicBezTo>
                  <a:pt x="1651079" y="285467"/>
                  <a:pt x="1624243" y="331737"/>
                  <a:pt x="1531213" y="417012"/>
                </a:cubicBezTo>
                <a:cubicBezTo>
                  <a:pt x="1532995" y="368604"/>
                  <a:pt x="1527650" y="344526"/>
                  <a:pt x="1531213" y="312759"/>
                </a:cubicBezTo>
                <a:cubicBezTo>
                  <a:pt x="1426153" y="335142"/>
                  <a:pt x="1142507" y="306728"/>
                  <a:pt x="1036121" y="312759"/>
                </a:cubicBezTo>
                <a:cubicBezTo>
                  <a:pt x="929735" y="318790"/>
                  <a:pt x="731972" y="288854"/>
                  <a:pt x="556341" y="312759"/>
                </a:cubicBezTo>
                <a:cubicBezTo>
                  <a:pt x="380710" y="336664"/>
                  <a:pt x="205723" y="327609"/>
                  <a:pt x="0" y="312759"/>
                </a:cubicBezTo>
                <a:cubicBezTo>
                  <a:pt x="-5859" y="260183"/>
                  <a:pt x="-3771" y="203956"/>
                  <a:pt x="0" y="104253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103599442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Звезда: 4 точки 11">
            <a:extLst>
              <a:ext uri="{FF2B5EF4-FFF2-40B4-BE49-F238E27FC236}">
                <a16:creationId xmlns:a16="http://schemas.microsoft.com/office/drawing/2014/main" id="{4D56130F-9951-DDB5-D3C9-21FE946C06EC}"/>
              </a:ext>
            </a:extLst>
          </p:cNvPr>
          <p:cNvSpPr/>
          <p:nvPr/>
        </p:nvSpPr>
        <p:spPr>
          <a:xfrm rot="2700000">
            <a:off x="5493047" y="4561845"/>
            <a:ext cx="874380" cy="941640"/>
          </a:xfrm>
          <a:prstGeom prst="star4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139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041B0-29AA-12B5-9F7B-CAE050382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Свойства хэша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4B6E33-0FF5-1661-29EA-442E2B799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021" y="1825625"/>
            <a:ext cx="9482203" cy="42063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just">
              <a:buAutoNum type="arabicPeriod"/>
            </a:pPr>
            <a:r>
              <a:rPr lang="ru-RU" sz="2800">
                <a:solidFill>
                  <a:srgbClr val="000000"/>
                </a:solidFill>
                <a:latin typeface="Georgia Pro"/>
                <a:cs typeface="Times New Roman"/>
              </a:rPr>
              <a:t>Если a == b, то равен и их хэш.</a:t>
            </a:r>
            <a:endParaRPr lang="ru-RU" sz="2800">
              <a:solidFill>
                <a:srgbClr val="39302A"/>
              </a:solidFill>
              <a:latin typeface="Georgia Pro"/>
              <a:cs typeface="Times New Roman"/>
            </a:endParaRPr>
          </a:p>
          <a:p>
            <a:pPr marL="342900" indent="-342900" algn="just">
              <a:buAutoNum type="arabicPeriod"/>
            </a:pPr>
            <a:r>
              <a:rPr lang="ru-RU" sz="2800">
                <a:solidFill>
                  <a:srgbClr val="000000"/>
                </a:solidFill>
                <a:latin typeface="Georgia Pro"/>
                <a:cs typeface="Times New Roman"/>
              </a:rPr>
              <a:t>Если </a:t>
            </a:r>
            <a:r>
              <a:rPr lang="ru-RU" sz="2800" err="1">
                <a:solidFill>
                  <a:srgbClr val="000000"/>
                </a:solidFill>
                <a:latin typeface="Georgia Pro"/>
                <a:cs typeface="Times New Roman"/>
              </a:rPr>
              <a:t>hash</a:t>
            </a:r>
            <a:r>
              <a:rPr lang="ru-RU" sz="2800">
                <a:solidFill>
                  <a:srgbClr val="000000"/>
                </a:solidFill>
                <a:latin typeface="Georgia Pro"/>
                <a:cs typeface="Times New Roman"/>
              </a:rPr>
              <a:t>(a) == </a:t>
            </a:r>
            <a:r>
              <a:rPr lang="ru-RU" sz="2800" err="1">
                <a:solidFill>
                  <a:srgbClr val="000000"/>
                </a:solidFill>
                <a:latin typeface="Georgia Pro"/>
                <a:cs typeface="Times New Roman"/>
              </a:rPr>
              <a:t>hash</a:t>
            </a:r>
            <a:r>
              <a:rPr lang="ru-RU" sz="2800">
                <a:solidFill>
                  <a:srgbClr val="000000"/>
                </a:solidFill>
                <a:latin typeface="Georgia Pro"/>
                <a:cs typeface="Times New Roman"/>
              </a:rPr>
              <a:t>(b), то объекты могут быть равны, но могут быть и не равны. Если хэши равны, а объекты не равны - это называется </a:t>
            </a:r>
            <a:r>
              <a:rPr lang="ru-RU" sz="2800" b="1">
                <a:solidFill>
                  <a:srgbClr val="000000"/>
                </a:solidFill>
                <a:latin typeface="Georgia Pro"/>
                <a:cs typeface="Times New Roman"/>
              </a:rPr>
              <a:t>коллизией</a:t>
            </a:r>
            <a:r>
              <a:rPr lang="ru-RU" sz="2800">
                <a:solidFill>
                  <a:srgbClr val="000000"/>
                </a:solidFill>
                <a:latin typeface="Georgia Pro"/>
                <a:cs typeface="Times New Roman"/>
              </a:rPr>
              <a:t>.</a:t>
            </a:r>
            <a:endParaRPr lang="ru-RU" sz="2800">
              <a:solidFill>
                <a:srgbClr val="39302A"/>
              </a:solidFill>
              <a:latin typeface="Georgia Pro"/>
              <a:cs typeface="Times New Roman"/>
            </a:endParaRPr>
          </a:p>
          <a:p>
            <a:pPr marL="342900" indent="-342900" algn="just">
              <a:buAutoNum type="arabicPeriod"/>
            </a:pPr>
            <a:r>
              <a:rPr lang="ru-RU" sz="2800">
                <a:solidFill>
                  <a:srgbClr val="000000"/>
                </a:solidFill>
                <a:latin typeface="Georgia Pro"/>
                <a:cs typeface="Times New Roman"/>
              </a:rPr>
              <a:t>Если </a:t>
            </a:r>
            <a:r>
              <a:rPr lang="ru-RU" sz="2800" err="1">
                <a:solidFill>
                  <a:srgbClr val="000000"/>
                </a:solidFill>
                <a:latin typeface="Georgia Pro"/>
                <a:cs typeface="Times New Roman"/>
              </a:rPr>
              <a:t>хеши</a:t>
            </a:r>
            <a:r>
              <a:rPr lang="ru-RU" sz="2800">
                <a:solidFill>
                  <a:srgbClr val="000000"/>
                </a:solidFill>
                <a:latin typeface="Georgia Pro"/>
                <a:cs typeface="Times New Roman"/>
              </a:rPr>
              <a:t> не равны: </a:t>
            </a:r>
            <a:r>
              <a:rPr lang="ru-RU" sz="2800" err="1">
                <a:solidFill>
                  <a:srgbClr val="000000"/>
                </a:solidFill>
                <a:latin typeface="Georgia Pro"/>
                <a:cs typeface="Times New Roman"/>
              </a:rPr>
              <a:t>hash</a:t>
            </a:r>
            <a:r>
              <a:rPr lang="ru-RU" sz="2800">
                <a:solidFill>
                  <a:srgbClr val="000000"/>
                </a:solidFill>
                <a:latin typeface="Georgia Pro"/>
                <a:cs typeface="Times New Roman"/>
              </a:rPr>
              <a:t>(a) ≠ </a:t>
            </a:r>
            <a:r>
              <a:rPr lang="ru-RU" sz="2800" err="1">
                <a:solidFill>
                  <a:srgbClr val="000000"/>
                </a:solidFill>
                <a:latin typeface="Georgia Pro"/>
                <a:cs typeface="Times New Roman"/>
              </a:rPr>
              <a:t>hash</a:t>
            </a:r>
            <a:r>
              <a:rPr lang="ru-RU" sz="2800">
                <a:solidFill>
                  <a:srgbClr val="000000"/>
                </a:solidFill>
                <a:latin typeface="Georgia Pro"/>
                <a:cs typeface="Times New Roman"/>
              </a:rPr>
              <a:t>(b), то объекты точно не равны.</a:t>
            </a:r>
            <a:endParaRPr lang="ru-RU" sz="2800">
              <a:solidFill>
                <a:srgbClr val="39302A"/>
              </a:solidFill>
              <a:latin typeface="Georgia Pro"/>
              <a:cs typeface="Times New Roman"/>
            </a:endParaRPr>
          </a:p>
          <a:p>
            <a:pPr marL="457200" indent="-457200">
              <a:buAutoNum type="arabicPeriod"/>
            </a:pP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098437-AF94-FC52-003E-975817EDA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Sunday, April 27, 2025</a:t>
            </a:fld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E3016E-5B90-9132-D1B0-706DF904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86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Gray Rectangle">
            <a:extLst>
              <a:ext uri="{FF2B5EF4-FFF2-40B4-BE49-F238E27FC236}">
                <a16:creationId xmlns:a16="http://schemas.microsoft.com/office/drawing/2014/main" id="{97DE2941-F6D4-4BA6-B269-DA4A83D24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25C8F4-85C5-49AC-8545-939D7EEB0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0820E0-DAF5-4D2D-85F8-AC90DCE61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11EA85-134C-E8E4-3AEC-2E19C4785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409" y="539496"/>
            <a:ext cx="10537898" cy="794905"/>
          </a:xfrm>
        </p:spPr>
        <p:txBody>
          <a:bodyPr anchor="b">
            <a:normAutofit/>
          </a:bodyPr>
          <a:lstStyle/>
          <a:p>
            <a:r>
              <a:rPr lang="ru-RU" sz="4800"/>
              <a:t>Коллизия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F56FE4-A400-D7B8-FB0B-454D8F8B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7BA226-E479-57BE-E2AF-ABCDDC1EC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195" y="1615201"/>
            <a:ext cx="9389944" cy="45567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800">
                <a:latin typeface="Georgia Pro"/>
                <a:cs typeface="Times New Roman"/>
              </a:rPr>
              <a:t>Если есть простая хеш-функция, которая возвращает остаток от деления ключа на размер таблицы, то для ключей 5 и 15 при размере таблицы 10 оба ключа дадут одинаковый индекс: 5 % 10 = 5 и 15 % 10 = 5</a:t>
            </a:r>
            <a:endParaRPr lang="ru-RU"/>
          </a:p>
          <a:p>
            <a:pPr marL="0" indent="0">
              <a:buNone/>
            </a:pPr>
            <a:r>
              <a:rPr lang="ru-RU" sz="2800">
                <a:latin typeface="Georgia Pro"/>
                <a:cs typeface="Times New Roman"/>
              </a:rPr>
              <a:t>Как разрешить:</a:t>
            </a:r>
            <a:r>
              <a:rPr lang="ru-RU" sz="2800">
                <a:solidFill>
                  <a:srgbClr val="39302A"/>
                </a:solidFill>
                <a:latin typeface="Georgia Pro"/>
                <a:cs typeface="Times New Roman"/>
              </a:rPr>
              <a:t> </a:t>
            </a:r>
            <a:endParaRPr lang="ru-RU" sz="1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57200" indent="-457200"/>
            <a:r>
              <a:rPr lang="ru-RU" sz="2800">
                <a:solidFill>
                  <a:schemeClr val="tx1"/>
                </a:solidFill>
                <a:latin typeface="Georgia Pro"/>
                <a:cs typeface="Times New Roman"/>
              </a:rPr>
              <a:t>Метод цепочек (открытое хэширование)</a:t>
            </a:r>
            <a:endParaRPr lang="ru-RU" sz="1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57200" indent="-457200"/>
            <a:r>
              <a:rPr lang="ru-RU" sz="2800">
                <a:solidFill>
                  <a:schemeClr val="tx1"/>
                </a:solidFill>
                <a:latin typeface="Georgia Pro"/>
                <a:cs typeface="Times New Roman"/>
              </a:rPr>
              <a:t>Метод открытой адресации (закрытое</a:t>
            </a:r>
            <a:r>
              <a:rPr lang="ru-RU" sz="2800">
                <a:solidFill>
                  <a:srgbClr val="000000"/>
                </a:solidFill>
                <a:latin typeface="Georgia Pro"/>
                <a:cs typeface="Times New Roman"/>
              </a:rPr>
              <a:t> хэширование)</a:t>
            </a:r>
            <a:br>
              <a:rPr lang="ru-RU" sz="1400">
                <a:solidFill>
                  <a:srgbClr val="000000"/>
                </a:solidFill>
                <a:latin typeface="Times New Roman"/>
                <a:cs typeface="Times New Roman"/>
              </a:rPr>
            </a:br>
            <a:endParaRPr lang="ru-RU" sz="1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ru-RU" sz="1800">
              <a:latin typeface="Times New Roman"/>
              <a:cs typeface="Times New Roman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1BB5EB-B873-A965-9052-E03A34C38A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97BA6-BEF8-495F-ACCD-8D19769E4FC6}" type="datetime2">
              <a:rPr lang="en-US" smtClean="0"/>
              <a:pPr>
                <a:spcAft>
                  <a:spcPts val="600"/>
                </a:spcAft>
              </a:pPr>
              <a:t>Sunday, April 27, 2025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F7ADBB-5E75-4935-B1BF-D8AC3865D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322EC3-10E9-4291-8C9D-394A3C641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25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75C9C-9DE3-1915-9FA1-6E6DE6C00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Хэш в Python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D1B2A8-EB52-27EA-0E54-75C0C0384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3161734"/>
            <a:ext cx="10515600" cy="28702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ru-RU"/>
              <a:t>Используется для создания хэш-таблиц.</a:t>
            </a:r>
          </a:p>
          <a:p>
            <a:pPr marL="0" indent="0" algn="ctr">
              <a:buNone/>
            </a:pPr>
            <a:endParaRPr lang="ru-RU"/>
          </a:p>
          <a:p>
            <a:pPr marL="0" indent="0" algn="ctr">
              <a:buNone/>
            </a:pPr>
            <a:r>
              <a:rPr lang="ru-RU"/>
              <a:t>Модуль </a:t>
            </a:r>
            <a:r>
              <a:rPr lang="ru-RU" err="1">
                <a:ea typeface="+mn-lt"/>
                <a:cs typeface="+mn-lt"/>
              </a:rPr>
              <a:t>hashlib</a:t>
            </a:r>
            <a:r>
              <a:rPr lang="ru-RU">
                <a:ea typeface="+mn-lt"/>
                <a:cs typeface="+mn-lt"/>
              </a:rPr>
              <a:t> - MD5, SHA-1, SHA-256 и др.</a:t>
            </a:r>
            <a:endParaRPr lang="ru-RU"/>
          </a:p>
          <a:p>
            <a:pPr marL="0" indent="0" algn="ctr">
              <a:buNone/>
            </a:pPr>
            <a:endParaRPr lang="ru-RU"/>
          </a:p>
          <a:p>
            <a:pPr marL="0" indent="0" algn="ctr">
              <a:buNone/>
            </a:pPr>
            <a:r>
              <a:rPr lang="ru-RU">
                <a:ea typeface="+mn-lt"/>
                <a:cs typeface="+mn-lt"/>
              </a:rPr>
              <a:t>Цель хэш-функции – равномерно распределить ключи в массиве.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BA5AE0-44D4-F622-E137-F8F48928A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Sunday, April 27, 2025</a:t>
            </a:fld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F745F3-BB65-4F36-C50A-4E4E7764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9</a:t>
            </a:fld>
            <a:endParaRPr lang="en-US"/>
          </a:p>
        </p:txBody>
      </p:sp>
      <p:sp>
        <p:nvSpPr>
          <p:cNvPr id="6" name="Волна 5">
            <a:extLst>
              <a:ext uri="{FF2B5EF4-FFF2-40B4-BE49-F238E27FC236}">
                <a16:creationId xmlns:a16="http://schemas.microsoft.com/office/drawing/2014/main" id="{21AE8F9E-0CB0-6D7A-517C-728D18F40FF9}"/>
              </a:ext>
            </a:extLst>
          </p:cNvPr>
          <p:cNvSpPr/>
          <p:nvPr/>
        </p:nvSpPr>
        <p:spPr>
          <a:xfrm>
            <a:off x="3372041" y="1712074"/>
            <a:ext cx="4627489" cy="968544"/>
          </a:xfrm>
          <a:custGeom>
            <a:avLst/>
            <a:gdLst>
              <a:gd name="connsiteX0" fmla="*/ 0 w 4627489"/>
              <a:gd name="connsiteY0" fmla="*/ 121068 h 968544"/>
              <a:gd name="connsiteX1" fmla="*/ 4627489 w 4627489"/>
              <a:gd name="connsiteY1" fmla="*/ 121068 h 968544"/>
              <a:gd name="connsiteX2" fmla="*/ 4627489 w 4627489"/>
              <a:gd name="connsiteY2" fmla="*/ 847476 h 968544"/>
              <a:gd name="connsiteX3" fmla="*/ 0 w 4627489"/>
              <a:gd name="connsiteY3" fmla="*/ 847476 h 968544"/>
              <a:gd name="connsiteX4" fmla="*/ 0 w 4627489"/>
              <a:gd name="connsiteY4" fmla="*/ 121068 h 96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489" h="968544" fill="none" extrusionOk="0">
                <a:moveTo>
                  <a:pt x="0" y="121068"/>
                </a:moveTo>
                <a:cubicBezTo>
                  <a:pt x="1739164" y="-341350"/>
                  <a:pt x="3203498" y="633322"/>
                  <a:pt x="4627489" y="121068"/>
                </a:cubicBezTo>
                <a:cubicBezTo>
                  <a:pt x="4691108" y="343220"/>
                  <a:pt x="4649561" y="772680"/>
                  <a:pt x="4627489" y="847476"/>
                </a:cubicBezTo>
                <a:cubicBezTo>
                  <a:pt x="3222672" y="1445696"/>
                  <a:pt x="1604418" y="475722"/>
                  <a:pt x="0" y="847476"/>
                </a:cubicBezTo>
                <a:cubicBezTo>
                  <a:pt x="12980" y="693978"/>
                  <a:pt x="20449" y="256406"/>
                  <a:pt x="0" y="121068"/>
                </a:cubicBezTo>
                <a:close/>
              </a:path>
              <a:path w="4627489" h="968544" stroke="0" extrusionOk="0">
                <a:moveTo>
                  <a:pt x="0" y="121068"/>
                </a:moveTo>
                <a:cubicBezTo>
                  <a:pt x="1798550" y="-314016"/>
                  <a:pt x="2920493" y="472193"/>
                  <a:pt x="4627489" y="121068"/>
                </a:cubicBezTo>
                <a:cubicBezTo>
                  <a:pt x="4686465" y="449966"/>
                  <a:pt x="4599702" y="610664"/>
                  <a:pt x="4627489" y="847476"/>
                </a:cubicBezTo>
                <a:cubicBezTo>
                  <a:pt x="2968189" y="1328983"/>
                  <a:pt x="1636608" y="548826"/>
                  <a:pt x="0" y="847476"/>
                </a:cubicBezTo>
                <a:cubicBezTo>
                  <a:pt x="-43414" y="581607"/>
                  <a:pt x="-10935" y="478067"/>
                  <a:pt x="0" y="121068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494615654">
                  <a:prstGeom prst="wav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i="1" err="1">
                <a:solidFill>
                  <a:schemeClr val="tx1"/>
                </a:solidFill>
              </a:rPr>
              <a:t>hash</a:t>
            </a:r>
            <a:r>
              <a:rPr lang="ru-RU" sz="2400" i="1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50423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689</Words>
  <Application>Microsoft Office PowerPoint</Application>
  <PresentationFormat>Широкоэкранный</PresentationFormat>
  <Paragraphs>135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Dante (Headings)2</vt:lpstr>
      <vt:lpstr>Georgia Pro</vt:lpstr>
      <vt:lpstr>Helvetica Neue Medium</vt:lpstr>
      <vt:lpstr>Times New Roman</vt:lpstr>
      <vt:lpstr>Wingdings 2</vt:lpstr>
      <vt:lpstr>OffsetVTI</vt:lpstr>
      <vt:lpstr>Хеширование и эффективность операции поиска и вставки. Примеры на различных структурах. Словари. Поиск в них.</vt:lpstr>
      <vt:lpstr>Рассматриваемые вопросы</vt:lpstr>
      <vt:lpstr>Хэширование</vt:lpstr>
      <vt:lpstr>Где, зачем?</vt:lpstr>
      <vt:lpstr>Важные замечания</vt:lpstr>
      <vt:lpstr>Важные замечания</vt:lpstr>
      <vt:lpstr>Свойства хэша</vt:lpstr>
      <vt:lpstr>Коллизия</vt:lpstr>
      <vt:lpstr>Хэш в Python</vt:lpstr>
      <vt:lpstr>Операции поиска и вставки</vt:lpstr>
      <vt:lpstr>Временная сложность</vt:lpstr>
      <vt:lpstr>В чем соль?</vt:lpstr>
      <vt:lpstr>Множества</vt:lpstr>
      <vt:lpstr>Множества</vt:lpstr>
      <vt:lpstr>Вставка во множество</vt:lpstr>
      <vt:lpstr>Поиск по множеству</vt:lpstr>
      <vt:lpstr>Словари</vt:lpstr>
      <vt:lpstr>Запись в словарь значения</vt:lpstr>
      <vt:lpstr>Поиск по словарю</vt:lpstr>
      <vt:lpstr>Сравнение</vt:lpstr>
      <vt:lpstr>Спасибо за внимание,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</dc:creator>
  <cp:lastModifiedBy>Наталия Корнилова</cp:lastModifiedBy>
  <cp:revision>2</cp:revision>
  <dcterms:created xsi:type="dcterms:W3CDTF">2024-11-18T19:25:05Z</dcterms:created>
  <dcterms:modified xsi:type="dcterms:W3CDTF">2025-04-27T18:28:17Z</dcterms:modified>
</cp:coreProperties>
</file>