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6" r:id="rId4"/>
    <p:sldId id="268" r:id="rId5"/>
    <p:sldId id="258" r:id="rId6"/>
    <p:sldId id="259" r:id="rId7"/>
    <p:sldId id="267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D529D42-A3E1-4429-9429-75D0A8A4D463}">
          <p14:sldIdLst>
            <p14:sldId id="256"/>
            <p14:sldId id="257"/>
            <p14:sldId id="266"/>
            <p14:sldId id="268"/>
            <p14:sldId id="258"/>
            <p14:sldId id="259"/>
            <p14:sldId id="267"/>
            <p14:sldId id="262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0"/>
    </p:cViewPr>
  </p:sorter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4E0E-4F86-B6A6-40C6BE4242A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F4B-45F1-AD01-D8D2FA1A0DA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0F4B-45F1-AD01-D8D2FA1A0DA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F4B-45F1-AD01-D8D2FA1A0DA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Лист1!$A$2:$A$5</c:f>
              <c:strCache>
                <c:ptCount val="4"/>
                <c:pt idx="0">
                  <c:v>Подписки пользователей</c:v>
                </c:pt>
                <c:pt idx="1">
                  <c:v>Инвесторы</c:v>
                </c:pt>
                <c:pt idx="2">
                  <c:v>Реклама</c:v>
                </c:pt>
                <c:pt idx="3">
                  <c:v>Прочее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</c:v>
                </c:pt>
                <c:pt idx="1">
                  <c:v>4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0E-4F86-B6A6-40C6BE4242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6CBC4E2-54CB-018F-A6D1-C0FB18191E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810CC6-0363-B8A4-F4F7-4FD44F5832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883CE-8E93-4B70-A90D-06F8BFBB1280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8C2565-3DE5-1EB1-F623-1F32D8238E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ECAD4D-9710-B02F-5A0C-9A2CF18C89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7A932-6D30-4087-9014-ED822CA1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460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0T21:41:15.432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36679 1,'-9357'0,"-11444"0,14309 0,6463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21:38:45.027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1 24575,'5'0'0,"5"0"0,16 0 0,17 0 0,-25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0T21:38:47.760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0T21:38:50.383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 1,'0'18633,"0"-16883,0-1713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0T21:43:29.713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0 0,'0'13718,"0"-7632,0-6044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0T21:44:21.043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 1,'17917'0,"-9460"0,-7697 0,-72 0,-59 0,7172 0,-7764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36350-94C2-45E4-9326-7C041227DACB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67870-9CD5-4FCC-BB0D-605A60217E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31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6FEF0-5847-7B5E-015F-54FC48B18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5173"/>
            <a:ext cx="9144000" cy="2054789"/>
          </a:xfrm>
        </p:spPr>
        <p:txBody>
          <a:bodyPr anchor="b"/>
          <a:lstStyle>
            <a:lvl1pPr algn="ctr">
              <a:defRPr sz="6000" baseline="0">
                <a:latin typeface="Aptos Narrow" panose="020B00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25B7C2-1F0B-7FF2-0E86-404DD118B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ptos Narrow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6B512D63-CB76-5BF8-A9B3-37B5D10E10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15949" y="0"/>
            <a:ext cx="1760102" cy="134850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0BB0224-49EC-3D1B-C770-5A839672B8C7}"/>
              </a:ext>
            </a:extLst>
          </p:cNvPr>
          <p:cNvGrpSpPr/>
          <p:nvPr/>
        </p:nvGrpSpPr>
        <p:grpSpPr>
          <a:xfrm>
            <a:off x="11552601" y="-79084"/>
            <a:ext cx="60840" cy="7371000"/>
            <a:chOff x="11552601" y="-79084"/>
            <a:chExt cx="60840" cy="73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66395A66-11E7-3233-4BC8-618F2C0924C2}"/>
                    </a:ext>
                  </a:extLst>
                </p14:cNvPr>
                <p14:cNvContentPartPr/>
                <p14:nvPr userDrawn="1"/>
              </p14:nvContentPartPr>
              <p14:xfrm>
                <a:off x="11552601" y="-79084"/>
                <a:ext cx="37080" cy="3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66395A66-11E7-3233-4BC8-618F2C0924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489961" y="-141724"/>
                  <a:ext cx="162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168D5431-7419-1E74-453A-37F6EA5B8EB6}"/>
                    </a:ext>
                  </a:extLst>
                </p14:cNvPr>
                <p14:cNvContentPartPr/>
                <p14:nvPr userDrawn="1"/>
              </p14:nvContentPartPr>
              <p14:xfrm>
                <a:off x="11613081" y="-62164"/>
                <a:ext cx="360" cy="3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168D5431-7419-1E74-453A-37F6EA5B8E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50441" y="-12516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A5652AE9-071E-E79D-79A5-AEB2D6AD95DD}"/>
                    </a:ext>
                  </a:extLst>
                </p14:cNvPr>
                <p14:cNvContentPartPr/>
                <p14:nvPr userDrawn="1"/>
              </p14:nvContentPartPr>
              <p14:xfrm>
                <a:off x="11613081" y="-59644"/>
                <a:ext cx="360" cy="73515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A5652AE9-071E-E79D-79A5-AEB2D6AD95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50441" y="-122284"/>
                  <a:ext cx="126000" cy="747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7603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20EDE-B8EA-B919-AFE1-26415109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270980-69C4-8B0C-6918-5982CB69C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40826" y="1858835"/>
            <a:ext cx="6712974" cy="4315824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0D0C143-0BDD-6901-BECA-A23815A66E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38915"/>
            <a:ext cx="3616325" cy="431582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8388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84606A-C1B3-0B5C-1691-433EA06EF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5419AD-551C-1499-3D5E-29B5575E2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2110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E3D73B-AA35-FF5C-6AD2-37EA3C95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1938AC7-7F93-15BF-1DDB-77FE1FCA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6483EB8A-03CA-E060-DBFF-76CCA7E97E21}"/>
                  </a:ext>
                </a:extLst>
              </p14:cNvPr>
              <p14:cNvContentPartPr/>
              <p14:nvPr userDrawn="1"/>
            </p14:nvContentPartPr>
            <p14:xfrm>
              <a:off x="664401" y="-79107"/>
              <a:ext cx="360" cy="714492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6483EB8A-03CA-E060-DBFF-76CCA7E97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401" y="-142107"/>
                <a:ext cx="126000" cy="72705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B9F6BC0-5BD9-7ED7-57E0-B6B70E62F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2D376-208B-4781-90CA-E714AB8AF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44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5050A-D55B-321A-FCCF-8740E49A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526529-3364-297F-0BBC-61114510E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A293E7F3-D60D-AFB4-B452-698A4467905B}"/>
                  </a:ext>
                </a:extLst>
              </p14:cNvPr>
              <p14:cNvContentPartPr/>
              <p14:nvPr userDrawn="1"/>
            </p14:nvContentPartPr>
            <p14:xfrm>
              <a:off x="-334599" y="505893"/>
              <a:ext cx="13064400" cy="3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A293E7F3-D60D-AFB4-B452-698A446790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97239" y="443253"/>
                <a:ext cx="1319004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26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21496-E4E3-CA52-FB43-722F13FE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0F526-0183-4804-84D3-C4BFBA37D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21A7CA-B42B-EAC7-D242-8BBD8F4D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1455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D0FC394-ED3C-6D2D-F617-0C93622B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58352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C28A98-766B-ABA9-6952-9A4DA2AD3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1816817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9F4FCD-673F-6BC1-BD1D-E2DD74871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668337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1D352E-C610-916E-8C5F-3DB7CD421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816817"/>
            <a:ext cx="5183188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8838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6EAB4EC-49B3-5DD5-A75E-1CD2B2A0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Диаграмма 7">
            <a:extLst>
              <a:ext uri="{FF2B5EF4-FFF2-40B4-BE49-F238E27FC236}">
                <a16:creationId xmlns:a16="http://schemas.microsoft.com/office/drawing/2014/main" id="{233230F0-3EB1-3612-6FD4-F73B19D6D0C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096000" y="1794233"/>
            <a:ext cx="5257800" cy="431641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50FD5B4-4F61-D8BB-1CAD-521488DA51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808520"/>
            <a:ext cx="5032375" cy="42878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1623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92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9178E-37D7-4DD6-4FB7-951E6D3C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6477"/>
            <a:ext cx="7645451" cy="85540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FCF4B-5B47-B963-1E5A-0F570A08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48697"/>
            <a:ext cx="6172200" cy="46123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F044EA-FE1C-5724-F07B-76E2D2BB4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48697"/>
            <a:ext cx="3932237" cy="46202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7727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9923F-2C91-DCA5-1753-BC84CBBD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538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2B1FC4-5670-39D8-4C3D-D891069B5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D4AA8-C87B-297D-C01E-B2CC25F3D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406013"/>
            <a:ext cx="3932237" cy="42859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5506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ink/ink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20000"/>
              </a:schemeClr>
            </a:gs>
            <a:gs pos="86000">
              <a:schemeClr val="accent1">
                <a:lumMod val="20000"/>
                <a:lumOff val="80000"/>
                <a:alpha val="49000"/>
              </a:schemeClr>
            </a:gs>
            <a:gs pos="74000">
              <a:schemeClr val="accent3">
                <a:lumMod val="20000"/>
                <a:lumOff val="80000"/>
              </a:schemeClr>
            </a:gs>
            <a:gs pos="57000">
              <a:schemeClr val="accent3">
                <a:alpha val="77000"/>
                <a:lumMod val="27000"/>
                <a:lumOff val="73000"/>
              </a:schemeClr>
            </a:gs>
            <a:gs pos="97000">
              <a:schemeClr val="accent5">
                <a:lumMod val="20000"/>
                <a:lumOff val="80000"/>
                <a:alpha val="17000"/>
              </a:schemeClr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2CD5C-5024-B957-0FA8-0E87F906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18DAA8-8415-BB4A-86F1-107F89DE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68398D-0608-E9A3-15A9-64820DBB3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D376-208B-4781-90CA-E714AB8AFECA}" type="slidenum">
              <a:rPr lang="ru-RU" smtClean="0"/>
              <a:t>‹#›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F16FFE67-7320-6BFE-6936-7FE9AB046F82}"/>
                  </a:ext>
                </a:extLst>
              </p14:cNvPr>
              <p14:cNvContentPartPr/>
              <p14:nvPr userDrawn="1"/>
            </p14:nvContentPartPr>
            <p14:xfrm>
              <a:off x="-471399" y="6301285"/>
              <a:ext cx="1320480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F16FFE67-7320-6BFE-6936-7FE9AB046F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534399" y="6238645"/>
                <a:ext cx="1333044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05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tos Narrow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 Narrow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i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info@sitemetrics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5D9A4-A461-8674-1837-6D45699EF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8124"/>
            <a:ext cx="9144000" cy="2054789"/>
          </a:xfrm>
        </p:spPr>
        <p:txBody>
          <a:bodyPr>
            <a:normAutofit/>
          </a:bodyPr>
          <a:lstStyle/>
          <a:p>
            <a:pPr algn="l"/>
            <a:r>
              <a:rPr lang="en-US" sz="9000" i="1" dirty="0" err="1"/>
              <a:t>SiteMetrics</a:t>
            </a:r>
            <a:endParaRPr lang="ru-RU" sz="9000" i="1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A6980B2C-96C5-0015-6106-C43629E5B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782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Разработка программного обеспечения для вашего сайта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EE99524-F172-A5F4-E1F2-F2F2988DC2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8" b="116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634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C4E859A-D885-E0AD-C04D-6BE43B33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Встроенная библиотека </a:t>
            </a:r>
            <a:r>
              <a:rPr lang="en-US" dirty="0"/>
              <a:t>PowerPoint</a:t>
            </a:r>
            <a:endParaRPr lang="ru-RU" dirty="0"/>
          </a:p>
          <a:p>
            <a:r>
              <a:rPr lang="en-US" dirty="0"/>
              <a:t>ARIS (</a:t>
            </a:r>
            <a:r>
              <a:rPr lang="en-US" dirty="0">
                <a:hlinkClick r:id="rId2"/>
              </a:rPr>
              <a:t>https://aris.com/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FFC2B7-201E-0294-963F-BA8F2B2D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Слайд с использованными источниками.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675D9B-62DA-6C9D-1186-E93820E4BE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2D376-208B-4781-90CA-E714AB8AFE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33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5ABA6AA-B29B-C8D9-36DE-9D26725459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5981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>
              <a:spcAft>
                <a:spcPts val="1200"/>
              </a:spcAft>
            </a:pPr>
            <a:endParaRPr lang="ru-RU" b="1" i="0" dirty="0">
              <a:solidFill>
                <a:srgbClr val="C9D1D9"/>
              </a:solidFill>
              <a:effectLst/>
              <a:latin typeface="Noto Sans" panose="020B0502040504020204" pitchFamily="34" charset="0"/>
            </a:endParaRPr>
          </a:p>
          <a:p>
            <a:pPr marL="0" indent="0" algn="l">
              <a:spcAft>
                <a:spcPts val="1200"/>
              </a:spcAft>
              <a:buNone/>
            </a:pPr>
            <a:r>
              <a:rPr lang="ru-RU" b="1" i="0" dirty="0">
                <a:effectLst/>
              </a:rPr>
              <a:t>Контактная информация:</a:t>
            </a:r>
            <a:endParaRPr lang="ru-RU" b="0" i="0" dirty="0">
              <a:effectLst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</a:rPr>
              <a:t>Email</a:t>
            </a:r>
            <a:r>
              <a:rPr lang="ru-RU" b="0" i="0" dirty="0">
                <a:effectLst/>
              </a:rPr>
              <a:t>: </a:t>
            </a:r>
            <a:r>
              <a:rPr lang="ru-RU" b="0" i="0" dirty="0" err="1">
                <a:effectLst/>
                <a:hlinkClick r:id="rId2"/>
              </a:rPr>
              <a:t>info</a:t>
            </a:r>
            <a:r>
              <a:rPr lang="ru-RU" b="0" i="0" dirty="0">
                <a:effectLst/>
                <a:hlinkClick r:id="rId2"/>
              </a:rPr>
              <a:t>@</a:t>
            </a:r>
            <a:r>
              <a:rPr lang="en-US" b="0" i="0" dirty="0" err="1">
                <a:effectLst/>
                <a:hlinkClick r:id="rId2"/>
              </a:rPr>
              <a:t>sitemetrics</a:t>
            </a:r>
            <a:r>
              <a:rPr lang="ru-RU" b="0" i="0" dirty="0">
                <a:effectLst/>
                <a:hlinkClick r:id="rId2"/>
              </a:rPr>
              <a:t>.</a:t>
            </a:r>
            <a:r>
              <a:rPr lang="ru-RU" b="0" i="0" dirty="0" err="1">
                <a:effectLst/>
                <a:hlinkClick r:id="rId2"/>
              </a:rPr>
              <a:t>com</a:t>
            </a:r>
            <a:endParaRPr lang="ru-RU" b="0" i="0" dirty="0">
              <a:effectLst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Сайт: </a:t>
            </a:r>
            <a:r>
              <a:rPr lang="en-US" b="0" i="0" dirty="0">
                <a:effectLst/>
              </a:rPr>
              <a:t>sitemetrics.com</a:t>
            </a:r>
            <a:endParaRPr lang="ru-RU" b="0" i="0" dirty="0">
              <a:effectLst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Телефон: +7 (123) 456-78-90</a:t>
            </a:r>
            <a:endParaRPr lang="ru-RU" dirty="0"/>
          </a:p>
          <a:p>
            <a:pPr marL="0" indent="0" algn="l">
              <a:spcAft>
                <a:spcPts val="1200"/>
              </a:spcAft>
              <a:buNone/>
            </a:pPr>
            <a:r>
              <a:rPr lang="ru-RU" sz="4400" dirty="0"/>
              <a:t>Доверьте нам свой сайт!</a:t>
            </a:r>
          </a:p>
          <a:p>
            <a:pPr marL="0" indent="0" algn="l">
              <a:spcAft>
                <a:spcPts val="1200"/>
              </a:spcAft>
              <a:buNone/>
            </a:pPr>
            <a:r>
              <a:rPr lang="ru-RU" sz="1900" dirty="0"/>
              <a:t>Для вас выступала менеджер Нечаева Наталья</a:t>
            </a:r>
          </a:p>
          <a:p>
            <a:pPr marL="0" indent="0" algn="l">
              <a:spcAft>
                <a:spcPts val="1200"/>
              </a:spcAft>
              <a:buNone/>
            </a:pPr>
            <a:endParaRPr lang="ru-RU" sz="4400" dirty="0"/>
          </a:p>
          <a:p>
            <a:pPr marL="0" indent="0" algn="l">
              <a:spcAft>
                <a:spcPts val="1200"/>
              </a:spcAft>
              <a:buNone/>
            </a:pPr>
            <a:endParaRPr lang="ru-RU" sz="4400" b="0" dirty="0">
              <a:effectLst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2D5F7D-2351-E730-0713-FC6E0B6C6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269" y="-279146"/>
            <a:ext cx="1761461" cy="1761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97F955-94E7-62F2-9B33-6A093206C021}"/>
              </a:ext>
            </a:extLst>
          </p:cNvPr>
          <p:cNvSpPr txBox="1"/>
          <p:nvPr/>
        </p:nvSpPr>
        <p:spPr>
          <a:xfrm>
            <a:off x="3240090" y="1482315"/>
            <a:ext cx="5711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i="1" dirty="0">
                <a:latin typeface="Aptos Narrow" panose="020B0004020202020204" pitchFamily="34" charset="0"/>
              </a:rPr>
              <a:t>Сделай сложное просто!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92C18-828F-054C-F409-D2438920EB29}"/>
              </a:ext>
            </a:extLst>
          </p:cNvPr>
          <p:cNvSpPr txBox="1"/>
          <p:nvPr/>
        </p:nvSpPr>
        <p:spPr>
          <a:xfrm>
            <a:off x="11544299" y="6391570"/>
            <a:ext cx="4889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8409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D10E15AA-14CF-1487-D004-F01CAC73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Деятельность нашей фирмы</a:t>
            </a:r>
          </a:p>
          <a:p>
            <a:pPr marL="514350" indent="-514350">
              <a:buAutoNum type="arabicPeriod"/>
            </a:pPr>
            <a:r>
              <a:rPr lang="ru-RU" dirty="0"/>
              <a:t>Наш лозунг</a:t>
            </a:r>
          </a:p>
          <a:p>
            <a:pPr marL="514350" indent="-514350">
              <a:buAutoNum type="arabicPeriod"/>
            </a:pPr>
            <a:r>
              <a:rPr lang="ru-RU" dirty="0"/>
              <a:t>Структура фирмы</a:t>
            </a:r>
          </a:p>
          <a:p>
            <a:pPr marL="514350" indent="-514350">
              <a:buAutoNum type="arabicPeriod"/>
            </a:pPr>
            <a:r>
              <a:rPr lang="ru-RU" dirty="0"/>
              <a:t>Любимый директор</a:t>
            </a:r>
          </a:p>
          <a:p>
            <a:pPr marL="514350" indent="-514350">
              <a:buAutoNum type="arabicPeriod"/>
            </a:pPr>
            <a:r>
              <a:rPr lang="ru-RU" dirty="0"/>
              <a:t>Наши доходы</a:t>
            </a:r>
          </a:p>
          <a:p>
            <a:pPr marL="514350" indent="-514350">
              <a:buAutoNum type="arabicPeriod"/>
            </a:pPr>
            <a:r>
              <a:rPr lang="ru-RU" dirty="0"/>
              <a:t>Как к нам попасть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87349-67EA-E163-8E45-7B569CDA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Содержание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6BEC6F8-BE12-8E30-CCD8-2DCB89838B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2D376-208B-4781-90CA-E714AB8AFE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61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1EA80EE9-766C-C142-F552-36FF0E21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>
                <a:effectLst/>
              </a:rPr>
              <a:t>Специализация: Разработка программного обеспечения для анализа и оптимизации веб-ресурсов.</a:t>
            </a:r>
          </a:p>
          <a:p>
            <a:pPr marL="0" indent="0">
              <a:buNone/>
            </a:pPr>
            <a:r>
              <a:rPr lang="ru-RU" dirty="0"/>
              <a:t>Наш основной продукт – </a:t>
            </a:r>
            <a:r>
              <a:rPr lang="en-US" i="1" dirty="0" err="1"/>
              <a:t>MasterMetrics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Ключевые направления деятельности:</a:t>
            </a:r>
          </a:p>
          <a:p>
            <a:pPr lvl="1"/>
            <a:r>
              <a:rPr lang="ru-RU" dirty="0"/>
              <a:t>Анализ ваших данных</a:t>
            </a:r>
          </a:p>
          <a:p>
            <a:pPr lvl="1"/>
            <a:r>
              <a:rPr lang="ru-RU" dirty="0"/>
              <a:t>Оптимизация производительности</a:t>
            </a:r>
          </a:p>
          <a:p>
            <a:pPr lvl="1"/>
            <a:r>
              <a:rPr lang="ru-RU" dirty="0"/>
              <a:t>Поддержка пользователей</a:t>
            </a:r>
            <a:r>
              <a:rPr lang="en-US" dirty="0"/>
              <a:t> </a:t>
            </a:r>
            <a:endParaRPr lang="ru-RU" b="0" dirty="0">
              <a:effectLst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479D5D4-49FE-7FF0-87E1-CFC683D3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Деятельность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1C1C48-6053-91C2-B46E-58B9B4A564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2D376-208B-4781-90CA-E714AB8AFE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86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26B5BC7-05AF-C0AF-E02C-E399617E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Преимущества:</a:t>
            </a:r>
          </a:p>
          <a:p>
            <a:pPr lvl="1"/>
            <a:r>
              <a:rPr lang="ru-RU" dirty="0"/>
              <a:t>Полностью на русском языке</a:t>
            </a:r>
          </a:p>
          <a:p>
            <a:pPr lvl="1"/>
            <a:r>
              <a:rPr lang="ru-RU" dirty="0"/>
              <a:t>Не требуется специальных знаний</a:t>
            </a:r>
          </a:p>
          <a:p>
            <a:pPr lvl="1"/>
            <a:r>
              <a:rPr lang="ru-RU" dirty="0"/>
              <a:t>Обучающие материалы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CB76C29-625E-3CCC-78D8-8A6F4361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Почему мы?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0BE4E0-4922-4BEE-87D0-E551A4FA5E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2D376-208B-4781-90CA-E714AB8AFE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6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FE66D48-A8F5-EBA8-9658-1D6CFA76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268" y="933561"/>
            <a:ext cx="10515600" cy="2852737"/>
          </a:xfrm>
        </p:spPr>
        <p:txBody>
          <a:bodyPr/>
          <a:lstStyle/>
          <a:p>
            <a:r>
              <a:rPr lang="ru-RU" i="1" dirty="0"/>
              <a:t>Сделай сложное просто!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6A739B-ECEC-5908-665A-30AADAF97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2051697"/>
            <a:ext cx="10515600" cy="1500187"/>
          </a:xfrm>
        </p:spPr>
        <p:txBody>
          <a:bodyPr>
            <a:normAutofit/>
          </a:bodyPr>
          <a:lstStyle/>
          <a:p>
            <a:r>
              <a:rPr lang="ru-RU" sz="3200" i="1" dirty="0">
                <a:solidFill>
                  <a:schemeClr val="tx1"/>
                </a:solidFill>
              </a:rPr>
              <a:t>Наш лозунг: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2A2FFA-15CF-6C28-9806-55663C0771F4}"/>
              </a:ext>
            </a:extLst>
          </p:cNvPr>
          <p:cNvSpPr txBox="1"/>
          <p:nvPr/>
        </p:nvSpPr>
        <p:spPr>
          <a:xfrm>
            <a:off x="11472530" y="63901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600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0D7B4CE-8761-6CFC-5705-884CA7A3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Структура фирмы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5C44E33-DE15-031D-2FA2-C0B61A3415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9B7A8C-452E-0187-2A7D-C445AB65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42714"/>
            <a:ext cx="9448800" cy="3219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655B10-5AA3-C7B4-8036-0B1A40963FA4}"/>
              </a:ext>
            </a:extLst>
          </p:cNvPr>
          <p:cNvSpPr txBox="1"/>
          <p:nvPr/>
        </p:nvSpPr>
        <p:spPr>
          <a:xfrm>
            <a:off x="11501770" y="6379535"/>
            <a:ext cx="3216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2808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DD25D-A693-ACB2-66B7-A224FED3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5060"/>
            <a:ext cx="7602463" cy="1025985"/>
          </a:xfrm>
        </p:spPr>
        <p:txBody>
          <a:bodyPr>
            <a:normAutofit/>
          </a:bodyPr>
          <a:lstStyle/>
          <a:p>
            <a:r>
              <a:rPr lang="ru-RU" sz="4800" i="1" dirty="0"/>
              <a:t>Наш директор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E2CC29-6C1D-3904-BA5F-C7F265C2F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26018" y="1778153"/>
            <a:ext cx="5830002" cy="4285994"/>
          </a:xfrm>
        </p:spPr>
        <p:txBody>
          <a:bodyPr>
            <a:normAutofit/>
          </a:bodyPr>
          <a:lstStyle/>
          <a:p>
            <a:r>
              <a:rPr lang="ru-RU" sz="2400" dirty="0"/>
              <a:t>Николаев Никанор Александрович</a:t>
            </a:r>
          </a:p>
          <a:p>
            <a:r>
              <a:rPr lang="en-US" sz="2400" dirty="0"/>
              <a:t>nick_aleks@sitemetrics.com</a:t>
            </a:r>
            <a:endParaRPr lang="ru-RU" sz="24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69EC84F-5D74-5A24-9CD0-DA784B68A5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6" b="5946"/>
          <a:stretch>
            <a:fillRect/>
          </a:stretch>
        </p:blipFill>
        <p:spPr>
          <a:xfrm>
            <a:off x="5536997" y="541337"/>
            <a:ext cx="6554787" cy="577532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5A4C54-6AAB-1233-6239-F5DF1E918BEB}"/>
              </a:ext>
            </a:extLst>
          </p:cNvPr>
          <p:cNvSpPr txBox="1"/>
          <p:nvPr/>
        </p:nvSpPr>
        <p:spPr>
          <a:xfrm>
            <a:off x="11491137" y="6495940"/>
            <a:ext cx="300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9406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F85B536-14A2-6330-9CF2-41425B70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Доходы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39CCB15B-5F18-E3F6-ADBD-590069BD8437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373828381"/>
              </p:ext>
            </p:extLst>
          </p:nvPr>
        </p:nvGraphicFramePr>
        <p:xfrm>
          <a:off x="5039833" y="1885395"/>
          <a:ext cx="6515986" cy="4972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Объект 5">
            <a:extLst>
              <a:ext uri="{FF2B5EF4-FFF2-40B4-BE49-F238E27FC236}">
                <a16:creationId xmlns:a16="http://schemas.microsoft.com/office/drawing/2014/main" id="{9A7E32CC-7A8D-57AE-2B5E-D0ABA71CCA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181" y="1885395"/>
            <a:ext cx="5032375" cy="42878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Прочее:</a:t>
            </a:r>
          </a:p>
          <a:p>
            <a:pPr lvl="1"/>
            <a:r>
              <a:rPr lang="ru-RU" dirty="0"/>
              <a:t>Персонализированные консультации</a:t>
            </a:r>
          </a:p>
          <a:p>
            <a:pPr lvl="1"/>
            <a:r>
              <a:rPr lang="ru-RU" dirty="0"/>
              <a:t>Партнерские программы</a:t>
            </a:r>
          </a:p>
          <a:p>
            <a:pPr lvl="1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3430D-9E99-140A-92A6-F7B1D3F2E002}"/>
              </a:ext>
            </a:extLst>
          </p:cNvPr>
          <p:cNvSpPr txBox="1"/>
          <p:nvPr/>
        </p:nvSpPr>
        <p:spPr>
          <a:xfrm>
            <a:off x="11353800" y="6402204"/>
            <a:ext cx="459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5398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6B213F3F-7C9F-23EE-B23F-5F85B030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 адрес: </a:t>
            </a:r>
            <a:r>
              <a:rPr lang="ru-RU" b="0" i="1" u="sng" strike="noStrike" dirty="0">
                <a:effectLst/>
              </a:rPr>
              <a:t>Россия, Санкт-Петербург, Дворцовая площадь, 2, 1 этаж, офис 3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6830692-1D1D-3E3F-0BA8-309E77EC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Где мы находимся?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12B92BEA-F2B6-9547-4460-084E3BDB9D4E}"/>
              </a:ext>
            </a:extLst>
          </p:cNvPr>
          <p:cNvSpPr/>
          <p:nvPr/>
        </p:nvSpPr>
        <p:spPr>
          <a:xfrm>
            <a:off x="1498304" y="3391868"/>
            <a:ext cx="838200" cy="420052"/>
          </a:xfrm>
          <a:custGeom>
            <a:avLst/>
            <a:gdLst>
              <a:gd name="connsiteX0" fmla="*/ 38100 w 838200"/>
              <a:gd name="connsiteY0" fmla="*/ 58103 h 420052"/>
              <a:gd name="connsiteX1" fmla="*/ 57150 w 838200"/>
              <a:gd name="connsiteY1" fmla="*/ 39053 h 420052"/>
              <a:gd name="connsiteX2" fmla="*/ 190500 w 838200"/>
              <a:gd name="connsiteY2" fmla="*/ 39053 h 420052"/>
              <a:gd name="connsiteX3" fmla="*/ 190500 w 838200"/>
              <a:gd name="connsiteY3" fmla="*/ 191453 h 420052"/>
              <a:gd name="connsiteX4" fmla="*/ 38100 w 838200"/>
              <a:gd name="connsiteY4" fmla="*/ 191453 h 420052"/>
              <a:gd name="connsiteX5" fmla="*/ 38100 w 838200"/>
              <a:gd name="connsiteY5" fmla="*/ 58103 h 420052"/>
              <a:gd name="connsiteX6" fmla="*/ 228600 w 838200"/>
              <a:gd name="connsiteY6" fmla="*/ 39053 h 420052"/>
              <a:gd name="connsiteX7" fmla="*/ 381000 w 838200"/>
              <a:gd name="connsiteY7" fmla="*/ 39053 h 420052"/>
              <a:gd name="connsiteX8" fmla="*/ 381000 w 838200"/>
              <a:gd name="connsiteY8" fmla="*/ 191453 h 420052"/>
              <a:gd name="connsiteX9" fmla="*/ 228600 w 838200"/>
              <a:gd name="connsiteY9" fmla="*/ 191453 h 420052"/>
              <a:gd name="connsiteX10" fmla="*/ 228600 w 838200"/>
              <a:gd name="connsiteY10" fmla="*/ 39053 h 420052"/>
              <a:gd name="connsiteX11" fmla="*/ 419100 w 838200"/>
              <a:gd name="connsiteY11" fmla="*/ 39053 h 420052"/>
              <a:gd name="connsiteX12" fmla="*/ 571500 w 838200"/>
              <a:gd name="connsiteY12" fmla="*/ 39053 h 420052"/>
              <a:gd name="connsiteX13" fmla="*/ 571500 w 838200"/>
              <a:gd name="connsiteY13" fmla="*/ 191453 h 420052"/>
              <a:gd name="connsiteX14" fmla="*/ 419100 w 838200"/>
              <a:gd name="connsiteY14" fmla="*/ 191453 h 420052"/>
              <a:gd name="connsiteX15" fmla="*/ 419100 w 838200"/>
              <a:gd name="connsiteY15" fmla="*/ 39053 h 420052"/>
              <a:gd name="connsiteX16" fmla="*/ 609600 w 838200"/>
              <a:gd name="connsiteY16" fmla="*/ 39053 h 420052"/>
              <a:gd name="connsiteX17" fmla="*/ 736283 w 838200"/>
              <a:gd name="connsiteY17" fmla="*/ 39053 h 420052"/>
              <a:gd name="connsiteX18" fmla="*/ 773430 w 838200"/>
              <a:gd name="connsiteY18" fmla="*/ 70485 h 420052"/>
              <a:gd name="connsiteX19" fmla="*/ 795338 w 838200"/>
              <a:gd name="connsiteY19" fmla="*/ 205740 h 420052"/>
              <a:gd name="connsiteX20" fmla="*/ 799148 w 838200"/>
              <a:gd name="connsiteY20" fmla="*/ 248603 h 420052"/>
              <a:gd name="connsiteX21" fmla="*/ 666750 w 838200"/>
              <a:gd name="connsiteY21" fmla="*/ 248603 h 420052"/>
              <a:gd name="connsiteX22" fmla="*/ 609600 w 838200"/>
              <a:gd name="connsiteY22" fmla="*/ 191453 h 420052"/>
              <a:gd name="connsiteX23" fmla="*/ 609600 w 838200"/>
              <a:gd name="connsiteY23" fmla="*/ 39053 h 420052"/>
              <a:gd name="connsiteX24" fmla="*/ 0 w 838200"/>
              <a:gd name="connsiteY24" fmla="*/ 39053 h 420052"/>
              <a:gd name="connsiteX25" fmla="*/ 0 w 838200"/>
              <a:gd name="connsiteY25" fmla="*/ 381953 h 420052"/>
              <a:gd name="connsiteX26" fmla="*/ 38100 w 838200"/>
              <a:gd name="connsiteY26" fmla="*/ 420053 h 420052"/>
              <a:gd name="connsiteX27" fmla="*/ 40005 w 838200"/>
              <a:gd name="connsiteY27" fmla="*/ 420053 h 420052"/>
              <a:gd name="connsiteX28" fmla="*/ 38100 w 838200"/>
              <a:gd name="connsiteY28" fmla="*/ 401003 h 420052"/>
              <a:gd name="connsiteX29" fmla="*/ 133350 w 838200"/>
              <a:gd name="connsiteY29" fmla="*/ 305753 h 420052"/>
              <a:gd name="connsiteX30" fmla="*/ 228600 w 838200"/>
              <a:gd name="connsiteY30" fmla="*/ 401003 h 420052"/>
              <a:gd name="connsiteX31" fmla="*/ 226695 w 838200"/>
              <a:gd name="connsiteY31" fmla="*/ 420053 h 420052"/>
              <a:gd name="connsiteX32" fmla="*/ 573405 w 838200"/>
              <a:gd name="connsiteY32" fmla="*/ 420053 h 420052"/>
              <a:gd name="connsiteX33" fmla="*/ 571500 w 838200"/>
              <a:gd name="connsiteY33" fmla="*/ 401003 h 420052"/>
              <a:gd name="connsiteX34" fmla="*/ 666750 w 838200"/>
              <a:gd name="connsiteY34" fmla="*/ 305753 h 420052"/>
              <a:gd name="connsiteX35" fmla="*/ 762000 w 838200"/>
              <a:gd name="connsiteY35" fmla="*/ 401003 h 420052"/>
              <a:gd name="connsiteX36" fmla="*/ 760095 w 838200"/>
              <a:gd name="connsiteY36" fmla="*/ 420053 h 420052"/>
              <a:gd name="connsiteX37" fmla="*/ 800100 w 838200"/>
              <a:gd name="connsiteY37" fmla="*/ 420053 h 420052"/>
              <a:gd name="connsiteX38" fmla="*/ 838200 w 838200"/>
              <a:gd name="connsiteY38" fmla="*/ 381953 h 420052"/>
              <a:gd name="connsiteX39" fmla="*/ 838200 w 838200"/>
              <a:gd name="connsiteY39" fmla="*/ 260033 h 420052"/>
              <a:gd name="connsiteX40" fmla="*/ 833438 w 838200"/>
              <a:gd name="connsiteY40" fmla="*/ 199073 h 420052"/>
              <a:gd name="connsiteX41" fmla="*/ 811530 w 838200"/>
              <a:gd name="connsiteY41" fmla="*/ 62865 h 420052"/>
              <a:gd name="connsiteX42" fmla="*/ 736283 w 838200"/>
              <a:gd name="connsiteY42" fmla="*/ 0 h 420052"/>
              <a:gd name="connsiteX43" fmla="*/ 38100 w 838200"/>
              <a:gd name="connsiteY43" fmla="*/ 0 h 420052"/>
              <a:gd name="connsiteX44" fmla="*/ 0 w 838200"/>
              <a:gd name="connsiteY44" fmla="*/ 39053 h 42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38200" h="420052">
                <a:moveTo>
                  <a:pt x="38100" y="58103"/>
                </a:moveTo>
                <a:cubicBezTo>
                  <a:pt x="38100" y="47625"/>
                  <a:pt x="46672" y="39053"/>
                  <a:pt x="57150" y="39053"/>
                </a:cubicBezTo>
                <a:lnTo>
                  <a:pt x="190500" y="39053"/>
                </a:lnTo>
                <a:lnTo>
                  <a:pt x="190500" y="191453"/>
                </a:lnTo>
                <a:lnTo>
                  <a:pt x="38100" y="191453"/>
                </a:lnTo>
                <a:lnTo>
                  <a:pt x="38100" y="58103"/>
                </a:lnTo>
                <a:close/>
                <a:moveTo>
                  <a:pt x="228600" y="39053"/>
                </a:moveTo>
                <a:lnTo>
                  <a:pt x="381000" y="39053"/>
                </a:lnTo>
                <a:lnTo>
                  <a:pt x="381000" y="191453"/>
                </a:lnTo>
                <a:lnTo>
                  <a:pt x="228600" y="191453"/>
                </a:lnTo>
                <a:lnTo>
                  <a:pt x="228600" y="39053"/>
                </a:lnTo>
                <a:close/>
                <a:moveTo>
                  <a:pt x="419100" y="39053"/>
                </a:moveTo>
                <a:lnTo>
                  <a:pt x="571500" y="39053"/>
                </a:lnTo>
                <a:lnTo>
                  <a:pt x="571500" y="191453"/>
                </a:lnTo>
                <a:lnTo>
                  <a:pt x="419100" y="191453"/>
                </a:lnTo>
                <a:lnTo>
                  <a:pt x="419100" y="39053"/>
                </a:lnTo>
                <a:close/>
                <a:moveTo>
                  <a:pt x="609600" y="39053"/>
                </a:moveTo>
                <a:lnTo>
                  <a:pt x="736283" y="39053"/>
                </a:lnTo>
                <a:cubicBezTo>
                  <a:pt x="754380" y="39053"/>
                  <a:pt x="770573" y="52388"/>
                  <a:pt x="773430" y="70485"/>
                </a:cubicBezTo>
                <a:lnTo>
                  <a:pt x="795338" y="205740"/>
                </a:lnTo>
                <a:cubicBezTo>
                  <a:pt x="797243" y="220028"/>
                  <a:pt x="799148" y="234315"/>
                  <a:pt x="799148" y="248603"/>
                </a:cubicBezTo>
                <a:lnTo>
                  <a:pt x="666750" y="248603"/>
                </a:lnTo>
                <a:lnTo>
                  <a:pt x="609600" y="191453"/>
                </a:lnTo>
                <a:lnTo>
                  <a:pt x="609600" y="39053"/>
                </a:lnTo>
                <a:close/>
                <a:moveTo>
                  <a:pt x="0" y="39053"/>
                </a:moveTo>
                <a:lnTo>
                  <a:pt x="0" y="381953"/>
                </a:lnTo>
                <a:cubicBezTo>
                  <a:pt x="0" y="402907"/>
                  <a:pt x="17145" y="420053"/>
                  <a:pt x="38100" y="420053"/>
                </a:cubicBezTo>
                <a:lnTo>
                  <a:pt x="40005" y="420053"/>
                </a:lnTo>
                <a:cubicBezTo>
                  <a:pt x="39053" y="414338"/>
                  <a:pt x="38100" y="407670"/>
                  <a:pt x="38100" y="401003"/>
                </a:cubicBezTo>
                <a:cubicBezTo>
                  <a:pt x="38100" y="348615"/>
                  <a:pt x="80963" y="305753"/>
                  <a:pt x="133350" y="305753"/>
                </a:cubicBezTo>
                <a:cubicBezTo>
                  <a:pt x="185738" y="305753"/>
                  <a:pt x="228600" y="348615"/>
                  <a:pt x="228600" y="401003"/>
                </a:cubicBezTo>
                <a:cubicBezTo>
                  <a:pt x="228600" y="407670"/>
                  <a:pt x="227648" y="414338"/>
                  <a:pt x="226695" y="420053"/>
                </a:cubicBezTo>
                <a:lnTo>
                  <a:pt x="573405" y="420053"/>
                </a:lnTo>
                <a:cubicBezTo>
                  <a:pt x="572453" y="414338"/>
                  <a:pt x="571500" y="407670"/>
                  <a:pt x="571500" y="401003"/>
                </a:cubicBezTo>
                <a:cubicBezTo>
                  <a:pt x="571500" y="348615"/>
                  <a:pt x="614363" y="305753"/>
                  <a:pt x="666750" y="305753"/>
                </a:cubicBezTo>
                <a:cubicBezTo>
                  <a:pt x="719138" y="305753"/>
                  <a:pt x="762000" y="348615"/>
                  <a:pt x="762000" y="401003"/>
                </a:cubicBezTo>
                <a:cubicBezTo>
                  <a:pt x="762000" y="407670"/>
                  <a:pt x="761048" y="414338"/>
                  <a:pt x="760095" y="420053"/>
                </a:cubicBezTo>
                <a:lnTo>
                  <a:pt x="800100" y="420053"/>
                </a:lnTo>
                <a:cubicBezTo>
                  <a:pt x="821055" y="420053"/>
                  <a:pt x="838200" y="402907"/>
                  <a:pt x="838200" y="381953"/>
                </a:cubicBezTo>
                <a:lnTo>
                  <a:pt x="838200" y="260033"/>
                </a:lnTo>
                <a:cubicBezTo>
                  <a:pt x="838200" y="240030"/>
                  <a:pt x="836295" y="219075"/>
                  <a:pt x="833438" y="199073"/>
                </a:cubicBezTo>
                <a:lnTo>
                  <a:pt x="811530" y="62865"/>
                </a:lnTo>
                <a:cubicBezTo>
                  <a:pt x="804863" y="26670"/>
                  <a:pt x="773430" y="0"/>
                  <a:pt x="736283" y="0"/>
                </a:cubicBezTo>
                <a:lnTo>
                  <a:pt x="38100" y="0"/>
                </a:lnTo>
                <a:cubicBezTo>
                  <a:pt x="17145" y="953"/>
                  <a:pt x="0" y="18097"/>
                  <a:pt x="0" y="3905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4D45F66A-78EC-AF87-AA6A-D8932A6289A4}"/>
              </a:ext>
            </a:extLst>
          </p:cNvPr>
          <p:cNvSpPr/>
          <p:nvPr/>
        </p:nvSpPr>
        <p:spPr>
          <a:xfrm>
            <a:off x="2109012" y="3736831"/>
            <a:ext cx="133350" cy="133350"/>
          </a:xfrm>
          <a:custGeom>
            <a:avLst/>
            <a:gdLst>
              <a:gd name="connsiteX0" fmla="*/ 133350 w 133350"/>
              <a:gd name="connsiteY0" fmla="*/ 66675 h 133350"/>
              <a:gd name="connsiteX1" fmla="*/ 66675 w 133350"/>
              <a:gd name="connsiteY1" fmla="*/ 133350 h 133350"/>
              <a:gd name="connsiteX2" fmla="*/ 0 w 133350"/>
              <a:gd name="connsiteY2" fmla="*/ 66675 h 133350"/>
              <a:gd name="connsiteX3" fmla="*/ 66675 w 133350"/>
              <a:gd name="connsiteY3" fmla="*/ 0 h 133350"/>
              <a:gd name="connsiteX4" fmla="*/ 133350 w 133350"/>
              <a:gd name="connsiteY4" fmla="*/ 666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133350">
                <a:moveTo>
                  <a:pt x="133350" y="66675"/>
                </a:moveTo>
                <a:cubicBezTo>
                  <a:pt x="133350" y="103499"/>
                  <a:pt x="103499" y="133350"/>
                  <a:pt x="66675" y="133350"/>
                </a:cubicBezTo>
                <a:cubicBezTo>
                  <a:pt x="29851" y="133350"/>
                  <a:pt x="0" y="103499"/>
                  <a:pt x="0" y="66675"/>
                </a:cubicBezTo>
                <a:cubicBezTo>
                  <a:pt x="0" y="29851"/>
                  <a:pt x="29851" y="0"/>
                  <a:pt x="66675" y="0"/>
                </a:cubicBezTo>
                <a:cubicBezTo>
                  <a:pt x="103499" y="0"/>
                  <a:pt x="133350" y="29851"/>
                  <a:pt x="133350" y="66675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7AED28E9-07B5-3838-3F22-DE567FAF7ABB}"/>
              </a:ext>
            </a:extLst>
          </p:cNvPr>
          <p:cNvSpPr/>
          <p:nvPr/>
        </p:nvSpPr>
        <p:spPr>
          <a:xfrm>
            <a:off x="1575612" y="3736831"/>
            <a:ext cx="133350" cy="133350"/>
          </a:xfrm>
          <a:custGeom>
            <a:avLst/>
            <a:gdLst>
              <a:gd name="connsiteX0" fmla="*/ 133350 w 133350"/>
              <a:gd name="connsiteY0" fmla="*/ 66675 h 133350"/>
              <a:gd name="connsiteX1" fmla="*/ 66675 w 133350"/>
              <a:gd name="connsiteY1" fmla="*/ 133350 h 133350"/>
              <a:gd name="connsiteX2" fmla="*/ 0 w 133350"/>
              <a:gd name="connsiteY2" fmla="*/ 66675 h 133350"/>
              <a:gd name="connsiteX3" fmla="*/ 66675 w 133350"/>
              <a:gd name="connsiteY3" fmla="*/ 0 h 133350"/>
              <a:gd name="connsiteX4" fmla="*/ 133350 w 133350"/>
              <a:gd name="connsiteY4" fmla="*/ 6667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133350">
                <a:moveTo>
                  <a:pt x="133350" y="66675"/>
                </a:moveTo>
                <a:cubicBezTo>
                  <a:pt x="133350" y="103499"/>
                  <a:pt x="103499" y="133350"/>
                  <a:pt x="66675" y="133350"/>
                </a:cubicBezTo>
                <a:cubicBezTo>
                  <a:pt x="29851" y="133350"/>
                  <a:pt x="0" y="103499"/>
                  <a:pt x="0" y="66675"/>
                </a:cubicBezTo>
                <a:cubicBezTo>
                  <a:pt x="0" y="29851"/>
                  <a:pt x="29851" y="0"/>
                  <a:pt x="66675" y="0"/>
                </a:cubicBezTo>
                <a:cubicBezTo>
                  <a:pt x="103499" y="0"/>
                  <a:pt x="133350" y="29851"/>
                  <a:pt x="133350" y="66675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9FF53-26DC-BE4F-7202-9709842C75A1}"/>
              </a:ext>
            </a:extLst>
          </p:cNvPr>
          <p:cNvSpPr txBox="1"/>
          <p:nvPr/>
        </p:nvSpPr>
        <p:spPr>
          <a:xfrm>
            <a:off x="733647" y="3072265"/>
            <a:ext cx="252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tos Narrow" panose="020B0004020202020204" pitchFamily="34" charset="0"/>
              </a:rPr>
              <a:t>Метро Адмиралтейская</a:t>
            </a:r>
          </a:p>
        </p:txBody>
      </p:sp>
      <p:pic>
        <p:nvPicPr>
          <p:cNvPr id="12" name="Рисунок 11" descr="Контур подмигивающего лица со сплошной заливкой">
            <a:extLst>
              <a:ext uri="{FF2B5EF4-FFF2-40B4-BE49-F238E27FC236}">
                <a16:creationId xmlns:a16="http://schemas.microsoft.com/office/drawing/2014/main" id="{8426D6D3-F696-5F56-593D-E181A1549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2104" y="378627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1B7E32-5A0D-DD6F-D561-CEFE1DF3ED44}"/>
              </a:ext>
            </a:extLst>
          </p:cNvPr>
          <p:cNvSpPr txBox="1"/>
          <p:nvPr/>
        </p:nvSpPr>
        <p:spPr>
          <a:xfrm>
            <a:off x="2552436" y="383518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Налево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93EC69-93F1-4413-16D9-3481B337C762}"/>
              </a:ext>
            </a:extLst>
          </p:cNvPr>
          <p:cNvSpPr txBox="1"/>
          <p:nvPr/>
        </p:nvSpPr>
        <p:spPr>
          <a:xfrm>
            <a:off x="2780866" y="3059668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tos Narrow" panose="020B0004020202020204" pitchFamily="34" charset="0"/>
              </a:rPr>
              <a:t>Малая Морская улица</a:t>
            </a:r>
          </a:p>
        </p:txBody>
      </p:sp>
      <p:pic>
        <p:nvPicPr>
          <p:cNvPr id="16" name="Рисунок 15" descr="Карта с кнопкой со сплошной заливкой">
            <a:extLst>
              <a:ext uri="{FF2B5EF4-FFF2-40B4-BE49-F238E27FC236}">
                <a16:creationId xmlns:a16="http://schemas.microsoft.com/office/drawing/2014/main" id="{8717DBEA-4CD8-1397-8F80-04F90306B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9128" y="3191062"/>
            <a:ext cx="821664" cy="821664"/>
          </a:xfrm>
          <a:prstGeom prst="rect">
            <a:avLst/>
          </a:prstGeom>
        </p:spPr>
      </p:pic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FAC9199-84D6-A986-2C88-E64D10CEAF51}"/>
              </a:ext>
            </a:extLst>
          </p:cNvPr>
          <p:cNvCxnSpPr>
            <a:stCxn id="12" idx="3"/>
          </p:cNvCxnSpPr>
          <p:nvPr/>
        </p:nvCxnSpPr>
        <p:spPr>
          <a:xfrm flipV="1">
            <a:off x="2336504" y="4243390"/>
            <a:ext cx="1034017" cy="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EF21177-1AEC-0BFD-526D-7BE6D86B65DB}"/>
              </a:ext>
            </a:extLst>
          </p:cNvPr>
          <p:cNvCxnSpPr/>
          <p:nvPr/>
        </p:nvCxnSpPr>
        <p:spPr>
          <a:xfrm flipV="1">
            <a:off x="4336560" y="4216990"/>
            <a:ext cx="1034017" cy="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E7D7102-3CFD-5DA4-EB8D-8C3F2E75EA11}"/>
              </a:ext>
            </a:extLst>
          </p:cNvPr>
          <p:cNvSpPr txBox="1"/>
          <p:nvPr/>
        </p:nvSpPr>
        <p:spPr>
          <a:xfrm>
            <a:off x="4435345" y="383518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Направо</a:t>
            </a:r>
          </a:p>
        </p:txBody>
      </p:sp>
      <p:pic>
        <p:nvPicPr>
          <p:cNvPr id="30" name="Рисунок 29" descr="Карта с кнопкой со сплошной заливкой">
            <a:extLst>
              <a:ext uri="{FF2B5EF4-FFF2-40B4-BE49-F238E27FC236}">
                <a16:creationId xmlns:a16="http://schemas.microsoft.com/office/drawing/2014/main" id="{AD23F4C0-0ED0-0D43-8EE1-6FA15A06C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0504" y="3179630"/>
            <a:ext cx="821664" cy="82166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BF07BD6-416C-BC2A-189C-7DD34DABA9EE}"/>
              </a:ext>
            </a:extLst>
          </p:cNvPr>
          <p:cNvSpPr txBox="1"/>
          <p:nvPr/>
        </p:nvSpPr>
        <p:spPr>
          <a:xfrm>
            <a:off x="4947664" y="3059668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tos Narrow" panose="020B0004020202020204" pitchFamily="34" charset="0"/>
              </a:rPr>
              <a:t>Невский проспект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2BB359E-7077-BFFD-E926-A44F4FA1AA7C}"/>
              </a:ext>
            </a:extLst>
          </p:cNvPr>
          <p:cNvCxnSpPr/>
          <p:nvPr/>
        </p:nvCxnSpPr>
        <p:spPr>
          <a:xfrm flipV="1">
            <a:off x="6438478" y="4204513"/>
            <a:ext cx="1034017" cy="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A35FE-2A8E-040C-6613-4B74254D769B}"/>
              </a:ext>
            </a:extLst>
          </p:cNvPr>
          <p:cNvSpPr txBox="1"/>
          <p:nvPr/>
        </p:nvSpPr>
        <p:spPr>
          <a:xfrm>
            <a:off x="6447856" y="384765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Налево</a:t>
            </a:r>
          </a:p>
        </p:txBody>
      </p:sp>
      <p:pic>
        <p:nvPicPr>
          <p:cNvPr id="40" name="Рисунок 39" descr="Карта с кнопкой со сплошной заливкой">
            <a:extLst>
              <a:ext uri="{FF2B5EF4-FFF2-40B4-BE49-F238E27FC236}">
                <a16:creationId xmlns:a16="http://schemas.microsoft.com/office/drawing/2014/main" id="{84293316-0BED-27E9-2F5B-9851DBD431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5948" y="3174958"/>
            <a:ext cx="821664" cy="82166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0DAB2F3-0182-6178-3A77-A2A9A09A941A}"/>
              </a:ext>
            </a:extLst>
          </p:cNvPr>
          <p:cNvSpPr txBox="1"/>
          <p:nvPr/>
        </p:nvSpPr>
        <p:spPr>
          <a:xfrm>
            <a:off x="6903108" y="3054996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tos Narrow" panose="020B0004020202020204" pitchFamily="34" charset="0"/>
              </a:rPr>
              <a:t>Дворцовая площадь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1EE9411-2230-9B93-A7A2-ED5FAD32B69C}"/>
              </a:ext>
            </a:extLst>
          </p:cNvPr>
          <p:cNvCxnSpPr/>
          <p:nvPr/>
        </p:nvCxnSpPr>
        <p:spPr>
          <a:xfrm flipV="1">
            <a:off x="8340143" y="4204433"/>
            <a:ext cx="1034017" cy="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7910848-7C75-C317-B013-19FFBD194486}"/>
              </a:ext>
            </a:extLst>
          </p:cNvPr>
          <p:cNvSpPr txBox="1"/>
          <p:nvPr/>
        </p:nvSpPr>
        <p:spPr>
          <a:xfrm>
            <a:off x="8340143" y="3840053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Пересечь</a:t>
            </a:r>
          </a:p>
        </p:txBody>
      </p:sp>
      <p:pic>
        <p:nvPicPr>
          <p:cNvPr id="45" name="Рисунок 44" descr="Контур лица с языком со сплошной заливкой">
            <a:extLst>
              <a:ext uri="{FF2B5EF4-FFF2-40B4-BE49-F238E27FC236}">
                <a16:creationId xmlns:a16="http://schemas.microsoft.com/office/drawing/2014/main" id="{7A2BC41E-9811-A6F6-42F7-4EAE722A2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2364" y="3770653"/>
            <a:ext cx="914400" cy="914400"/>
          </a:xfrm>
          <a:prstGeom prst="rect">
            <a:avLst/>
          </a:prstGeom>
        </p:spPr>
      </p:pic>
      <p:pic>
        <p:nvPicPr>
          <p:cNvPr id="47" name="Рисунок 46" descr="Школа со сплошной заливкой">
            <a:extLst>
              <a:ext uri="{FF2B5EF4-FFF2-40B4-BE49-F238E27FC236}">
                <a16:creationId xmlns:a16="http://schemas.microsoft.com/office/drawing/2014/main" id="{287851CF-5595-645A-E5CC-39D8514639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3871" y="2803195"/>
            <a:ext cx="1799979" cy="1799979"/>
          </a:xfrm>
          <a:prstGeom prst="rect">
            <a:avLst/>
          </a:prstGeom>
        </p:spPr>
      </p:pic>
      <p:cxnSp>
        <p:nvCxnSpPr>
          <p:cNvPr id="49" name="Соединитель: изогнутый 48">
            <a:extLst>
              <a:ext uri="{FF2B5EF4-FFF2-40B4-BE49-F238E27FC236}">
                <a16:creationId xmlns:a16="http://schemas.microsoft.com/office/drawing/2014/main" id="{30D01AED-2B6A-E6D5-3EB8-2D2B19064DD6}"/>
              </a:ext>
            </a:extLst>
          </p:cNvPr>
          <p:cNvCxnSpPr>
            <a:cxnSpLocks/>
          </p:cNvCxnSpPr>
          <p:nvPr/>
        </p:nvCxnSpPr>
        <p:spPr>
          <a:xfrm>
            <a:off x="7651880" y="2173268"/>
            <a:ext cx="2844670" cy="1218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Номер слайда 51">
            <a:extLst>
              <a:ext uri="{FF2B5EF4-FFF2-40B4-BE49-F238E27FC236}">
                <a16:creationId xmlns:a16="http://schemas.microsoft.com/office/drawing/2014/main" id="{075B891A-2173-34FD-06C8-11BDC75AB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2D376-208B-4781-90CA-E714AB8AFE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87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1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4.81481E-6 L 0.63567 -0.00231 " pathEditMode="fixed" rAng="0" ptsTypes="AA">
                                      <p:cBhvr>
                                        <p:cTn id="15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28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0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2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28" grpId="0"/>
      <p:bldP spid="33" grpId="0"/>
      <p:bldP spid="35" grpId="0"/>
      <p:bldP spid="41" grpId="0"/>
      <p:bldP spid="43" grpId="0"/>
    </p:bldLst>
  </p:timing>
</p:sld>
</file>

<file path=ppt/theme/theme1.xml><?xml version="1.0" encoding="utf-8"?>
<a:theme xmlns:a="http://schemas.openxmlformats.org/drawingml/2006/main" name="Тема Office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4985D86E-53E5-4DA5-A54B-34131652F1D4}" vid="{AA6D45FA-3B18-44D1-8637-2208D76525F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195</Words>
  <Application>Microsoft Office PowerPoint</Application>
  <PresentationFormat>Широкоэкранный</PresentationFormat>
  <Paragraphs>68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Aptos Narrow</vt:lpstr>
      <vt:lpstr>Arial</vt:lpstr>
      <vt:lpstr>Calibri</vt:lpstr>
      <vt:lpstr>Noto Sans</vt:lpstr>
      <vt:lpstr>YS Text</vt:lpstr>
      <vt:lpstr>Тема Office</vt:lpstr>
      <vt:lpstr>SiteMetrics</vt:lpstr>
      <vt:lpstr>Содержание</vt:lpstr>
      <vt:lpstr>Деятельность</vt:lpstr>
      <vt:lpstr>Почему мы?</vt:lpstr>
      <vt:lpstr>Сделай сложное просто!</vt:lpstr>
      <vt:lpstr>Структура фирмы</vt:lpstr>
      <vt:lpstr>Наш директор</vt:lpstr>
      <vt:lpstr>Доходы</vt:lpstr>
      <vt:lpstr>Где мы находимся?</vt:lpstr>
      <vt:lpstr>Слайд с использованными источниками.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Наталия Корнилова</dc:creator>
  <cp:lastModifiedBy>Наталия Корнилова</cp:lastModifiedBy>
  <cp:revision>7</cp:revision>
  <dcterms:created xsi:type="dcterms:W3CDTF">2024-12-10T21:52:36Z</dcterms:created>
  <dcterms:modified xsi:type="dcterms:W3CDTF">2025-04-27T18:28:58Z</dcterms:modified>
</cp:coreProperties>
</file>