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EE646-1115-4EF5-AC01-5422EF4CE6DA}" v="2878" dt="2023-09-24T22:45:15.497"/>
    <p1510:client id="{66318BE6-7FCC-4AEE-AA1B-07EE7BAD8363}" v="1101" dt="2023-09-22T16:07:27.082"/>
    <p1510:client id="{B48192D1-C302-4532-8CEF-897953F9E5A0}" v="185" dt="2023-09-25T13:00:3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Обзор</a:t>
            </a:r>
            <a:r>
              <a:rPr lang="en-US"/>
              <a:t> PyCharm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EEAF1-EDAC-630B-12AD-FA33DC77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3" r="3" b="24704"/>
          <a:stretch/>
        </p:blipFill>
        <p:spPr>
          <a:xfrm>
            <a:off x="517868" y="3102455"/>
            <a:ext cx="6144231" cy="312583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62149" y="976160"/>
            <a:ext cx="4211979" cy="52127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err="1"/>
              <a:t>Подготовили</a:t>
            </a:r>
            <a:r>
              <a:rPr lang="en-US" sz="2000"/>
              <a:t> </a:t>
            </a:r>
            <a:r>
              <a:rPr lang="en-US" sz="2000" err="1"/>
              <a:t>студенты</a:t>
            </a:r>
            <a:r>
              <a:rPr lang="en-US" sz="2000"/>
              <a:t> 2 </a:t>
            </a:r>
            <a:r>
              <a:rPr lang="en-US" sz="2000" err="1"/>
              <a:t>курса</a:t>
            </a:r>
            <a:endParaRPr lang="en-US" sz="2000"/>
          </a:p>
          <a:p>
            <a:pPr algn="r">
              <a:lnSpc>
                <a:spcPct val="110000"/>
              </a:lnSpc>
            </a:pPr>
            <a:r>
              <a:rPr lang="en-US" sz="2000" err="1"/>
              <a:t>Нечаева</a:t>
            </a:r>
            <a:r>
              <a:rPr lang="en-US" sz="2000"/>
              <a:t> </a:t>
            </a:r>
            <a:r>
              <a:rPr lang="en-US" sz="2000" err="1"/>
              <a:t>Наталья</a:t>
            </a:r>
            <a:r>
              <a:rPr lang="en-US" sz="2000"/>
              <a:t> </a:t>
            </a:r>
            <a:r>
              <a:rPr lang="en-US" sz="2000" err="1"/>
              <a:t>Андреевна</a:t>
            </a:r>
            <a:endParaRPr lang="en-US" sz="2000"/>
          </a:p>
          <a:p>
            <a:pPr algn="r">
              <a:lnSpc>
                <a:spcPct val="110000"/>
              </a:lnSpc>
            </a:pPr>
            <a:r>
              <a:rPr lang="en-US" sz="2000" err="1"/>
              <a:t>Фирсов</a:t>
            </a:r>
            <a:r>
              <a:rPr lang="en-US" sz="2000"/>
              <a:t> </a:t>
            </a:r>
            <a:r>
              <a:rPr lang="en-US" sz="2000" err="1"/>
              <a:t>Кирилл</a:t>
            </a:r>
            <a:r>
              <a:rPr lang="en-US" sz="2000"/>
              <a:t> </a:t>
            </a:r>
            <a:r>
              <a:rPr lang="en-US" sz="2000" err="1"/>
              <a:t>Александрович</a:t>
            </a:r>
            <a:endParaRPr lang="en-US" sz="2000"/>
          </a:p>
          <a:p>
            <a:pPr algn="r">
              <a:lnSpc>
                <a:spcPct val="110000"/>
              </a:lnSpc>
            </a:pPr>
            <a:r>
              <a:rPr lang="en-US" sz="2000" err="1"/>
              <a:t>Яблонская</a:t>
            </a:r>
            <a:r>
              <a:rPr lang="en-US" sz="2000"/>
              <a:t> </a:t>
            </a:r>
            <a:r>
              <a:rPr lang="en-US" sz="2000" err="1"/>
              <a:t>Евгения</a:t>
            </a:r>
            <a:r>
              <a:rPr lang="en-US" sz="2000"/>
              <a:t> </a:t>
            </a:r>
            <a:r>
              <a:rPr lang="en-US" sz="2000" err="1"/>
              <a:t>Дмитриевна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6B726-86AB-93D5-D322-023625E0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/>
              <a:t>Отладка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DBFDB-0EBE-1376-1235-DCD29BFA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37615"/>
            <a:ext cx="11166142" cy="24248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Есть несколько способов начать отладку:</a:t>
            </a:r>
          </a:p>
          <a:p>
            <a:pPr marL="457200" indent="-457200">
              <a:buAutoNum type="arabicPeriod"/>
            </a:pPr>
            <a:r>
              <a:rPr lang="ru-RU" dirty="0" err="1">
                <a:latin typeface="Calibri"/>
                <a:cs typeface="Calibri"/>
              </a:rPr>
              <a:t>Ctrl+Shift+D</a:t>
            </a:r>
            <a:r>
              <a:rPr lang="ru-RU" dirty="0">
                <a:latin typeface="Calibri"/>
                <a:cs typeface="Calibri"/>
              </a:rPr>
              <a:t> (</a:t>
            </a:r>
            <a:r>
              <a:rPr lang="ru-RU" dirty="0" err="1">
                <a:latin typeface="Calibri"/>
                <a:cs typeface="Calibri"/>
              </a:rPr>
              <a:t>MacOS</a:t>
            </a:r>
            <a:r>
              <a:rPr lang="ru-RU" dirty="0">
                <a:latin typeface="Calibri"/>
                <a:cs typeface="Calibri"/>
              </a:rPr>
              <a:t>) или Shift+Alt+F9 и Alt+5 (Windows/Linux).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libri"/>
                <a:cs typeface="Calibri"/>
              </a:rPr>
              <a:t>После щелчка правой кнопкой мыши в открывшемся меню выбрать </a:t>
            </a:r>
            <a:r>
              <a:rPr lang="ru-RU" dirty="0" err="1">
                <a:latin typeface="Calibri"/>
                <a:cs typeface="Calibri"/>
              </a:rPr>
              <a:t>Debag</a:t>
            </a:r>
            <a:r>
              <a:rPr lang="ru-RU" dirty="0">
                <a:latin typeface="Calibri"/>
                <a:cs typeface="Calibri"/>
              </a:rPr>
              <a:t> &lt;имя файла&gt;.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libri"/>
                <a:cs typeface="Calibri"/>
              </a:rPr>
              <a:t>Слева на панели нажать на зеленую стрелку и выбрать </a:t>
            </a:r>
            <a:r>
              <a:rPr lang="ru-RU" dirty="0" err="1">
                <a:latin typeface="Calibri"/>
                <a:cs typeface="Calibri"/>
              </a:rPr>
              <a:t>Debag</a:t>
            </a:r>
            <a:r>
              <a:rPr lang="ru-RU" dirty="0">
                <a:latin typeface="Calibri"/>
                <a:cs typeface="Calibri"/>
              </a:rPr>
              <a:t> &lt;имя файла&gt;</a:t>
            </a:r>
          </a:p>
          <a:p>
            <a:r>
              <a:rPr lang="ru-RU" dirty="0">
                <a:latin typeface="Calibri"/>
                <a:cs typeface="Calibri"/>
              </a:rPr>
              <a:t>После этого внизу откроется окно </a:t>
            </a:r>
            <a:r>
              <a:rPr lang="ru-RU" dirty="0" err="1">
                <a:latin typeface="Calibri"/>
                <a:cs typeface="Calibri"/>
              </a:rPr>
              <a:t>Debag</a:t>
            </a:r>
            <a:r>
              <a:rPr lang="ru-RU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1961D5E-C438-458C-740C-0A625907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46" y="4630676"/>
            <a:ext cx="7269707" cy="19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C121A-EEBC-5E37-F603-03A9CCE4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ru-RU" dirty="0"/>
              <a:t>Запуск программы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8B0B-4AE1-0440-3A35-AF70F690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6" y="2711561"/>
            <a:ext cx="11098048" cy="3492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err="1">
                <a:latin typeface="Calibri"/>
                <a:ea typeface="+mn-lt"/>
                <a:cs typeface="+mn-lt"/>
              </a:rPr>
              <a:t>Ctrl+Shift+R</a:t>
            </a:r>
            <a:r>
              <a:rPr lang="ru-RU" dirty="0">
                <a:latin typeface="Calibri"/>
                <a:ea typeface="+mn-lt"/>
                <a:cs typeface="+mn-lt"/>
              </a:rPr>
              <a:t> (</a:t>
            </a:r>
            <a:r>
              <a:rPr lang="ru-RU" err="1">
                <a:latin typeface="Calibri"/>
                <a:ea typeface="+mn-lt"/>
                <a:cs typeface="+mn-lt"/>
              </a:rPr>
              <a:t>MacOs</a:t>
            </a:r>
            <a:r>
              <a:rPr lang="ru-RU" dirty="0">
                <a:latin typeface="Calibri"/>
                <a:ea typeface="+mn-lt"/>
                <a:cs typeface="+mn-lt"/>
              </a:rPr>
              <a:t>) или Ctrl + Shift + F10 (Windows/Linux)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dirty="0">
                <a:latin typeface="Calibri"/>
                <a:cs typeface="Calibri"/>
              </a:rPr>
              <a:t>После щелчка правой кнопкой мыши в открывшемся меню выбрать </a:t>
            </a:r>
            <a:r>
              <a:rPr lang="ru-RU" err="1">
                <a:latin typeface="Calibri"/>
                <a:cs typeface="Calibri"/>
              </a:rPr>
              <a:t>Run</a:t>
            </a:r>
            <a:r>
              <a:rPr lang="ru-RU" dirty="0">
                <a:latin typeface="Calibri"/>
                <a:cs typeface="Calibri"/>
              </a:rPr>
              <a:t> &lt;имя&gt;.</a:t>
            </a:r>
            <a:endParaRPr lang="ru-RU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dirty="0">
                <a:latin typeface="Calibri"/>
                <a:ea typeface="Calibri"/>
                <a:cs typeface="Calibri"/>
              </a:rPr>
              <a:t>В главном меню выбрать </a:t>
            </a:r>
            <a:r>
              <a:rPr lang="ru-RU" err="1">
                <a:latin typeface="Calibri"/>
                <a:ea typeface="Calibri"/>
                <a:cs typeface="Calibri"/>
              </a:rPr>
              <a:t>Run</a:t>
            </a:r>
            <a:r>
              <a:rPr lang="ru-RU" dirty="0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dirty="0">
                <a:latin typeface="Calibri"/>
                <a:ea typeface="+mn-lt"/>
                <a:cs typeface="+mn-lt"/>
              </a:rPr>
              <a:t>Если в программе есть предложение __</a:t>
            </a:r>
            <a:r>
              <a:rPr lang="ru-RU" err="1">
                <a:latin typeface="Calibri"/>
                <a:ea typeface="+mn-lt"/>
                <a:cs typeface="+mn-lt"/>
              </a:rPr>
              <a:t>main</a:t>
            </a:r>
            <a:r>
              <a:rPr lang="ru-RU" dirty="0">
                <a:latin typeface="Calibri"/>
                <a:ea typeface="+mn-lt"/>
                <a:cs typeface="+mn-lt"/>
              </a:rPr>
              <a:t>__, то щёлкнуть на маленькую зелёную стрелку слева от фразы __</a:t>
            </a:r>
            <a:r>
              <a:rPr lang="ru-RU" err="1">
                <a:latin typeface="Calibri"/>
                <a:ea typeface="+mn-lt"/>
                <a:cs typeface="+mn-lt"/>
              </a:rPr>
              <a:t>main</a:t>
            </a:r>
            <a:r>
              <a:rPr lang="ru-RU" dirty="0">
                <a:latin typeface="Calibri"/>
                <a:ea typeface="+mn-lt"/>
                <a:cs typeface="+mn-lt"/>
              </a:rPr>
              <a:t>__ и выбрать </a:t>
            </a:r>
            <a:r>
              <a:rPr lang="ru-RU" err="1">
                <a:latin typeface="Calibri"/>
                <a:ea typeface="+mn-lt"/>
                <a:cs typeface="+mn-lt"/>
              </a:rPr>
              <a:t>Run</a:t>
            </a:r>
            <a:r>
              <a:rPr lang="ru-RU" dirty="0">
                <a:latin typeface="Calibri"/>
                <a:ea typeface="+mn-lt"/>
                <a:cs typeface="+mn-lt"/>
              </a:rPr>
              <a:t>.</a:t>
            </a:r>
            <a:endParaRPr lang="ru-RU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Calibri"/>
                <a:ea typeface="Calibri"/>
                <a:cs typeface="Calibri"/>
              </a:rPr>
              <a:t>Любой из этих вариантов приведет к запуску программы и открытию в нижней части окна панели </a:t>
            </a:r>
            <a:r>
              <a:rPr lang="ru-RU" sz="2400" dirty="0">
                <a:latin typeface="Calibri"/>
                <a:ea typeface="+mn-lt"/>
                <a:cs typeface="+mn-lt"/>
              </a:rPr>
              <a:t>«</a:t>
            </a:r>
            <a:r>
              <a:rPr lang="ru-RU" sz="2400" dirty="0" err="1">
                <a:latin typeface="Calibri"/>
                <a:ea typeface="+mn-lt"/>
                <a:cs typeface="+mn-lt"/>
              </a:rPr>
              <a:t>Run</a:t>
            </a:r>
            <a:r>
              <a:rPr lang="ru-RU" sz="2400" dirty="0">
                <a:latin typeface="Calibri"/>
                <a:ea typeface="+mn-lt"/>
                <a:cs typeface="+mn-lt"/>
              </a:rPr>
              <a:t> Tool» с выводом кода.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70ADE-E48C-0E72-49D7-AC9B864F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CE5E5-414A-B4C8-FC24-93FCC1B1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" y="2117950"/>
            <a:ext cx="11230913" cy="3733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Компиляцию можно провести с помощью модуля </a:t>
            </a:r>
            <a:r>
              <a:rPr lang="ru-RU" sz="2400" err="1">
                <a:latin typeface="Calibri"/>
                <a:ea typeface="+mn-lt"/>
                <a:cs typeface="+mn-lt"/>
              </a:rPr>
              <a:t>Pyinstaller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Для этого в поле Terminal (Alt+F12 либо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View</a:t>
            </a:r>
            <a:r>
              <a:rPr lang="ru-RU" sz="2400" dirty="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→</a:t>
            </a:r>
            <a:r>
              <a:rPr lang="ru-RU" sz="2400" dirty="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Tool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Windows</a:t>
            </a:r>
            <a:r>
              <a:rPr lang="ru-RU" sz="2400" dirty="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→</a:t>
            </a:r>
            <a:r>
              <a:rPr lang="ru-RU" sz="2400" dirty="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Terminal</a:t>
            </a:r>
            <a:r>
              <a:rPr lang="ru-RU" sz="2400" dirty="0">
                <a:latin typeface="Calibri"/>
                <a:ea typeface="Calibri"/>
                <a:cs typeface="Calibri"/>
              </a:rPr>
              <a:t>) после пути проекта ввести «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pyinstaller</a:t>
            </a:r>
            <a:r>
              <a:rPr lang="ru-RU" sz="2400" dirty="0">
                <a:latin typeface="Calibri"/>
                <a:ea typeface="+mn-lt"/>
                <a:cs typeface="+mn-lt"/>
              </a:rPr>
              <a:t> *название проекта*.</a:t>
            </a:r>
            <a:r>
              <a:rPr lang="ru-RU" sz="2400" dirty="0" err="1">
                <a:latin typeface="Calibri"/>
                <a:ea typeface="+mn-lt"/>
                <a:cs typeface="+mn-lt"/>
              </a:rPr>
              <a:t>py</a:t>
            </a:r>
            <a:r>
              <a:rPr lang="ru-RU" sz="2400" dirty="0">
                <a:latin typeface="Calibri"/>
                <a:ea typeface="Calibri"/>
                <a:cs typeface="Calibri"/>
              </a:rPr>
              <a:t>»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ru-RU" sz="2400" dirty="0">
                <a:latin typeface="Calibri"/>
                <a:ea typeface="+mn-lt"/>
                <a:cs typeface="+mn-lt"/>
              </a:rPr>
              <a:t>После нажатия Enter в папке проекта появятся новые папки, в том числе папка «</a:t>
            </a:r>
            <a:r>
              <a:rPr lang="ru-RU" sz="2400" dirty="0" err="1">
                <a:latin typeface="Calibri"/>
                <a:ea typeface="+mn-lt"/>
                <a:cs typeface="+mn-lt"/>
              </a:rPr>
              <a:t>dist</a:t>
            </a:r>
            <a:r>
              <a:rPr lang="ru-RU" sz="2400" dirty="0">
                <a:latin typeface="Calibri"/>
                <a:ea typeface="+mn-lt"/>
                <a:cs typeface="+mn-lt"/>
              </a:rPr>
              <a:t>», в который будет лежать файл с тем же названием, что и проект, но с форматом </a:t>
            </a:r>
            <a:r>
              <a:rPr lang="ru-RU" sz="2400" dirty="0">
                <a:latin typeface="Calibri"/>
                <a:ea typeface="Calibri"/>
                <a:cs typeface="Calibri"/>
              </a:rPr>
              <a:t>«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  <a:r>
              <a:rPr lang="ru-RU" sz="2400" dirty="0" err="1">
                <a:latin typeface="Calibri"/>
                <a:ea typeface="+mn-lt"/>
                <a:cs typeface="+mn-lt"/>
              </a:rPr>
              <a:t>exe</a:t>
            </a:r>
            <a:r>
              <a:rPr lang="ru-RU" sz="2400" dirty="0">
                <a:latin typeface="Calibri"/>
                <a:ea typeface="Calibri"/>
                <a:cs typeface="Calibri"/>
              </a:rPr>
              <a:t>»</a:t>
            </a:r>
            <a:r>
              <a:rPr lang="ru-RU" sz="2400" dirty="0">
                <a:latin typeface="Calibri"/>
                <a:ea typeface="+mn-lt"/>
                <a:cs typeface="+mn-lt"/>
              </a:rPr>
              <a:t>. Его и нужно запустить.</a:t>
            </a:r>
          </a:p>
        </p:txBody>
      </p:sp>
    </p:spTree>
    <p:extLst>
      <p:ext uri="{BB962C8B-B14F-4D97-AF65-F5344CB8AC3E}">
        <p14:creationId xmlns:p14="http://schemas.microsoft.com/office/powerpoint/2010/main" val="362066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361D3-4153-49AC-62DF-A391B652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/>
              <a:t>Публикация в </a:t>
            </a:r>
            <a:r>
              <a:rPr lang="ru-RU" dirty="0" err="1"/>
              <a:t>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0B828A-F660-7F3F-97F0-B5ED3A0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48988"/>
            <a:ext cx="10972798" cy="41990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Для публикации своего проекта в </a:t>
            </a:r>
            <a:r>
              <a:rPr lang="ru-RU" sz="2400" err="1">
                <a:latin typeface="Calibri"/>
                <a:ea typeface="Calibri"/>
                <a:cs typeface="Calibri"/>
              </a:rPr>
              <a:t>GitHub</a:t>
            </a:r>
            <a:r>
              <a:rPr lang="ru-RU" sz="2400" dirty="0">
                <a:latin typeface="Calibri"/>
                <a:ea typeface="Calibri"/>
                <a:cs typeface="Calibri"/>
              </a:rPr>
              <a:t> необходимо иметь учетную запись.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libri"/>
                <a:ea typeface="Calibri"/>
                <a:cs typeface="Calibri"/>
              </a:rPr>
              <a:t>VCS (в главном меню)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→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«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Enable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Version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Control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Integration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».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 После открытия всплывающего окна выбрать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, это инициализирует репозиторий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git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После этого на верхней панели появится зелёная галочка (обозначает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Commit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). После нажатия откроется новое окно, в котором нужно выбрать </a:t>
            </a:r>
            <a:b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</a:b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Unversioned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Files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→ ввести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«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Initial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Commit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» (окно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Commit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 Message)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→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Commit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Перейти в VCS → 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Import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into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Version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Control 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→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Share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Project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on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GitHub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В всплывшем окне ввести свои данные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, после чего указать название и описание нового репозитория, в котором расположится проект из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PyCharm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, и нажать </a:t>
            </a:r>
            <a:r>
              <a:rPr lang="ru-RU" sz="24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Share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2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11A30E-8D3A-44A0-B641-82550989D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97E0F-436F-47B4-C740-00A9330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59"/>
            <a:ext cx="10056589" cy="2369713"/>
          </a:xfrm>
        </p:spPr>
        <p:txBody>
          <a:bodyPr anchor="t">
            <a:normAutofit/>
          </a:bodyPr>
          <a:lstStyle/>
          <a:p>
            <a:r>
              <a:rPr lang="ru-RU" dirty="0"/>
              <a:t>Дополнительные функции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147" y="3612975"/>
            <a:ext cx="402336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912B-954C-C9CB-7C93-EE8F4794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965" y="3776870"/>
            <a:ext cx="7610540" cy="24119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PyCharm</a:t>
            </a:r>
            <a:r>
              <a:rPr lang="ru-RU" dirty="0"/>
              <a:t> много дополнительных функций, значительно упрощающих работу с ним.</a:t>
            </a:r>
          </a:p>
        </p:txBody>
      </p:sp>
    </p:spTree>
    <p:extLst>
      <p:ext uri="{BB962C8B-B14F-4D97-AF65-F5344CB8AC3E}">
        <p14:creationId xmlns:p14="http://schemas.microsoft.com/office/powerpoint/2010/main" val="177287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51911-0576-BC7B-3B88-A3312DEB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7035"/>
            <a:ext cx="10639510" cy="1378905"/>
          </a:xfrm>
        </p:spPr>
        <p:txBody>
          <a:bodyPr/>
          <a:lstStyle/>
          <a:p>
            <a:r>
              <a:rPr lang="ru-RU" dirty="0"/>
              <a:t>Навигация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50ABB-9351-AD18-DC44-F63A640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58" y="1840170"/>
            <a:ext cx="11162674" cy="2322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В </a:t>
            </a:r>
            <a:r>
              <a:rPr lang="ru-RU" sz="2400" err="1">
                <a:latin typeface="Calibri"/>
                <a:ea typeface="Calibri"/>
                <a:cs typeface="Calibri"/>
              </a:rPr>
              <a:t>PyCharm</a:t>
            </a:r>
            <a:r>
              <a:rPr lang="ru-RU" sz="2400" dirty="0">
                <a:latin typeface="Calibri"/>
                <a:ea typeface="Calibri"/>
                <a:cs typeface="Calibri"/>
              </a:rPr>
              <a:t> имеется умный поиск, осуществляемый с помощью горячих клавиш. Благодаря ему можно перейти к любому классу, файлу, символу, а также окну или действию.</a:t>
            </a: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Горячие клавиши для </a:t>
            </a:r>
            <a:r>
              <a:rPr lang="ru-RU" sz="2400" err="1">
                <a:latin typeface="Calibri"/>
                <a:ea typeface="Calibri"/>
                <a:cs typeface="Calibri"/>
              </a:rPr>
              <a:t>MacOS</a:t>
            </a:r>
            <a:r>
              <a:rPr lang="ru-RU" sz="2400" dirty="0">
                <a:latin typeface="Calibri"/>
                <a:ea typeface="Calibri"/>
                <a:cs typeface="Calibri"/>
              </a:rPr>
              <a:t> и Windows отличаются.</a:t>
            </a: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Некоторые примеры: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D5A85F-21A6-FCA5-04CF-A5E53B13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97849"/>
              </p:ext>
            </p:extLst>
          </p:nvPr>
        </p:nvGraphicFramePr>
        <p:xfrm>
          <a:off x="782520" y="4255974"/>
          <a:ext cx="10625309" cy="22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327">
                  <a:extLst>
                    <a:ext uri="{9D8B030D-6E8A-4147-A177-3AD203B41FA5}">
                      <a16:colId xmlns:a16="http://schemas.microsoft.com/office/drawing/2014/main" val="4144916693"/>
                    </a:ext>
                  </a:extLst>
                </a:gridCol>
                <a:gridCol w="3137491">
                  <a:extLst>
                    <a:ext uri="{9D8B030D-6E8A-4147-A177-3AD203B41FA5}">
                      <a16:colId xmlns:a16="http://schemas.microsoft.com/office/drawing/2014/main" val="3502667131"/>
                    </a:ext>
                  </a:extLst>
                </a:gridCol>
                <a:gridCol w="3137491">
                  <a:extLst>
                    <a:ext uri="{9D8B030D-6E8A-4147-A177-3AD203B41FA5}">
                      <a16:colId xmlns:a16="http://schemas.microsoft.com/office/drawing/2014/main" val="3410704562"/>
                    </a:ext>
                  </a:extLst>
                </a:gridCol>
              </a:tblGrid>
              <a:tr h="4465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MacOS</a:t>
                      </a:r>
                      <a:endParaRPr lang="ru-RU" sz="2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4987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Сдвинуть курсор к началу строки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err="1">
                          <a:latin typeface="Calibri"/>
                        </a:rPr>
                        <a:t>Сmd</a:t>
                      </a:r>
                      <a:r>
                        <a:rPr lang="ru-RU" sz="2000" b="0" i="0" u="none" strike="noStrike" noProof="0" dirty="0">
                          <a:latin typeface="Calibri"/>
                        </a:rPr>
                        <a:t> +  ←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Home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62188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Недавний файл 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err="1">
                          <a:latin typeface="Calibri"/>
                        </a:rPr>
                        <a:t>Сmd</a:t>
                      </a:r>
                      <a:r>
                        <a:rPr lang="ru-RU" sz="2000" b="0" i="0" u="none" strike="noStrike" noProof="0" dirty="0">
                          <a:latin typeface="Calibri"/>
                        </a:rPr>
                        <a:t> + E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Ctrl + E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56998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Показать все закладки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err="1">
                          <a:latin typeface="Calibri"/>
                        </a:rPr>
                        <a:t>Сmd</a:t>
                      </a:r>
                      <a:r>
                        <a:rPr lang="ru-RU" sz="2000" b="0" i="0" u="none" strike="noStrike" noProof="0" dirty="0">
                          <a:latin typeface="Calibri"/>
                        </a:rPr>
                        <a:t> + F3 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Shift + F11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96122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Перейти к строчке/столбцу…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err="1">
                          <a:latin typeface="Calibri"/>
                        </a:rPr>
                        <a:t>Сmd</a:t>
                      </a:r>
                      <a:r>
                        <a:rPr lang="ru-RU" sz="2000" b="0" i="0" u="none" strike="noStrike" noProof="0" dirty="0">
                          <a:latin typeface="Calibri"/>
                        </a:rPr>
                        <a:t> + L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Calibri"/>
                        </a:rPr>
                        <a:t>Ctrl + G</a:t>
                      </a:r>
                      <a:endParaRPr lang="ru-RU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1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CC17D-146F-63B9-2979-295EEE3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97904" cy="108118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Рефакторинги и 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987B7-F078-9842-3DD9-AFBA325F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27" y="1671316"/>
            <a:ext cx="8686799" cy="878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b="1" dirty="0">
                <a:ea typeface="+mn-lt"/>
                <a:cs typeface="+mn-lt"/>
              </a:rPr>
              <a:t>веб-фреймворки 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5E816-061B-0978-7712-1BF9AD0928E5}"/>
              </a:ext>
            </a:extLst>
          </p:cNvPr>
          <p:cNvSpPr txBox="1"/>
          <p:nvPr/>
        </p:nvSpPr>
        <p:spPr>
          <a:xfrm>
            <a:off x="516339" y="2613545"/>
            <a:ext cx="1108198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alibri"/>
                <a:ea typeface="+mn-lt"/>
                <a:cs typeface="+mn-lt"/>
              </a:rPr>
              <a:t>C помощью рефакторингов </a:t>
            </a:r>
            <a:r>
              <a:rPr lang="ru-RU" sz="2400" i="1" err="1">
                <a:latin typeface="Calibri"/>
                <a:ea typeface="+mn-lt"/>
                <a:cs typeface="+mn-lt"/>
              </a:rPr>
              <a:t>Rename</a:t>
            </a:r>
            <a:r>
              <a:rPr lang="ru-RU" sz="2400" dirty="0">
                <a:latin typeface="Calibri"/>
                <a:ea typeface="+mn-lt"/>
                <a:cs typeface="+mn-lt"/>
              </a:rPr>
              <a:t> и </a:t>
            </a:r>
            <a:r>
              <a:rPr lang="ru-RU" sz="2400" i="1" err="1">
                <a:latin typeface="Calibri"/>
                <a:ea typeface="+mn-lt"/>
                <a:cs typeface="+mn-lt"/>
              </a:rPr>
              <a:t>Delete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Extract</a:t>
            </a:r>
            <a:r>
              <a:rPr lang="ru-RU" sz="2400" i="1" dirty="0">
                <a:latin typeface="Calibri"/>
                <a:ea typeface="+mn-lt"/>
                <a:cs typeface="+mn-lt"/>
              </a:rPr>
              <a:t> </a:t>
            </a:r>
            <a:r>
              <a:rPr lang="ru-RU" sz="2400" i="1" err="1">
                <a:latin typeface="Calibri"/>
                <a:ea typeface="+mn-lt"/>
                <a:cs typeface="+mn-lt"/>
              </a:rPr>
              <a:t>Method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Introduce</a:t>
            </a:r>
            <a:r>
              <a:rPr lang="ru-RU" sz="2400" i="1" dirty="0">
                <a:latin typeface="Calibri"/>
                <a:ea typeface="+mn-lt"/>
                <a:cs typeface="+mn-lt"/>
              </a:rPr>
              <a:t> </a:t>
            </a:r>
            <a:r>
              <a:rPr lang="ru-RU" sz="2400" i="1" err="1">
                <a:latin typeface="Calibri"/>
                <a:ea typeface="+mn-lt"/>
                <a:cs typeface="+mn-lt"/>
              </a:rPr>
              <a:t>Variable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Inline</a:t>
            </a:r>
            <a:r>
              <a:rPr lang="ru-RU" sz="2400" i="1" dirty="0">
                <a:latin typeface="Calibri"/>
                <a:ea typeface="+mn-lt"/>
                <a:cs typeface="+mn-lt"/>
              </a:rPr>
              <a:t> </a:t>
            </a:r>
            <a:r>
              <a:rPr lang="ru-RU" sz="2400" i="1" err="1">
                <a:latin typeface="Calibri"/>
                <a:ea typeface="+mn-lt"/>
                <a:cs typeface="+mn-lt"/>
              </a:rPr>
              <a:t>Variable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Inline</a:t>
            </a:r>
            <a:r>
              <a:rPr lang="ru-RU" sz="2400" i="1" dirty="0">
                <a:latin typeface="Calibri"/>
                <a:ea typeface="+mn-lt"/>
                <a:cs typeface="+mn-lt"/>
              </a:rPr>
              <a:t> </a:t>
            </a:r>
            <a:r>
              <a:rPr lang="ru-RU" sz="2400" i="1" err="1">
                <a:latin typeface="Calibri"/>
                <a:ea typeface="+mn-lt"/>
                <a:cs typeface="+mn-lt"/>
              </a:rPr>
              <a:t>Method</a:t>
            </a:r>
            <a:r>
              <a:rPr lang="ru-RU" sz="2400" dirty="0">
                <a:latin typeface="Calibri"/>
                <a:ea typeface="+mn-lt"/>
                <a:cs typeface="+mn-lt"/>
              </a:rPr>
              <a:t> и многих других </a:t>
            </a:r>
            <a:r>
              <a:rPr lang="ru-RU" sz="2400" err="1">
                <a:latin typeface="Calibri"/>
                <a:ea typeface="+mn-lt"/>
                <a:cs typeface="+mn-lt"/>
              </a:rPr>
              <a:t>PyCharm</a:t>
            </a:r>
            <a:r>
              <a:rPr lang="ru-RU" sz="2400" dirty="0">
                <a:latin typeface="Calibri"/>
                <a:ea typeface="+mn-lt"/>
                <a:cs typeface="+mn-lt"/>
              </a:rPr>
              <a:t> предоставляет широкие возможности реорганизации кода. Они учитывают особенности конкретного языка или фреймворка, помогая вносить изменения по всему проекту.</a:t>
            </a:r>
          </a:p>
          <a:p>
            <a:endParaRPr lang="ru-RU" sz="2400" dirty="0">
              <a:latin typeface="Calibri"/>
              <a:ea typeface="Calibri"/>
              <a:cs typeface="Calibri"/>
            </a:endParaRPr>
          </a:p>
          <a:p>
            <a:r>
              <a:rPr lang="ru-RU" sz="2400" err="1">
                <a:latin typeface="Calibri"/>
                <a:ea typeface="+mn-lt"/>
                <a:cs typeface="+mn-lt"/>
              </a:rPr>
              <a:t>PyCharm</a:t>
            </a:r>
            <a:r>
              <a:rPr lang="ru-RU" sz="2400" dirty="0">
                <a:latin typeface="Calibri"/>
                <a:ea typeface="+mn-lt"/>
                <a:cs typeface="+mn-lt"/>
              </a:rPr>
              <a:t> обеспечивает поддержку популярных веб-фреймворков, таких как </a:t>
            </a:r>
            <a:r>
              <a:rPr lang="ru-RU" sz="2400" i="1" err="1">
                <a:latin typeface="Calibri"/>
                <a:ea typeface="+mn-lt"/>
                <a:cs typeface="+mn-lt"/>
              </a:rPr>
              <a:t>Django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Flask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dirty="0">
                <a:latin typeface="Calibri"/>
                <a:ea typeface="+mn-lt"/>
                <a:cs typeface="+mn-lt"/>
              </a:rPr>
              <a:t>Google </a:t>
            </a:r>
            <a:r>
              <a:rPr lang="ru-RU" sz="2400" i="1" err="1">
                <a:latin typeface="Calibri"/>
                <a:ea typeface="+mn-lt"/>
                <a:cs typeface="+mn-lt"/>
              </a:rPr>
              <a:t>App</a:t>
            </a:r>
            <a:r>
              <a:rPr lang="ru-RU" sz="2400" i="1" dirty="0">
                <a:latin typeface="Calibri"/>
                <a:ea typeface="+mn-lt"/>
                <a:cs typeface="+mn-lt"/>
              </a:rPr>
              <a:t> Engine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i="1" err="1">
                <a:latin typeface="Calibri"/>
                <a:ea typeface="+mn-lt"/>
                <a:cs typeface="+mn-lt"/>
              </a:rPr>
              <a:t>Pyramid</a:t>
            </a:r>
            <a:r>
              <a:rPr lang="ru-RU" sz="2400" dirty="0">
                <a:latin typeface="Calibri"/>
                <a:ea typeface="+mn-lt"/>
                <a:cs typeface="+mn-lt"/>
              </a:rPr>
              <a:t> и </a:t>
            </a:r>
            <a:r>
              <a:rPr lang="ru-RU" sz="2400" i="1" dirty="0">
                <a:latin typeface="Calibri"/>
                <a:ea typeface="+mn-lt"/>
                <a:cs typeface="+mn-lt"/>
              </a:rPr>
              <a:t>web2py</a:t>
            </a:r>
            <a:r>
              <a:rPr lang="ru-RU" sz="2400" dirty="0">
                <a:latin typeface="Calibri"/>
                <a:ea typeface="+mn-lt"/>
                <a:cs typeface="+mn-lt"/>
              </a:rPr>
              <a:t>. Можно создавать и отлаживать </a:t>
            </a:r>
            <a:r>
              <a:rPr lang="ru-RU" sz="2400" err="1">
                <a:latin typeface="Calibri"/>
                <a:ea typeface="+mn-lt"/>
                <a:cs typeface="+mn-lt"/>
              </a:rPr>
              <a:t>Django</a:t>
            </a:r>
            <a:r>
              <a:rPr lang="ru-RU" sz="2400" dirty="0">
                <a:latin typeface="Calibri"/>
                <a:ea typeface="+mn-lt"/>
                <a:cs typeface="+mn-lt"/>
              </a:rPr>
              <a:t>-шаблоны, работать с утилитами </a:t>
            </a:r>
            <a:r>
              <a:rPr lang="ru-RU" sz="2400" i="1" dirty="0">
                <a:latin typeface="Calibri"/>
                <a:ea typeface="+mn-lt"/>
                <a:cs typeface="+mn-lt"/>
              </a:rPr>
              <a:t>manage.py</a:t>
            </a:r>
            <a:r>
              <a:rPr lang="ru-RU" sz="2400" dirty="0">
                <a:latin typeface="Calibri"/>
                <a:ea typeface="+mn-lt"/>
                <a:cs typeface="+mn-lt"/>
              </a:rPr>
              <a:t> и </a:t>
            </a:r>
            <a:r>
              <a:rPr lang="ru-RU" sz="2400" i="1" dirty="0">
                <a:latin typeface="Calibri"/>
                <a:ea typeface="+mn-lt"/>
                <a:cs typeface="+mn-lt"/>
              </a:rPr>
              <a:t>appcfg.py</a:t>
            </a:r>
            <a:r>
              <a:rPr lang="ru-RU" sz="2400" dirty="0">
                <a:latin typeface="Calibri"/>
                <a:ea typeface="+mn-lt"/>
                <a:cs typeface="+mn-lt"/>
              </a:rPr>
              <a:t>, а также использовать специфичные для фреймворков </a:t>
            </a:r>
            <a:r>
              <a:rPr lang="ru-RU" sz="2400" err="1">
                <a:latin typeface="Calibri"/>
                <a:ea typeface="+mn-lt"/>
                <a:cs typeface="+mn-lt"/>
              </a:rPr>
              <a:t>автодополнение</a:t>
            </a:r>
            <a:r>
              <a:rPr lang="ru-RU" sz="2400" dirty="0">
                <a:latin typeface="Calibri"/>
                <a:ea typeface="+mn-lt"/>
                <a:cs typeface="+mn-lt"/>
              </a:rPr>
              <a:t> и навигацию.</a:t>
            </a:r>
            <a:endParaRPr lang="ru-RU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29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F8F5A-1690-DA71-E1CD-22A22DF1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r>
              <a:rPr lang="ru-RU" dirty="0"/>
              <a:t>Библиотеки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58957-92CF-838D-A2F5-89478E5A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019425"/>
            <a:ext cx="10685003" cy="3025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>
                <a:latin typeface="Calibri"/>
                <a:ea typeface="Calibri"/>
                <a:cs typeface="Calibri"/>
              </a:rPr>
              <a:t>PyCharm</a:t>
            </a:r>
            <a:r>
              <a:rPr lang="ru-RU" sz="2800" dirty="0">
                <a:latin typeface="Calibri"/>
                <a:ea typeface="Calibri"/>
                <a:cs typeface="Calibri"/>
              </a:rPr>
              <a:t> поддерживает множество библиотек для научных вычислений: </a:t>
            </a:r>
            <a:r>
              <a:rPr lang="ru-RU" sz="2800" i="1" err="1">
                <a:latin typeface="Calibri"/>
                <a:ea typeface="+mn-lt"/>
                <a:cs typeface="+mn-lt"/>
              </a:rPr>
              <a:t>Pandas</a:t>
            </a:r>
            <a:r>
              <a:rPr lang="ru-RU" sz="2800" dirty="0">
                <a:latin typeface="Calibri"/>
                <a:ea typeface="+mn-lt"/>
                <a:cs typeface="+mn-lt"/>
              </a:rPr>
              <a:t>, </a:t>
            </a:r>
            <a:r>
              <a:rPr lang="ru-RU" sz="2800" i="1" err="1">
                <a:latin typeface="Calibri"/>
                <a:ea typeface="+mn-lt"/>
                <a:cs typeface="+mn-lt"/>
              </a:rPr>
              <a:t>Numpy</a:t>
            </a:r>
            <a:r>
              <a:rPr lang="ru-RU" sz="2800" dirty="0">
                <a:latin typeface="Calibri"/>
                <a:ea typeface="+mn-lt"/>
                <a:cs typeface="+mn-lt"/>
              </a:rPr>
              <a:t>, </a:t>
            </a:r>
            <a:r>
              <a:rPr lang="ru-RU" sz="2800" i="1" err="1">
                <a:latin typeface="Calibri"/>
                <a:ea typeface="+mn-lt"/>
                <a:cs typeface="+mn-lt"/>
              </a:rPr>
              <a:t>Matplotlib</a:t>
            </a:r>
            <a:r>
              <a:rPr lang="ru-RU" sz="2800" dirty="0">
                <a:latin typeface="Calibri"/>
                <a:ea typeface="+mn-lt"/>
                <a:cs typeface="+mn-lt"/>
              </a:rPr>
              <a:t> и другие. IDE обеспечивает умное редактирование, позволяет просматривать наборы данных в виде графиков и в табличной форме</a:t>
            </a:r>
            <a:endParaRPr lang="ru-RU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A194E-EB9D-808A-CE14-F6EA5FF7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/>
              <a:t>Плагины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8F510-BDEF-B462-4FAB-A190F91E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01138"/>
            <a:ext cx="8686799" cy="3869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Для </a:t>
            </a:r>
            <a:r>
              <a:rPr lang="ru-RU" dirty="0" err="1"/>
              <a:t>PyCharm</a:t>
            </a:r>
            <a:r>
              <a:rPr lang="ru-RU" dirty="0"/>
              <a:t> существуют плагины для улучшения работы с кодом. 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1259EBF-CBBD-7A5A-5D83-4CF0700B3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03"/>
              </p:ext>
            </p:extLst>
          </p:nvPr>
        </p:nvGraphicFramePr>
        <p:xfrm>
          <a:off x="375312" y="2479343"/>
          <a:ext cx="11444179" cy="408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113">
                  <a:extLst>
                    <a:ext uri="{9D8B030D-6E8A-4147-A177-3AD203B41FA5}">
                      <a16:colId xmlns:a16="http://schemas.microsoft.com/office/drawing/2014/main" val="3425076483"/>
                    </a:ext>
                  </a:extLst>
                </a:gridCol>
                <a:gridCol w="8243066">
                  <a:extLst>
                    <a:ext uri="{9D8B030D-6E8A-4147-A177-3AD203B41FA5}">
                      <a16:colId xmlns:a16="http://schemas.microsoft.com/office/drawing/2014/main" val="1002886062"/>
                    </a:ext>
                  </a:extLst>
                </a:gridCol>
              </a:tblGrid>
              <a:tr h="62997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/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/>
                        </a:rPr>
                        <a:t>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68120"/>
                  </a:ext>
                </a:extLst>
              </a:tr>
              <a:tr h="62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err="1">
                          <a:latin typeface="Calibri"/>
                        </a:rPr>
                        <a:t>Tabnine</a:t>
                      </a:r>
                      <a:endParaRPr lang="ru-RU" sz="1800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автоматически дополняет код</a:t>
                      </a:r>
                      <a:endParaRPr lang="ru-RU" sz="1800">
                        <a:latin typeface="Calibri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предлагает закончить функцию при её объявлении</a:t>
                      </a:r>
                      <a:endParaRPr lang="ru-RU" sz="1800">
                        <a:latin typeface="Calibri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генерирует коды блока по запросу из комментариев</a:t>
                      </a:r>
                      <a:endParaRPr lang="ru-RU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87630"/>
                  </a:ext>
                </a:extLst>
              </a:tr>
              <a:tr h="62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err="1">
                          <a:latin typeface="Calibri"/>
                        </a:rPr>
                        <a:t>PyLint</a:t>
                      </a:r>
                      <a:endParaRPr lang="ru-RU" sz="1800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проверяет код на соответствие стандартам (длина строки, имена переменных)</a:t>
                      </a:r>
                      <a:endParaRPr lang="ru-RU" sz="1800">
                        <a:latin typeface="Calibri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подсвечивает ошибки в коде, анализирует его без запуска</a:t>
                      </a:r>
                      <a:endParaRPr lang="ru-RU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41936"/>
                  </a:ext>
                </a:extLst>
              </a:tr>
              <a:tr h="62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err="1">
                          <a:latin typeface="Calibri"/>
                        </a:rPr>
                        <a:t>SonarLint</a:t>
                      </a:r>
                      <a:endParaRPr lang="ru-RU" sz="1800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В реальном времени подсвечивает ошибки, предоставляет комментарий с причиной ошибки, риском и возможностями её устранения</a:t>
                      </a:r>
                      <a:endParaRPr lang="ru-RU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61356"/>
                  </a:ext>
                </a:extLst>
              </a:tr>
              <a:tr h="62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err="1">
                          <a:latin typeface="Calibri"/>
                        </a:rPr>
                        <a:t>Rainbow</a:t>
                      </a:r>
                      <a:r>
                        <a:rPr lang="ru-RU" sz="1800" b="0" i="1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1" u="none" strike="noStrike" noProof="0" err="1">
                          <a:latin typeface="Calibri"/>
                        </a:rPr>
                        <a:t>Brackets</a:t>
                      </a:r>
                      <a:r>
                        <a:rPr lang="ru-RU" sz="1800" b="0" i="1" u="none" strike="noStrike" noProof="0" dirty="0">
                          <a:latin typeface="Calibri"/>
                        </a:rPr>
                        <a:t> </a:t>
                      </a:r>
                      <a:endParaRPr lang="ru-RU" sz="1800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Красит скобки в различные цвета, чтобы было проще отслеживать их иерархию</a:t>
                      </a:r>
                      <a:endParaRPr lang="ru-RU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53561"/>
                  </a:ext>
                </a:extLst>
              </a:tr>
              <a:tr h="62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latin typeface="Calibri"/>
                        </a:rPr>
                        <a:t>Python Smart </a:t>
                      </a:r>
                      <a:r>
                        <a:rPr lang="ru-RU" sz="1800" b="0" i="1" u="none" strike="noStrike" noProof="0" err="1">
                          <a:latin typeface="Calibri"/>
                        </a:rPr>
                        <a:t>Execute</a:t>
                      </a:r>
                      <a:endParaRPr lang="ru-RU" sz="1800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Позволяет запустить отдельный блок кода в консоли.</a:t>
                      </a:r>
                      <a:endParaRPr lang="ru-RU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9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98F63-CEF6-0FCA-1BD2-4D111E48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11390138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 b="0">
                <a:latin typeface="Calibri"/>
                <a:ea typeface="Calibri"/>
                <a:cs typeface="Calibri"/>
              </a:rPr>
              <a:t>IDE (Integrated Development Environment)  – интегрированная среда разработки.</a:t>
            </a:r>
            <a:endParaRPr lang="ru-RU" sz="5000">
              <a:latin typeface="Calibri"/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08CE8-2C27-A3F9-34EA-61189E23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3" y="3428067"/>
            <a:ext cx="11314138" cy="2617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состав IDE обычно входят текстовой редактор, компилятор или интерпретатор, отладчик и другое программное обеспечение.</a:t>
            </a:r>
          </a:p>
          <a:p>
            <a:r>
              <a:rPr lang="ru-RU"/>
              <a:t>Одной из самых удобных IDE при работе с Python считается </a:t>
            </a:r>
            <a:r>
              <a:rPr lang="ru-RU" err="1"/>
              <a:t>PyCharm</a:t>
            </a:r>
            <a:r>
              <a:rPr lang="ru-RU"/>
              <a:t> (</a:t>
            </a:r>
            <a:r>
              <a:rPr lang="ru-RU" err="1"/>
              <a:t>JetBrains</a:t>
            </a:r>
            <a:r>
              <a:rPr lang="ru-RU"/>
              <a:t>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29B5D-98F3-B19D-5E41-F162DC01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 err="1"/>
              <a:t>PyCharm</a:t>
            </a:r>
            <a:br>
              <a:rPr lang="ru-RU" dirty="0"/>
            </a:br>
            <a:r>
              <a:rPr lang="ru-RU" sz="3600" dirty="0"/>
              <a:t>Windows, Linux, </a:t>
            </a:r>
            <a:r>
              <a:rPr lang="ru-RU" sz="3600" dirty="0" err="1"/>
              <a:t>MacOS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535E248-1266-9283-75CD-1ACF36E2D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106596"/>
              </p:ext>
            </p:extLst>
          </p:nvPr>
        </p:nvGraphicFramePr>
        <p:xfrm>
          <a:off x="568656" y="3184477"/>
          <a:ext cx="11121836" cy="293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918">
                  <a:extLst>
                    <a:ext uri="{9D8B030D-6E8A-4147-A177-3AD203B41FA5}">
                      <a16:colId xmlns:a16="http://schemas.microsoft.com/office/drawing/2014/main" val="1440640507"/>
                    </a:ext>
                  </a:extLst>
                </a:gridCol>
                <a:gridCol w="5560918">
                  <a:extLst>
                    <a:ext uri="{9D8B030D-6E8A-4147-A177-3AD203B41FA5}">
                      <a16:colId xmlns:a16="http://schemas.microsoft.com/office/drawing/2014/main" val="2051584499"/>
                    </a:ext>
                  </a:extLst>
                </a:gridCol>
              </a:tblGrid>
              <a:tr h="76905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54014"/>
                  </a:ext>
                </a:extLst>
              </a:tr>
              <a:tr h="21652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0" i="0" u="none" strike="noStrike" noProof="0" dirty="0">
                          <a:latin typeface="Calibri"/>
                        </a:rPr>
                        <a:t>Проприетарная платная версия с </a:t>
                      </a:r>
                      <a:r>
                        <a:rPr lang="ru-RU" sz="2400" b="0" i="0" u="none" strike="noStrike" noProof="0" dirty="0" err="1">
                          <a:latin typeface="Calibri"/>
                        </a:rPr>
                        <a:t>триальным</a:t>
                      </a:r>
                      <a:r>
                        <a:rPr lang="ru-RU" sz="2400" b="0" i="0" u="none" strike="noStrike" noProof="0" dirty="0">
                          <a:latin typeface="Calibri"/>
                        </a:rPr>
                        <a:t> периодом. Предназначена для профессиональных разработчиков, более широкая функциональность.</a:t>
                      </a:r>
                      <a:endParaRPr lang="ru-RU" sz="2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/>
                        </a:rPr>
                        <a:t>Свободно распространяемая версия. Подойдет для обучения или для небольших проектов.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0A3B-832B-71CF-63B5-57C09C55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06919" cy="1934172"/>
          </a:xfrm>
        </p:spPr>
        <p:txBody>
          <a:bodyPr>
            <a:normAutofit/>
          </a:bodyPr>
          <a:lstStyle/>
          <a:p>
            <a:r>
              <a:rPr lang="ru-RU" sz="4800"/>
              <a:t>Необходимое программное и аппаратное обеспечение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FA1578B-753F-1D0F-16C1-482505342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664287"/>
              </p:ext>
            </p:extLst>
          </p:nvPr>
        </p:nvGraphicFramePr>
        <p:xfrm>
          <a:off x="523164" y="2581701"/>
          <a:ext cx="11162823" cy="38881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93325">
                  <a:extLst>
                    <a:ext uri="{9D8B030D-6E8A-4147-A177-3AD203B41FA5}">
                      <a16:colId xmlns:a16="http://schemas.microsoft.com/office/drawing/2014/main" val="1287150660"/>
                    </a:ext>
                  </a:extLst>
                </a:gridCol>
                <a:gridCol w="8269498">
                  <a:extLst>
                    <a:ext uri="{9D8B030D-6E8A-4147-A177-3AD203B41FA5}">
                      <a16:colId xmlns:a16="http://schemas.microsoft.com/office/drawing/2014/main" val="3057405436"/>
                    </a:ext>
                  </a:extLst>
                </a:gridCol>
              </a:tblGrid>
              <a:tr h="1083581">
                <a:tc>
                  <a:txBody>
                    <a:bodyPr/>
                    <a:lstStyle/>
                    <a:p>
                      <a:r>
                        <a:rPr lang="ru-RU" b="1" dirty="0"/>
                        <a:t>Операционная система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Microsoft Windows 8, 10 64-bit</a:t>
                      </a:r>
                    </a:p>
                    <a:p>
                      <a:pPr lvl="0">
                        <a:buNone/>
                      </a:pPr>
                      <a:r>
                        <a:rPr lang="en-AU" b="0" noProof="0" dirty="0"/>
                        <a:t>MacOS</a:t>
                      </a:r>
                      <a:r>
                        <a:rPr lang="ru-RU" b="0" dirty="0"/>
                        <a:t> 10.13 </a:t>
                      </a:r>
                      <a:r>
                        <a:rPr lang="ru-RU" b="0" noProof="0" dirty="0"/>
                        <a:t>и выше</a:t>
                      </a:r>
                    </a:p>
                    <a:p>
                      <a:pPr lvl="0">
                        <a:buNone/>
                      </a:pPr>
                      <a:r>
                        <a:rPr lang="ru-RU" b="0" dirty="0"/>
                        <a:t>Для Linux - среды GNOME или KDE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70086"/>
                  </a:ext>
                </a:extLst>
              </a:tr>
              <a:tr h="701141">
                <a:tc>
                  <a:txBody>
                    <a:bodyPr/>
                    <a:lstStyle/>
                    <a:p>
                      <a:r>
                        <a:rPr lang="ru-RU" b="1" dirty="0"/>
                        <a:t>Оперативная память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Не менее 2 Гб, рекомендуемая - 8 Гб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25306"/>
                  </a:ext>
                </a:extLst>
              </a:tr>
              <a:tr h="701141">
                <a:tc>
                  <a:txBody>
                    <a:bodyPr/>
                    <a:lstStyle/>
                    <a:p>
                      <a:r>
                        <a:rPr lang="ru-RU" b="1" dirty="0"/>
                        <a:t>Место на диске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Установка потребует 2.5 Гб, рекомендуется использование SSD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106637"/>
                  </a:ext>
                </a:extLst>
              </a:tr>
              <a:tr h="701141">
                <a:tc>
                  <a:txBody>
                    <a:bodyPr/>
                    <a:lstStyle/>
                    <a:p>
                      <a:r>
                        <a:rPr lang="ru-RU" b="1" dirty="0"/>
                        <a:t>Разрешение экрана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Не менее 1024x768 пикселей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04543"/>
                  </a:ext>
                </a:extLst>
              </a:tr>
              <a:tr h="701141">
                <a:tc>
                  <a:txBody>
                    <a:bodyPr/>
                    <a:lstStyle/>
                    <a:p>
                      <a:r>
                        <a:rPr lang="ru-RU" b="1" dirty="0"/>
                        <a:t>Версии Python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2.7, 3.5 и более поздние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7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2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73C74-DBCD-9933-B02E-F7035A9D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/>
              <a:t>Основные функции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20243-ADA1-676B-2A38-CDEBB850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80750"/>
            <a:ext cx="8686799" cy="410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Создание проекта;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Кодирование;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Форматирование кода;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Отладка;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Запуск;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Компиляция;</a:t>
            </a:r>
          </a:p>
          <a:p>
            <a:pPr marL="342900" indent="-342900">
              <a:buChar char="•"/>
            </a:pPr>
            <a:r>
              <a:rPr lang="ru-RU" sz="2300">
                <a:latin typeface="Calibri"/>
                <a:ea typeface="Calibri"/>
                <a:cs typeface="Calibri"/>
              </a:rPr>
              <a:t>Публикация в репозитории на </a:t>
            </a:r>
            <a:r>
              <a:rPr lang="ru-RU" sz="2300" err="1">
                <a:latin typeface="Calibri"/>
                <a:ea typeface="Calibri"/>
                <a:cs typeface="Calibri"/>
              </a:rPr>
              <a:t>GitHub</a:t>
            </a:r>
            <a:r>
              <a:rPr lang="ru-RU" sz="230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5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B6541-2152-B389-D941-D066552B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1BE96B-FFC4-E5DF-F32B-FD64F593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944272"/>
            <a:ext cx="11370858" cy="3812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При создании проекта откроется окно, в котором нужно будет указать имя нового проекта, его расположение и выбрать, создавать ли новое окружение для него.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0A2B4-69B6-C1CD-6D3C-32298D8E92DA}"/>
              </a:ext>
            </a:extLst>
          </p:cNvPr>
          <p:cNvSpPr txBox="1"/>
          <p:nvPr/>
        </p:nvSpPr>
        <p:spPr>
          <a:xfrm>
            <a:off x="7574507" y="2752298"/>
            <a:ext cx="43399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Для выбора существующего окружения необходимо выбрать</a:t>
            </a:r>
            <a:r>
              <a:rPr lang="ru-RU" i="1" dirty="0">
                <a:latin typeface="Calibri"/>
                <a:ea typeface="Calibri"/>
                <a:cs typeface="Calibri"/>
              </a:rPr>
              <a:t> </a:t>
            </a:r>
            <a:r>
              <a:rPr lang="ru-RU" i="1" err="1">
                <a:latin typeface="Calibri"/>
                <a:ea typeface="+mn-lt"/>
                <a:cs typeface="+mn-lt"/>
              </a:rPr>
              <a:t>Previously</a:t>
            </a:r>
            <a:r>
              <a:rPr lang="ru-RU" i="1" dirty="0">
                <a:latin typeface="Calibri"/>
                <a:ea typeface="+mn-lt"/>
                <a:cs typeface="+mn-lt"/>
              </a:rPr>
              <a:t> </a:t>
            </a:r>
            <a:r>
              <a:rPr lang="ru-RU" i="1" err="1">
                <a:latin typeface="Calibri"/>
                <a:ea typeface="+mn-lt"/>
                <a:cs typeface="+mn-lt"/>
              </a:rPr>
              <a:t>configured</a:t>
            </a:r>
            <a:r>
              <a:rPr lang="ru-RU" i="1" dirty="0">
                <a:latin typeface="Calibri"/>
                <a:ea typeface="+mn-lt"/>
                <a:cs typeface="+mn-lt"/>
              </a:rPr>
              <a:t> </a:t>
            </a:r>
            <a:r>
              <a:rPr lang="ru-RU" i="1" err="1">
                <a:latin typeface="Calibri"/>
                <a:ea typeface="+mn-lt"/>
                <a:cs typeface="+mn-lt"/>
              </a:rPr>
              <a:t>interpreter</a:t>
            </a:r>
            <a:r>
              <a:rPr lang="ru-RU" dirty="0">
                <a:latin typeface="Calibri"/>
                <a:ea typeface="+mn-lt"/>
                <a:cs typeface="+mn-lt"/>
              </a:rPr>
              <a:t>, после чего выбрать </a:t>
            </a:r>
            <a:r>
              <a:rPr lang="ru-RU" i="1" err="1">
                <a:latin typeface="Calibri"/>
                <a:ea typeface="+mn-lt"/>
                <a:cs typeface="+mn-lt"/>
              </a:rPr>
              <a:t>Add</a:t>
            </a:r>
            <a:r>
              <a:rPr lang="ru-RU" i="1" dirty="0">
                <a:latin typeface="Calibri"/>
                <a:ea typeface="+mn-lt"/>
                <a:cs typeface="+mn-lt"/>
              </a:rPr>
              <a:t> </a:t>
            </a:r>
            <a:r>
              <a:rPr lang="ru-RU" i="1" err="1">
                <a:latin typeface="Calibri"/>
                <a:ea typeface="+mn-lt"/>
                <a:cs typeface="+mn-lt"/>
              </a:rPr>
              <a:t>Interpreter</a:t>
            </a:r>
            <a:r>
              <a:rPr lang="ru-RU" dirty="0">
                <a:latin typeface="Calibri"/>
                <a:ea typeface="+mn-lt"/>
                <a:cs typeface="+mn-lt"/>
              </a:rPr>
              <a:t>. В открывшемся окне выбрать желаемое.</a:t>
            </a:r>
            <a:endParaRPr lang="ru-RU" dirty="0">
              <a:latin typeface="Calibri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B659EA0-444F-4FD9-7BD3-68983DAA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9" y="2639230"/>
            <a:ext cx="6894394" cy="306942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44769157-4468-CCB6-823B-1804F92C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671" y="4049973"/>
            <a:ext cx="2081284" cy="1703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44951-C417-AAFA-B838-A46EFB1B3510}"/>
              </a:ext>
            </a:extLst>
          </p:cNvPr>
          <p:cNvSpPr txBox="1"/>
          <p:nvPr/>
        </p:nvSpPr>
        <p:spPr>
          <a:xfrm>
            <a:off x="6859868" y="5978085"/>
            <a:ext cx="5175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Но, как правило, создается новое окружение.</a:t>
            </a:r>
          </a:p>
        </p:txBody>
      </p:sp>
    </p:spTree>
    <p:extLst>
      <p:ext uri="{BB962C8B-B14F-4D97-AF65-F5344CB8AC3E}">
        <p14:creationId xmlns:p14="http://schemas.microsoft.com/office/powerpoint/2010/main" val="244462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34223-B0DB-1306-6429-D3D319F7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9212183" cy="2452840"/>
          </a:xfrm>
        </p:spPr>
        <p:txBody>
          <a:bodyPr>
            <a:normAutofit/>
          </a:bodyPr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A259F-2930-DA65-4E8A-492A6884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33" y="1944888"/>
            <a:ext cx="10809861" cy="3283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Все файлы созданного проекта перечислены на панели слева.</a:t>
            </a:r>
          </a:p>
          <a:p>
            <a:r>
              <a:rPr lang="ru-RU" dirty="0">
                <a:latin typeface="Calibri"/>
                <a:ea typeface="Calibri"/>
                <a:cs typeface="Calibri"/>
              </a:rPr>
              <a:t>Для того, чтобы создать файл для написание программы, нужно правой кнопкой мыши нажать на корневую папку проекта, после кликнуть на </a:t>
            </a:r>
            <a:r>
              <a:rPr lang="ru-RU" i="1" dirty="0">
                <a:latin typeface="Calibri"/>
                <a:ea typeface="Calibri"/>
                <a:cs typeface="Calibri"/>
              </a:rPr>
              <a:t>New</a:t>
            </a:r>
            <a:r>
              <a:rPr lang="ru-RU" dirty="0">
                <a:latin typeface="Calibri"/>
                <a:ea typeface="Calibri"/>
                <a:cs typeface="Calibri"/>
              </a:rPr>
              <a:t> и выбрать необходимое.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0EB1C42-CFE4-17E9-FCD3-611823DC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21" y="3311286"/>
            <a:ext cx="4770664" cy="2017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626A5-54D6-B636-2692-FC7604AACADD}"/>
              </a:ext>
            </a:extLst>
          </p:cNvPr>
          <p:cNvSpPr txBox="1"/>
          <p:nvPr/>
        </p:nvSpPr>
        <p:spPr>
          <a:xfrm>
            <a:off x="7413171" y="3818164"/>
            <a:ext cx="372291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libri"/>
                <a:ea typeface="Calibri"/>
                <a:cs typeface="Calibri"/>
              </a:rPr>
              <a:t>После выбора откроется новое окно, в которое нужно вписать имя нового файла.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3923C-95D6-4881-CCF0-36F68EF53562}"/>
              </a:ext>
            </a:extLst>
          </p:cNvPr>
          <p:cNvSpPr txBox="1"/>
          <p:nvPr/>
        </p:nvSpPr>
        <p:spPr>
          <a:xfrm>
            <a:off x="2941863" y="5353050"/>
            <a:ext cx="10091057" cy="880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ru-RU" sz="2000" dirty="0">
                <a:latin typeface="Calibri"/>
                <a:ea typeface="Calibri"/>
                <a:cs typeface="Calibri"/>
              </a:rPr>
              <a:t>После создание файла, он появится на панели слева.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ru-RU" sz="2000" dirty="0">
                <a:latin typeface="Calibri"/>
                <a:ea typeface="Calibri"/>
                <a:cs typeface="Calibri"/>
              </a:rPr>
              <a:t>В центре окна </a:t>
            </a:r>
            <a:r>
              <a:rPr lang="ru-RU" sz="2000" err="1">
                <a:latin typeface="Calibri"/>
                <a:ea typeface="Calibri"/>
                <a:cs typeface="Calibri"/>
              </a:rPr>
              <a:t>PyCharm</a:t>
            </a:r>
            <a:r>
              <a:rPr lang="ru-RU" sz="2000" dirty="0">
                <a:latin typeface="Calibri"/>
                <a:ea typeface="Calibri"/>
                <a:cs typeface="Calibri"/>
              </a:rPr>
              <a:t> откроется окно редактирования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331881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3EC9B-1216-A493-C707-3726A71C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ru-RU" dirty="0"/>
              <a:t>Кодирование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7BD26-BCF6-B8AC-1A84-9FFE410D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9973"/>
            <a:ext cx="11154769" cy="3948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b="1" dirty="0">
                <a:latin typeface="Calibri"/>
                <a:ea typeface="+mn-lt"/>
                <a:cs typeface="+mn-lt"/>
              </a:rPr>
              <a:t>Intelligent </a:t>
            </a:r>
            <a:r>
              <a:rPr lang="ru-RU" sz="2800" b="1" err="1">
                <a:latin typeface="Calibri"/>
                <a:ea typeface="+mn-lt"/>
                <a:cs typeface="+mn-lt"/>
              </a:rPr>
              <a:t>Coding</a:t>
            </a:r>
            <a:r>
              <a:rPr lang="ru-RU" sz="2800" b="1" dirty="0">
                <a:latin typeface="Calibri"/>
                <a:ea typeface="+mn-lt"/>
                <a:cs typeface="+mn-lt"/>
              </a:rPr>
              <a:t> </a:t>
            </a:r>
            <a:r>
              <a:rPr lang="ru-RU" sz="2800" b="1" err="1">
                <a:latin typeface="Calibri"/>
                <a:ea typeface="+mn-lt"/>
                <a:cs typeface="+mn-lt"/>
              </a:rPr>
              <a:t>Assistance</a:t>
            </a:r>
            <a:r>
              <a:rPr lang="ru-RU" sz="2800" dirty="0">
                <a:latin typeface="Calibri"/>
                <a:ea typeface="+mn-lt"/>
                <a:cs typeface="+mn-lt"/>
              </a:rPr>
              <a:t> — интеллектуальный ассистент кодирования, делает </a:t>
            </a:r>
            <a:r>
              <a:rPr lang="ru-RU" sz="2800" err="1">
                <a:latin typeface="Calibri"/>
                <a:ea typeface="+mn-lt"/>
                <a:cs typeface="+mn-lt"/>
              </a:rPr>
              <a:t>автодополнение</a:t>
            </a:r>
            <a:r>
              <a:rPr lang="ru-RU" sz="2800" dirty="0">
                <a:latin typeface="Calibri"/>
                <a:ea typeface="+mn-lt"/>
                <a:cs typeface="+mn-lt"/>
              </a:rPr>
              <a:t> кода, проверяет синтаксис, сообщает об ошибках и даёт рекомендации по их исправлению.</a:t>
            </a:r>
          </a:p>
          <a:p>
            <a:r>
              <a:rPr lang="ru-RU" sz="2800" dirty="0">
                <a:latin typeface="Calibri"/>
              </a:rPr>
              <a:t>Например, если написать </a:t>
            </a:r>
            <a:r>
              <a:rPr lang="ru-RU" sz="2800" i="1" dirty="0" err="1">
                <a:latin typeface="Calibri"/>
              </a:rPr>
              <a:t>main</a:t>
            </a:r>
            <a:r>
              <a:rPr lang="ru-RU" sz="2800" dirty="0">
                <a:latin typeface="Calibri"/>
              </a:rPr>
              <a:t> и нажать Tab, Space или Enter (Windows и </a:t>
            </a:r>
            <a:r>
              <a:rPr lang="ru-RU" sz="2800" dirty="0" err="1">
                <a:latin typeface="Calibri"/>
              </a:rPr>
              <a:t>MacOs</a:t>
            </a:r>
            <a:r>
              <a:rPr lang="ru-RU" sz="2800" dirty="0">
                <a:latin typeface="Calibri"/>
              </a:rPr>
              <a:t>), </a:t>
            </a:r>
            <a:r>
              <a:rPr lang="ru-RU" sz="2800" dirty="0" err="1">
                <a:latin typeface="Calibri"/>
              </a:rPr>
              <a:t>PyCharm</a:t>
            </a:r>
            <a:r>
              <a:rPr lang="ru-RU" sz="2800" dirty="0">
                <a:latin typeface="Calibri"/>
              </a:rPr>
              <a:t> автоматически завершит конструкцию </a:t>
            </a:r>
            <a:r>
              <a:rPr lang="ru-RU" sz="2800" i="1" dirty="0" err="1">
                <a:latin typeface="Calibri"/>
              </a:rPr>
              <a:t>main</a:t>
            </a:r>
            <a:r>
              <a:rPr lang="ru-RU" sz="2800" dirty="0">
                <a:latin typeface="Calibri"/>
              </a:rPr>
              <a:t>.</a:t>
            </a:r>
          </a:p>
          <a:p>
            <a:r>
              <a:rPr lang="ru-RU" sz="2800" dirty="0" err="1">
                <a:latin typeface="Calibri"/>
                <a:ea typeface="+mn-lt"/>
                <a:cs typeface="+mn-lt"/>
              </a:rPr>
              <a:t>PyCharm’s</a:t>
            </a:r>
            <a:r>
              <a:rPr lang="ru-RU" sz="2800" dirty="0">
                <a:latin typeface="Calibri"/>
                <a:ea typeface="+mn-lt"/>
                <a:cs typeface="+mn-lt"/>
              </a:rPr>
              <a:t> </a:t>
            </a:r>
            <a:r>
              <a:rPr lang="ru-RU" sz="2800" dirty="0" err="1">
                <a:latin typeface="Calibri"/>
                <a:ea typeface="+mn-lt"/>
                <a:cs typeface="+mn-lt"/>
              </a:rPr>
              <a:t>Postfix</a:t>
            </a:r>
            <a:r>
              <a:rPr lang="ru-RU" sz="2800" dirty="0">
                <a:latin typeface="Calibri"/>
                <a:ea typeface="+mn-lt"/>
                <a:cs typeface="+mn-lt"/>
              </a:rPr>
              <a:t> </a:t>
            </a:r>
            <a:r>
              <a:rPr lang="ru-RU" sz="2800" dirty="0" err="1">
                <a:latin typeface="Calibri"/>
                <a:ea typeface="+mn-lt"/>
                <a:cs typeface="+mn-lt"/>
              </a:rPr>
              <a:t>completions</a:t>
            </a:r>
            <a:r>
              <a:rPr lang="ru-RU" sz="2800" dirty="0">
                <a:latin typeface="Calibri"/>
                <a:ea typeface="+mn-lt"/>
                <a:cs typeface="+mn-lt"/>
              </a:rPr>
              <a:t> </a:t>
            </a:r>
            <a:r>
              <a:rPr lang="ru-RU" sz="2800" dirty="0">
                <a:latin typeface="Calibri"/>
                <a:ea typeface="Calibri"/>
                <a:cs typeface="Calibri"/>
              </a:rPr>
              <a:t>—</a:t>
            </a:r>
            <a:r>
              <a:rPr lang="ru-RU" sz="2800" dirty="0">
                <a:latin typeface="Calibri"/>
                <a:ea typeface="+mn-lt"/>
                <a:cs typeface="+mn-lt"/>
              </a:rPr>
              <a:t> постфиксное дополнение кода.</a:t>
            </a:r>
            <a:endParaRPr lang="ru-RU" dirty="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5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1A07-5E6F-83A8-FA91-7655D293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7035"/>
            <a:ext cx="10969330" cy="88986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Форматирование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FA8D5-024E-E5ED-7162-2D491A04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76" y="2095205"/>
            <a:ext cx="11162673" cy="1208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err="1">
                <a:latin typeface="Calibri"/>
                <a:ea typeface="Calibri"/>
                <a:cs typeface="Calibri"/>
              </a:rPr>
              <a:t>Ctrl+Alt+L</a:t>
            </a:r>
            <a:r>
              <a:rPr lang="ru-RU" sz="2400" dirty="0">
                <a:latin typeface="Calibri"/>
                <a:ea typeface="Calibri"/>
                <a:cs typeface="Calibri"/>
              </a:rPr>
              <a:t> (Windows) или </a:t>
            </a:r>
            <a:r>
              <a:rPr lang="ru-RU" sz="2400" err="1">
                <a:latin typeface="Calibri"/>
                <a:ea typeface="Calibri"/>
                <a:cs typeface="Calibri"/>
              </a:rPr>
              <a:t>Cmd+Opt+L</a:t>
            </a:r>
            <a:r>
              <a:rPr lang="ru-RU" sz="2400" dirty="0">
                <a:latin typeface="Calibri"/>
                <a:ea typeface="Calibri"/>
                <a:cs typeface="Calibri"/>
              </a:rPr>
              <a:t> (</a:t>
            </a:r>
            <a:r>
              <a:rPr lang="ru-RU" sz="2400" err="1">
                <a:latin typeface="Calibri"/>
                <a:ea typeface="Calibri"/>
                <a:cs typeface="Calibri"/>
              </a:rPr>
              <a:t>MacOS</a:t>
            </a:r>
            <a:r>
              <a:rPr lang="ru-RU" sz="2400" dirty="0">
                <a:latin typeface="Calibri"/>
                <a:ea typeface="Calibri"/>
                <a:cs typeface="Calibri"/>
              </a:rPr>
              <a:t>) - команда, исправляющая ошибки форматирования в коде и добавляющая отступы.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0418D78-C1BE-03B1-5362-D6B0206D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3130184"/>
            <a:ext cx="5165677" cy="160984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D1042F5-D7F9-88F7-98E3-727069E5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624" y="3130522"/>
            <a:ext cx="5165677" cy="1609164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F538AA0-51F0-D186-57D0-0D6AD07AE7EB}"/>
              </a:ext>
            </a:extLst>
          </p:cNvPr>
          <p:cNvSpPr/>
          <p:nvPr/>
        </p:nvSpPr>
        <p:spPr>
          <a:xfrm>
            <a:off x="5479575" y="3830472"/>
            <a:ext cx="955343" cy="2047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259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52847"/>
      </a:accent1>
      <a:accent2>
        <a:srgbClr val="D6399B"/>
      </a:accent2>
      <a:accent3>
        <a:srgbClr val="D65B39"/>
      </a:accent3>
      <a:accent4>
        <a:srgbClr val="25B961"/>
      </a:accent4>
      <a:accent5>
        <a:srgbClr val="31B79F"/>
      </a:accent5>
      <a:accent6>
        <a:srgbClr val="289FC5"/>
      </a:accent6>
      <a:hlink>
        <a:srgbClr val="31937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GestaltVTI</vt:lpstr>
      <vt:lpstr>Обзор PyCharm</vt:lpstr>
      <vt:lpstr>IDE (Integrated Development Environment)  – интегрированная среда разработки.</vt:lpstr>
      <vt:lpstr>PyCharm Windows, Linux, MacOS</vt:lpstr>
      <vt:lpstr>Необходимое программное и аппаратное обеспечение</vt:lpstr>
      <vt:lpstr>Основные функции</vt:lpstr>
      <vt:lpstr>Создание проекта</vt:lpstr>
      <vt:lpstr>Создание проекта</vt:lpstr>
      <vt:lpstr>Кодирование</vt:lpstr>
      <vt:lpstr>Форматирование кода</vt:lpstr>
      <vt:lpstr>Отладка</vt:lpstr>
      <vt:lpstr>Запуск программы</vt:lpstr>
      <vt:lpstr>Компиляция</vt:lpstr>
      <vt:lpstr>Публикация в GitHub</vt:lpstr>
      <vt:lpstr>Дополнительные функции</vt:lpstr>
      <vt:lpstr>Навигация</vt:lpstr>
      <vt:lpstr>Рефакторинги и  </vt:lpstr>
      <vt:lpstr>Библиотеки</vt:lpstr>
      <vt:lpstr>Плагины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643</cp:revision>
  <dcterms:created xsi:type="dcterms:W3CDTF">2023-09-22T14:38:15Z</dcterms:created>
  <dcterms:modified xsi:type="dcterms:W3CDTF">2023-09-25T13:01:00Z</dcterms:modified>
</cp:coreProperties>
</file>