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5" r:id="rId3"/>
    <p:sldId id="367" r:id="rId4"/>
    <p:sldId id="368" r:id="rId5"/>
    <p:sldId id="369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63412-E8AA-48DC-A6BD-BB36BBF92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97DB9B-280F-8C21-42D6-6A26BFFD6ED2}"/>
              </a:ext>
            </a:extLst>
          </p:cNvPr>
          <p:cNvGrpSpPr/>
          <p:nvPr/>
        </p:nvGrpSpPr>
        <p:grpSpPr>
          <a:xfrm>
            <a:off x="0" y="1388293"/>
            <a:ext cx="12192000" cy="4653278"/>
            <a:chOff x="0" y="1388293"/>
            <a:chExt cx="12192000" cy="4653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AC53B-BB86-E11B-905A-607BBE05ADF2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Collaboration Triangle</a:t>
              </a:r>
              <a:endParaRPr lang="en-US" sz="2400" b="1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D021A8-98F7-1147-8482-6BCEF38EAD5D}"/>
                </a:ext>
              </a:extLst>
            </p:cNvPr>
            <p:cNvSpPr/>
            <p:nvPr/>
          </p:nvSpPr>
          <p:spPr>
            <a:xfrm>
              <a:off x="4157932" y="2777705"/>
              <a:ext cx="3407434" cy="28380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F0C72-B0DF-0E93-9AB0-EFD7A868B24D}"/>
                </a:ext>
              </a:extLst>
            </p:cNvPr>
            <p:cNvSpPr/>
            <p:nvPr/>
          </p:nvSpPr>
          <p:spPr>
            <a:xfrm>
              <a:off x="4123426" y="2234242"/>
              <a:ext cx="3579963" cy="3709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Narrative Collaboration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B1EF10-547B-A8B2-134A-33DC2E4AD5C4}"/>
                </a:ext>
              </a:extLst>
            </p:cNvPr>
            <p:cNvSpPr/>
            <p:nvPr/>
          </p:nvSpPr>
          <p:spPr>
            <a:xfrm>
              <a:off x="79334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Experimentation Culture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16CBA-D59A-95E8-C92F-03AB17596B0D}"/>
                </a:ext>
              </a:extLst>
            </p:cNvPr>
            <p:cNvSpPr/>
            <p:nvPr/>
          </p:nvSpPr>
          <p:spPr>
            <a:xfrm>
              <a:off x="19136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Small Batches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7157982-316A-68CC-DAF4-A2DB9D76F788}"/>
              </a:ext>
            </a:extLst>
          </p:cNvPr>
          <p:cNvGrpSpPr/>
          <p:nvPr/>
        </p:nvGrpSpPr>
        <p:grpSpPr>
          <a:xfrm>
            <a:off x="0" y="508398"/>
            <a:ext cx="12192000" cy="6285108"/>
            <a:chOff x="0" y="508398"/>
            <a:chExt cx="12192000" cy="6285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5CBB6-0377-74F4-01EC-881A415237F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Product Pipeline</a:t>
              </a:r>
              <a:endParaRPr lang="en-US" sz="24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0897A0-B384-D300-2744-EFC858E509AD}"/>
                </a:ext>
              </a:extLst>
            </p:cNvPr>
            <p:cNvGrpSpPr/>
            <p:nvPr/>
          </p:nvGrpSpPr>
          <p:grpSpPr>
            <a:xfrm>
              <a:off x="301925" y="1142792"/>
              <a:ext cx="11588150" cy="5650714"/>
              <a:chOff x="301925" y="1142792"/>
              <a:chExt cx="11588150" cy="56507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000E9A-9F31-28FA-9C35-4B33D161D0A1}"/>
                  </a:ext>
                </a:extLst>
              </p:cNvPr>
              <p:cNvSpPr/>
              <p:nvPr/>
            </p:nvSpPr>
            <p:spPr>
              <a:xfrm>
                <a:off x="483079" y="2920041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Ideas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C1241C-093E-8A99-3C94-DD7FB830FBAF}"/>
                  </a:ext>
                </a:extLst>
              </p:cNvPr>
              <p:cNvSpPr/>
              <p:nvPr/>
            </p:nvSpPr>
            <p:spPr>
              <a:xfrm>
                <a:off x="2859991" y="2920040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Design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DEB9E60-94D2-F8E1-79AB-060F934C0454}"/>
                  </a:ext>
                </a:extLst>
              </p:cNvPr>
              <p:cNvSpPr/>
              <p:nvPr/>
            </p:nvSpPr>
            <p:spPr>
              <a:xfrm>
                <a:off x="5154232" y="2920039"/>
                <a:ext cx="1958390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Execution/Coding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CB4C00-7BEE-BF74-36FC-7D336370CA7C}"/>
                  </a:ext>
                </a:extLst>
              </p:cNvPr>
              <p:cNvSpPr/>
              <p:nvPr/>
            </p:nvSpPr>
            <p:spPr>
              <a:xfrm>
                <a:off x="7517869" y="2920038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Testing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DAEA26-3B30-6095-94B5-4E61933DB662}"/>
                  </a:ext>
                </a:extLst>
              </p:cNvPr>
              <p:cNvSpPr/>
              <p:nvPr/>
            </p:nvSpPr>
            <p:spPr>
              <a:xfrm>
                <a:off x="9785230" y="2920037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Deployment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FD8C68F3-AF49-CC34-0EAD-EBA661C9B38D}"/>
                  </a:ext>
                </a:extLst>
              </p:cNvPr>
              <p:cNvSpPr/>
              <p:nvPr/>
            </p:nvSpPr>
            <p:spPr>
              <a:xfrm>
                <a:off x="2406770" y="3355675"/>
                <a:ext cx="453221" cy="18978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E856C080-71A2-6273-BE7B-63C1E82CB2C1}"/>
                  </a:ext>
                </a:extLst>
              </p:cNvPr>
              <p:cNvSpPr/>
              <p:nvPr/>
            </p:nvSpPr>
            <p:spPr>
              <a:xfrm>
                <a:off x="4783683" y="3355675"/>
                <a:ext cx="357274" cy="189781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BE794B23-3C1C-3530-43DE-B1E9EB14910B}"/>
                  </a:ext>
                </a:extLst>
              </p:cNvPr>
              <p:cNvSpPr/>
              <p:nvPr/>
            </p:nvSpPr>
            <p:spPr>
              <a:xfrm>
                <a:off x="7125896" y="3351361"/>
                <a:ext cx="391974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2D23D1B-0619-E293-9DD2-AB101FBDBE9A}"/>
                  </a:ext>
                </a:extLst>
              </p:cNvPr>
              <p:cNvSpPr/>
              <p:nvPr/>
            </p:nvSpPr>
            <p:spPr>
              <a:xfrm>
                <a:off x="9454834" y="3351361"/>
                <a:ext cx="330396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B05C5C6F-435F-868B-3DD5-56793B4ED19C}"/>
                  </a:ext>
                </a:extLst>
              </p:cNvPr>
              <p:cNvSpPr/>
              <p:nvPr/>
            </p:nvSpPr>
            <p:spPr>
              <a:xfrm>
                <a:off x="301925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Observations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86E3120F-46F6-92F8-6196-CB7418AC46EC}"/>
                  </a:ext>
                </a:extLst>
              </p:cNvPr>
              <p:cNvSpPr/>
              <p:nvPr/>
            </p:nvSpPr>
            <p:spPr>
              <a:xfrm>
                <a:off x="9422921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Released Product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1E56CCAD-A815-F5C3-41B5-7600811D3AD3}"/>
                  </a:ext>
                </a:extLst>
              </p:cNvPr>
              <p:cNvSpPr/>
              <p:nvPr/>
            </p:nvSpPr>
            <p:spPr>
              <a:xfrm>
                <a:off x="1233577" y="2018581"/>
                <a:ext cx="379563" cy="8022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7E3760BC-24FD-5251-9DDE-AC93A570535C}"/>
                  </a:ext>
                </a:extLst>
              </p:cNvPr>
              <p:cNvSpPr/>
              <p:nvPr/>
            </p:nvSpPr>
            <p:spPr>
              <a:xfrm>
                <a:off x="10609827" y="2018581"/>
                <a:ext cx="379564" cy="83244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D34E4D4A-B354-66EF-50BB-6498BDADB981}"/>
                  </a:ext>
                </a:extLst>
              </p:cNvPr>
              <p:cNvSpPr/>
              <p:nvPr/>
            </p:nvSpPr>
            <p:spPr>
              <a:xfrm rot="5400000">
                <a:off x="2279337" y="2180360"/>
                <a:ext cx="708086" cy="430060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2848FB7D-F736-9E83-301E-D3C9B2CE999B}"/>
                  </a:ext>
                </a:extLst>
              </p:cNvPr>
              <p:cNvSpPr/>
              <p:nvPr/>
            </p:nvSpPr>
            <p:spPr>
              <a:xfrm rot="5400000">
                <a:off x="9349929" y="2183175"/>
                <a:ext cx="708086" cy="437220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407A0FD7-28AF-0FD4-AAED-9A4C2C63B100}"/>
                  </a:ext>
                </a:extLst>
              </p:cNvPr>
              <p:cNvSpPr/>
              <p:nvPr/>
            </p:nvSpPr>
            <p:spPr>
              <a:xfrm rot="5400000">
                <a:off x="5796732" y="3306121"/>
                <a:ext cx="708086" cy="212631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/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>
                        <a:solidFill>
                          <a:schemeClr val="tx2"/>
                        </a:solidFill>
                      </a:rPr>
                      <a:t>Continuous Design</a:t>
                    </a:r>
                  </a:p>
                  <a:p>
                    <a:pPr algn="ctr"/>
                    <a:endParaRPr lang="en-IN" sz="2800" dirty="0">
                      <a:solidFill>
                        <a:schemeClr val="tx2"/>
                      </a:solidFill>
                    </a:endParaRPr>
                  </a:p>
                  <a:p>
                    <a:pPr algn="ctr"/>
                    <a:r>
                      <a:rPr lang="en-IN" sz="1600" dirty="0">
                        <a:solidFill>
                          <a:schemeClr val="tx2"/>
                        </a:solidFill>
                      </a:rPr>
                      <a:t>Metric -&gt;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𝐸𝑛𝑔𝑎𝑔𝑒𝑚𝑒𝑛𝑡</m:t>
                            </m:r>
                          </m:num>
                          <m:den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𝑅𝑒𝑙𝑒𝑎𝑠𝑒𝑑</m:t>
                            </m:r>
                          </m:den>
                        </m:f>
                      </m:oMath>
                    </a14:m>
                    <a:r>
                      <a:rPr lang="en-IN" dirty="0">
                        <a:solidFill>
                          <a:schemeClr val="tx2"/>
                        </a:solidFill>
                      </a:rPr>
                      <a:t> </a:t>
                    </a:r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D9543780-A1F1-5A57-BD7E-81396393796B}"/>
                  </a:ext>
                </a:extLst>
              </p:cNvPr>
              <p:cNvSpPr/>
              <p:nvPr/>
            </p:nvSpPr>
            <p:spPr>
              <a:xfrm>
                <a:off x="5087618" y="4725596"/>
                <a:ext cx="212631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Agile Development</a:t>
                </a:r>
              </a:p>
              <a:p>
                <a:pPr algn="ctr"/>
                <a:endParaRPr lang="en-IN" sz="24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Total Features Released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654C1C8F-A248-1B5D-07C6-133ACB3017C4}"/>
                  </a:ext>
                </a:extLst>
              </p:cNvPr>
              <p:cNvSpPr/>
              <p:nvPr/>
            </p:nvSpPr>
            <p:spPr>
              <a:xfrm>
                <a:off x="7663825" y="4723321"/>
                <a:ext cx="408029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Continuous Deployment</a:t>
                </a:r>
              </a:p>
              <a:p>
                <a:pPr algn="ctr"/>
                <a:endParaRPr lang="en-IN" sz="28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Frequency of Releases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D9E25F-CE16-BD4A-EEE1-19C48494862F}"/>
                  </a:ext>
                </a:extLst>
              </p:cNvPr>
              <p:cNvSpPr txBox="1"/>
              <p:nvPr/>
            </p:nvSpPr>
            <p:spPr>
              <a:xfrm>
                <a:off x="301925" y="6424174"/>
                <a:ext cx="1158815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Amazon famously releases code every 11.6 seconds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B30BC-A475-F74D-109C-B9CD332157BD}"/>
              </a:ext>
            </a:extLst>
          </p:cNvPr>
          <p:cNvGrpSpPr/>
          <p:nvPr/>
        </p:nvGrpSpPr>
        <p:grpSpPr>
          <a:xfrm>
            <a:off x="0" y="-699965"/>
            <a:ext cx="12192000" cy="6728283"/>
            <a:chOff x="0" y="-699965"/>
            <a:chExt cx="12192000" cy="67282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ABA669-E2C2-6A58-AF7C-E3E39CD8C371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Motivation vs Ability/(Usability)</a:t>
              </a:r>
              <a:endParaRPr lang="en-US" sz="24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6C665A-EA11-002F-787F-77C5E25467C1}"/>
                </a:ext>
              </a:extLst>
            </p:cNvPr>
            <p:cNvCxnSpPr>
              <a:cxnSpLocks/>
            </p:cNvCxnSpPr>
            <p:nvPr/>
          </p:nvCxnSpPr>
          <p:spPr>
            <a:xfrm>
              <a:off x="3079631" y="1354347"/>
              <a:ext cx="0" cy="3873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C8FB51-B384-6B62-E6CF-64DF65FAE68C}"/>
                </a:ext>
              </a:extLst>
            </p:cNvPr>
            <p:cNvCxnSpPr/>
            <p:nvPr/>
          </p:nvCxnSpPr>
          <p:spPr>
            <a:xfrm>
              <a:off x="2769079" y="4934309"/>
              <a:ext cx="685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7F274E3-9E3C-2028-68D4-8B89957D0079}"/>
                </a:ext>
              </a:extLst>
            </p:cNvPr>
            <p:cNvSpPr/>
            <p:nvPr/>
          </p:nvSpPr>
          <p:spPr>
            <a:xfrm rot="10800000">
              <a:off x="3921913" y="-699965"/>
              <a:ext cx="6090249" cy="499469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A1F6E-81FB-8EAE-0094-943CE5B6ECE4}"/>
                </a:ext>
              </a:extLst>
            </p:cNvPr>
            <p:cNvSpPr txBox="1"/>
            <p:nvPr/>
          </p:nvSpPr>
          <p:spPr>
            <a:xfrm>
              <a:off x="1656273" y="3001841"/>
              <a:ext cx="12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Motivation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FC1C-E65C-901A-A534-BC4F84103501}"/>
                </a:ext>
              </a:extLst>
            </p:cNvPr>
            <p:cNvSpPr txBox="1"/>
            <p:nvPr/>
          </p:nvSpPr>
          <p:spPr>
            <a:xfrm>
              <a:off x="5716207" y="5120156"/>
              <a:ext cx="1926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Ability/(Usability)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6C4C9C-C7C8-2E68-519A-C99397481DE1}"/>
                </a:ext>
              </a:extLst>
            </p:cNvPr>
            <p:cNvSpPr txBox="1"/>
            <p:nvPr/>
          </p:nvSpPr>
          <p:spPr>
            <a:xfrm rot="2572262">
              <a:off x="4347239" y="3229487"/>
              <a:ext cx="1423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Line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82269-3E51-40EB-BE72-03EA83383958}"/>
                </a:ext>
              </a:extLst>
            </p:cNvPr>
            <p:cNvSpPr txBox="1"/>
            <p:nvPr/>
          </p:nvSpPr>
          <p:spPr>
            <a:xfrm>
              <a:off x="6031072" y="260995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</a:t>
              </a:r>
              <a:r>
                <a:rPr lang="en-IN" dirty="0">
                  <a:sym typeface="Wingdings" panose="05000000000000000000" pitchFamily="2" charset="2"/>
                </a:rPr>
                <a:t>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B6FBA-B966-8DED-3025-7AA07A6642B2}"/>
                </a:ext>
              </a:extLst>
            </p:cNvPr>
            <p:cNvSpPr txBox="1"/>
            <p:nvPr/>
          </p:nvSpPr>
          <p:spPr>
            <a:xfrm>
              <a:off x="3533360" y="3795047"/>
              <a:ext cx="119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Inaction </a:t>
              </a:r>
              <a:r>
                <a:rPr lang="en-IN" dirty="0">
                  <a:sym typeface="Wingdings" panose="05000000000000000000" pitchFamily="2" charset="2"/>
                </a:rPr>
                <a:t>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5F04CE-5420-1FAF-6326-BB9C8F9F30DD}"/>
                </a:ext>
              </a:extLst>
            </p:cNvPr>
            <p:cNvSpPr txBox="1"/>
            <p:nvPr/>
          </p:nvSpPr>
          <p:spPr>
            <a:xfrm>
              <a:off x="3556242" y="1277897"/>
              <a:ext cx="1895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Interplanetary Travel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5C7B7-D3CC-7315-699F-1335F5C3DFBC}"/>
                </a:ext>
              </a:extLst>
            </p:cNvPr>
            <p:cNvSpPr txBox="1"/>
            <p:nvPr/>
          </p:nvSpPr>
          <p:spPr>
            <a:xfrm>
              <a:off x="6967037" y="3994680"/>
              <a:ext cx="119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Having a cookie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D6F3A1-A104-8078-6452-3F4085880D21}"/>
                </a:ext>
              </a:extLst>
            </p:cNvPr>
            <p:cNvSpPr txBox="1"/>
            <p:nvPr/>
          </p:nvSpPr>
          <p:spPr>
            <a:xfrm>
              <a:off x="2641841" y="5720541"/>
              <a:ext cx="43251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Source: Adapted from BJ Fogg’s Behavioural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00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47F893-A733-6C1C-9EBC-221931156F4E}"/>
              </a:ext>
            </a:extLst>
          </p:cNvPr>
          <p:cNvGrpSpPr/>
          <p:nvPr/>
        </p:nvGrpSpPr>
        <p:grpSpPr>
          <a:xfrm>
            <a:off x="0" y="508398"/>
            <a:ext cx="12192000" cy="4796847"/>
            <a:chOff x="0" y="508398"/>
            <a:chExt cx="12192000" cy="479684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7C0E4B-0F3A-8012-C99D-E38EE9E64AF6}"/>
                </a:ext>
              </a:extLst>
            </p:cNvPr>
            <p:cNvGrpSpPr/>
            <p:nvPr/>
          </p:nvGrpSpPr>
          <p:grpSpPr>
            <a:xfrm>
              <a:off x="1242203" y="1269687"/>
              <a:ext cx="8557404" cy="4035558"/>
              <a:chOff x="1242203" y="1079906"/>
              <a:chExt cx="8557404" cy="4035558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515662E7-49C5-DFBA-CE81-C6E5867C4BE3}"/>
                  </a:ext>
                </a:extLst>
              </p:cNvPr>
              <p:cNvSpPr/>
              <p:nvPr/>
            </p:nvSpPr>
            <p:spPr>
              <a:xfrm>
                <a:off x="1242203" y="1449238"/>
                <a:ext cx="4278702" cy="3666226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73079363-7F66-8B90-D196-95C1B4DD852A}"/>
                  </a:ext>
                </a:extLst>
              </p:cNvPr>
              <p:cNvSpPr/>
              <p:nvPr/>
            </p:nvSpPr>
            <p:spPr>
              <a:xfrm>
                <a:off x="5520905" y="1449238"/>
                <a:ext cx="4278702" cy="3666226"/>
              </a:xfrm>
              <a:prstGeom prst="diamon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6A081-CA9D-15B1-9491-2C427F5B0433}"/>
                  </a:ext>
                </a:extLst>
              </p:cNvPr>
              <p:cNvSpPr/>
              <p:nvPr/>
            </p:nvSpPr>
            <p:spPr>
              <a:xfrm>
                <a:off x="3381554" y="2723070"/>
                <a:ext cx="1199072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Job to de Done (JTBD)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ACECD9-B13A-C71E-964B-5F2C4B704DE0}"/>
                  </a:ext>
                </a:extLst>
              </p:cNvPr>
              <p:cNvSpPr/>
              <p:nvPr/>
            </p:nvSpPr>
            <p:spPr>
              <a:xfrm>
                <a:off x="2225612" y="2723070"/>
                <a:ext cx="1199072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Persona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9EF5B54-E736-AAF0-1CD9-C24E8C49AD18}"/>
                  </a:ext>
                </a:extLst>
              </p:cNvPr>
              <p:cNvSpPr/>
              <p:nvPr/>
            </p:nvSpPr>
            <p:spPr>
              <a:xfrm>
                <a:off x="5017695" y="2723069"/>
                <a:ext cx="1199072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Demand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3F7C29-40D3-999F-4E67-D688165BC8C7}"/>
                  </a:ext>
                </a:extLst>
              </p:cNvPr>
              <p:cNvSpPr/>
              <p:nvPr/>
            </p:nvSpPr>
            <p:spPr>
              <a:xfrm>
                <a:off x="7060720" y="2723069"/>
                <a:ext cx="1199072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Usability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1DA81C-38ED-C0B3-0C5F-BEB3DDF4CA26}"/>
                  </a:ext>
                </a:extLst>
              </p:cNvPr>
              <p:cNvSpPr txBox="1"/>
              <p:nvPr/>
            </p:nvSpPr>
            <p:spPr>
              <a:xfrm>
                <a:off x="1647646" y="1079906"/>
                <a:ext cx="3370050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Finding the Right Problem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A390B8-F147-AD23-EBBE-D3B9442CB99F}"/>
                  </a:ext>
                </a:extLst>
              </p:cNvPr>
              <p:cNvSpPr txBox="1"/>
              <p:nvPr/>
            </p:nvSpPr>
            <p:spPr>
              <a:xfrm>
                <a:off x="5998238" y="1079906"/>
                <a:ext cx="337004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Finding the Right Solution</a:t>
                </a:r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48ED2-A7E2-CB0C-B07A-2BAB577E574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Continuous Design Process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7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153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47</cp:revision>
  <dcterms:created xsi:type="dcterms:W3CDTF">2022-10-23T22:53:56Z</dcterms:created>
  <dcterms:modified xsi:type="dcterms:W3CDTF">2022-11-01T05:56:54Z</dcterms:modified>
</cp:coreProperties>
</file>