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1" r:id="rId1"/>
  </p:sldMasterIdLst>
  <p:notesMasterIdLst>
    <p:notesMasterId r:id="rId11"/>
  </p:notesMasterIdLst>
  <p:sldIdLst>
    <p:sldId id="256" r:id="rId2"/>
    <p:sldId id="257" r:id="rId3"/>
    <p:sldId id="263" r:id="rId4"/>
    <p:sldId id="258" r:id="rId5"/>
    <p:sldId id="259" r:id="rId6"/>
    <p:sldId id="260" r:id="rId7"/>
    <p:sldId id="264" r:id="rId8"/>
    <p:sldId id="261" r:id="rId9"/>
    <p:sldId id="26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2C00"/>
    <a:srgbClr val="004C82"/>
    <a:srgbClr val="E24838"/>
    <a:srgbClr val="FFD2C3"/>
    <a:srgbClr val="228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159A96-C973-4BF4-AE92-61EC59B4688E}">
  <a:tblStyle styleId="{B2159A96-C973-4BF4-AE92-61EC59B468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11b8c507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11b8c507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11f195d9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11f195d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11f195d9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11f195d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11f195d9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11f195d9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11f195d9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11f195d9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46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11f195d9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11f195d9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096128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81092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4317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46122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31745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2280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8688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80194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3483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91598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09649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015306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15864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567843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719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346163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4890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30-Oct-21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150385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12600" y="445500"/>
            <a:ext cx="1435950" cy="1435950"/>
          </a:xfrm>
          <a:prstGeom prst="rect">
            <a:avLst/>
          </a:prstGeom>
          <a:noFill/>
          <a:ln>
            <a:noFill/>
          </a:ln>
        </p:spPr>
      </p:pic>
      <p:sp>
        <p:nvSpPr>
          <p:cNvPr id="55" name="Google Shape;55;p13"/>
          <p:cNvSpPr txBox="1"/>
          <p:nvPr/>
        </p:nvSpPr>
        <p:spPr>
          <a:xfrm>
            <a:off x="2490550" y="303950"/>
            <a:ext cx="6483600" cy="6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latin typeface="Times New Roman"/>
                <a:ea typeface="Times New Roman"/>
                <a:cs typeface="Times New Roman"/>
                <a:sym typeface="Times New Roman"/>
              </a:rPr>
              <a:t>North Western University, Khulna</a:t>
            </a:r>
            <a:endParaRPr sz="3000" b="1" dirty="0">
              <a:latin typeface="Times New Roman"/>
              <a:ea typeface="Times New Roman"/>
              <a:cs typeface="Times New Roman"/>
              <a:sym typeface="Times New Roman"/>
            </a:endParaRPr>
          </a:p>
        </p:txBody>
      </p:sp>
      <p:sp>
        <p:nvSpPr>
          <p:cNvPr id="56" name="Google Shape;56;p13"/>
          <p:cNvSpPr txBox="1"/>
          <p:nvPr/>
        </p:nvSpPr>
        <p:spPr>
          <a:xfrm>
            <a:off x="2490550" y="831828"/>
            <a:ext cx="6483600" cy="6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latin typeface="Times New Roman"/>
                <a:ea typeface="Times New Roman"/>
                <a:cs typeface="Times New Roman"/>
                <a:sym typeface="Times New Roman"/>
              </a:rPr>
              <a:t>Department of </a:t>
            </a:r>
            <a:endParaRPr sz="1800" dirty="0">
              <a:latin typeface="Times New Roman"/>
              <a:ea typeface="Times New Roman"/>
              <a:cs typeface="Times New Roman"/>
              <a:sym typeface="Times New Roman"/>
            </a:endParaRPr>
          </a:p>
          <a:p>
            <a:pPr marL="0" lvl="0" indent="0" algn="ctr" rtl="0">
              <a:spcBef>
                <a:spcPts val="0"/>
              </a:spcBef>
              <a:spcAft>
                <a:spcPts val="0"/>
              </a:spcAft>
              <a:buNone/>
            </a:pPr>
            <a:r>
              <a:rPr lang="en-GB" sz="2300" dirty="0">
                <a:latin typeface="Calibri"/>
                <a:ea typeface="Calibri"/>
                <a:cs typeface="Calibri"/>
                <a:sym typeface="Calibri"/>
              </a:rPr>
              <a:t>Computer Science &amp; Engineering</a:t>
            </a:r>
            <a:r>
              <a:rPr lang="en-GB" sz="2500" dirty="0">
                <a:latin typeface="Calibri"/>
                <a:ea typeface="Calibri"/>
                <a:cs typeface="Calibri"/>
                <a:sym typeface="Calibri"/>
              </a:rPr>
              <a:t> </a:t>
            </a:r>
            <a:endParaRPr sz="2500" dirty="0">
              <a:latin typeface="Calibri"/>
              <a:ea typeface="Calibri"/>
              <a:cs typeface="Calibri"/>
              <a:sym typeface="Calibri"/>
            </a:endParaRPr>
          </a:p>
        </p:txBody>
      </p:sp>
      <p:sp>
        <p:nvSpPr>
          <p:cNvPr id="57" name="Google Shape;57;p13"/>
          <p:cNvSpPr txBox="1"/>
          <p:nvPr/>
        </p:nvSpPr>
        <p:spPr>
          <a:xfrm>
            <a:off x="2490550" y="1521300"/>
            <a:ext cx="6483600" cy="115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u="sng" dirty="0">
                <a:latin typeface="Times New Roman"/>
                <a:ea typeface="Times New Roman"/>
                <a:cs typeface="Times New Roman"/>
                <a:sym typeface="Times New Roman"/>
              </a:rPr>
              <a:t>A Presentation on </a:t>
            </a:r>
            <a:endParaRPr sz="1800" u="sng" dirty="0">
              <a:latin typeface="Times New Roman"/>
              <a:ea typeface="Times New Roman"/>
              <a:cs typeface="Times New Roman"/>
              <a:sym typeface="Times New Roman"/>
            </a:endParaRPr>
          </a:p>
          <a:p>
            <a:pPr marL="0" lvl="0" indent="0" algn="ctr" rtl="0">
              <a:spcBef>
                <a:spcPts val="0"/>
              </a:spcBef>
              <a:spcAft>
                <a:spcPts val="0"/>
              </a:spcAft>
              <a:buNone/>
            </a:pPr>
            <a:r>
              <a:rPr lang="en-GB" sz="2300" dirty="0">
                <a:latin typeface="Calibri"/>
                <a:ea typeface="Calibri"/>
                <a:cs typeface="Calibri"/>
                <a:sym typeface="Calibri"/>
              </a:rPr>
              <a:t>Course Title: Database Systems Sessional </a:t>
            </a:r>
            <a:endParaRPr sz="2300" dirty="0">
              <a:latin typeface="Calibri"/>
              <a:ea typeface="Calibri"/>
              <a:cs typeface="Calibri"/>
              <a:sym typeface="Calibri"/>
            </a:endParaRPr>
          </a:p>
          <a:p>
            <a:pPr marL="0" lvl="0" indent="0" algn="ctr" rtl="0">
              <a:spcBef>
                <a:spcPts val="0"/>
              </a:spcBef>
              <a:spcAft>
                <a:spcPts val="0"/>
              </a:spcAft>
              <a:buNone/>
            </a:pPr>
            <a:r>
              <a:rPr lang="en-GB" sz="2300" dirty="0">
                <a:latin typeface="Calibri"/>
                <a:ea typeface="Calibri"/>
                <a:cs typeface="Calibri"/>
                <a:sym typeface="Calibri"/>
              </a:rPr>
              <a:t>Course Code: CSE-3108</a:t>
            </a:r>
            <a:endParaRPr sz="2300" dirty="0">
              <a:latin typeface="Calibri"/>
              <a:ea typeface="Calibri"/>
              <a:cs typeface="Calibri"/>
              <a:sym typeface="Calibri"/>
            </a:endParaRPr>
          </a:p>
        </p:txBody>
      </p:sp>
      <p:sp>
        <p:nvSpPr>
          <p:cNvPr id="58" name="Google Shape;58;p13"/>
          <p:cNvSpPr txBox="1"/>
          <p:nvPr/>
        </p:nvSpPr>
        <p:spPr>
          <a:xfrm>
            <a:off x="3207900" y="2610105"/>
            <a:ext cx="5387100" cy="8317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dirty="0">
                <a:latin typeface="Times New Roman"/>
                <a:ea typeface="Times New Roman"/>
                <a:cs typeface="Times New Roman"/>
                <a:sym typeface="Times New Roman"/>
              </a:rPr>
              <a:t>Project Name: </a:t>
            </a:r>
            <a:r>
              <a:rPr lang="en-GB" sz="2200" b="1" dirty="0">
                <a:solidFill>
                  <a:srgbClr val="DD2C00"/>
                </a:solidFill>
                <a:latin typeface="Times New Roman"/>
                <a:ea typeface="Times New Roman"/>
                <a:cs typeface="Times New Roman"/>
                <a:sym typeface="Times New Roman"/>
              </a:rPr>
              <a:t>Blood Bank Management</a:t>
            </a:r>
          </a:p>
          <a:p>
            <a:pPr marL="0" lvl="0" indent="0" rtl="0">
              <a:spcBef>
                <a:spcPts val="0"/>
              </a:spcBef>
              <a:spcAft>
                <a:spcPts val="0"/>
              </a:spcAft>
              <a:buNone/>
            </a:pPr>
            <a:r>
              <a:rPr lang="en-GB" sz="2200" b="1" dirty="0">
                <a:solidFill>
                  <a:srgbClr val="DD2C00"/>
                </a:solidFill>
                <a:latin typeface="Times New Roman"/>
                <a:ea typeface="Times New Roman"/>
                <a:cs typeface="Times New Roman"/>
                <a:sym typeface="Times New Roman"/>
              </a:rPr>
              <a:t>						System</a:t>
            </a:r>
            <a:endParaRPr sz="2200" b="1" dirty="0">
              <a:solidFill>
                <a:srgbClr val="DD2C00"/>
              </a:solidFill>
              <a:latin typeface="Times New Roman"/>
              <a:ea typeface="Times New Roman"/>
              <a:cs typeface="Times New Roman"/>
              <a:sym typeface="Times New Roman"/>
            </a:endParaRPr>
          </a:p>
        </p:txBody>
      </p:sp>
      <p:sp>
        <p:nvSpPr>
          <p:cNvPr id="59" name="Google Shape;59;p13"/>
          <p:cNvSpPr txBox="1"/>
          <p:nvPr/>
        </p:nvSpPr>
        <p:spPr>
          <a:xfrm>
            <a:off x="-79022" y="3279907"/>
            <a:ext cx="7981356" cy="11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u="sng" dirty="0">
                <a:latin typeface="Times New Roman"/>
                <a:ea typeface="Times New Roman"/>
                <a:cs typeface="Times New Roman"/>
                <a:sym typeface="Times New Roman"/>
              </a:rPr>
              <a:t>Presented By</a:t>
            </a:r>
            <a:endParaRPr sz="1700" b="1" u="sng"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b="1" u="sng" dirty="0">
              <a:latin typeface="Times New Roman"/>
              <a:ea typeface="Times New Roman"/>
              <a:cs typeface="Times New Roman"/>
              <a:sym typeface="Times New Roman"/>
            </a:endParaRPr>
          </a:p>
        </p:txBody>
      </p:sp>
      <p:graphicFrame>
        <p:nvGraphicFramePr>
          <p:cNvPr id="60" name="Google Shape;60;p13"/>
          <p:cNvGraphicFramePr/>
          <p:nvPr>
            <p:extLst>
              <p:ext uri="{D42A27DB-BD31-4B8C-83A1-F6EECF244321}">
                <p14:modId xmlns:p14="http://schemas.microsoft.com/office/powerpoint/2010/main" val="2612945386"/>
              </p:ext>
            </p:extLst>
          </p:nvPr>
        </p:nvGraphicFramePr>
        <p:xfrm>
          <a:off x="1241666" y="3643459"/>
          <a:ext cx="6965356" cy="1388418"/>
        </p:xfrm>
        <a:graphic>
          <a:graphicData uri="http://schemas.openxmlformats.org/drawingml/2006/table">
            <a:tbl>
              <a:tblPr>
                <a:noFill/>
                <a:tableStyleId>{B2159A96-C973-4BF4-AE92-61EC59B4688E}</a:tableStyleId>
              </a:tblPr>
              <a:tblGrid>
                <a:gridCol w="3558431">
                  <a:extLst>
                    <a:ext uri="{9D8B030D-6E8A-4147-A177-3AD203B41FA5}">
                      <a16:colId xmlns:a16="http://schemas.microsoft.com/office/drawing/2014/main" val="20000"/>
                    </a:ext>
                  </a:extLst>
                </a:gridCol>
                <a:gridCol w="3406925">
                  <a:extLst>
                    <a:ext uri="{9D8B030D-6E8A-4147-A177-3AD203B41FA5}">
                      <a16:colId xmlns:a16="http://schemas.microsoft.com/office/drawing/2014/main" val="20001"/>
                    </a:ext>
                  </a:extLst>
                </a:gridCol>
              </a:tblGrid>
              <a:tr h="474078">
                <a:tc>
                  <a:txBody>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Md. </a:t>
                      </a:r>
                      <a:r>
                        <a:rPr lang="en-GB" sz="1800" dirty="0" err="1">
                          <a:latin typeface="Times New Roman"/>
                          <a:ea typeface="Times New Roman"/>
                          <a:cs typeface="Times New Roman"/>
                          <a:sym typeface="Times New Roman"/>
                        </a:rPr>
                        <a:t>Hasanul</a:t>
                      </a:r>
                      <a:r>
                        <a:rPr lang="en-GB" sz="1800" dirty="0">
                          <a:latin typeface="Times New Roman"/>
                          <a:ea typeface="Times New Roman"/>
                          <a:cs typeface="Times New Roman"/>
                          <a:sym typeface="Times New Roman"/>
                        </a:rPr>
                        <a:t> </a:t>
                      </a:r>
                      <a:r>
                        <a:rPr lang="en-GB" sz="1800" dirty="0" err="1">
                          <a:latin typeface="Times New Roman"/>
                          <a:ea typeface="Times New Roman"/>
                          <a:cs typeface="Times New Roman"/>
                          <a:sym typeface="Times New Roman"/>
                        </a:rPr>
                        <a:t>Banna</a:t>
                      </a:r>
                      <a:r>
                        <a:rPr lang="en-GB" sz="1800" dirty="0">
                          <a:latin typeface="Times New Roman"/>
                          <a:ea typeface="Times New Roman"/>
                          <a:cs typeface="Times New Roman"/>
                          <a:sym typeface="Times New Roman"/>
                        </a:rPr>
                        <a:t> Khan Abir</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20181004010</a:t>
                      </a:r>
                      <a:endParaRPr sz="18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Tarek Ahmed</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20181023010</a:t>
                      </a:r>
                      <a:endParaRPr sz="18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Erina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Momtaz</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20181054010</a:t>
                      </a:r>
                      <a:endParaRPr sz="18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402189389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0500" y="130375"/>
            <a:ext cx="901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Why we need </a:t>
            </a:r>
            <a:r>
              <a:rPr lang="en-GB" dirty="0">
                <a:solidFill>
                  <a:srgbClr val="DD2C00"/>
                </a:solidFill>
                <a:latin typeface="Verdana"/>
                <a:ea typeface="Verdana"/>
                <a:cs typeface="Verdana"/>
                <a:sym typeface="Verdana"/>
              </a:rPr>
              <a:t>Blood Bank Management System?</a:t>
            </a:r>
            <a:endParaRPr dirty="0">
              <a:solidFill>
                <a:srgbClr val="DD2C00"/>
              </a:solidFill>
              <a:latin typeface="Verdana"/>
              <a:ea typeface="Verdana"/>
              <a:cs typeface="Verdana"/>
              <a:sym typeface="Verdana"/>
            </a:endParaRPr>
          </a:p>
        </p:txBody>
      </p:sp>
      <p:sp>
        <p:nvSpPr>
          <p:cNvPr id="66" name="Google Shape;66;p14"/>
          <p:cNvSpPr txBox="1">
            <a:spLocks noGrp="1"/>
          </p:cNvSpPr>
          <p:nvPr>
            <p:ph type="body" idx="1"/>
          </p:nvPr>
        </p:nvSpPr>
        <p:spPr>
          <a:xfrm>
            <a:off x="876200" y="1716075"/>
            <a:ext cx="3906900" cy="2474700"/>
          </a:xfrm>
          <a:prstGeom prst="rect">
            <a:avLst/>
          </a:prstGeom>
        </p:spPr>
        <p:txBody>
          <a:bodyPr spcFirstLastPara="1" wrap="square" lIns="91425" tIns="91425" rIns="91425" bIns="91425" anchor="t" anchorCtr="0">
            <a:noAutofit/>
          </a:bodyPr>
          <a:lstStyle/>
          <a:p>
            <a:pPr lvl="0">
              <a:lnSpc>
                <a:spcPct val="110000"/>
              </a:lnSpc>
              <a:spcBef>
                <a:spcPts val="1800"/>
              </a:spcBef>
              <a:buFont typeface="Times New Roman"/>
              <a:buChar char="●"/>
            </a:pPr>
            <a:r>
              <a:rPr lang="en-GB" sz="2250" dirty="0">
                <a:solidFill>
                  <a:srgbClr val="333333"/>
                </a:solidFill>
                <a:latin typeface="Times New Roman"/>
                <a:ea typeface="Times New Roman"/>
                <a:cs typeface="Times New Roman"/>
                <a:sym typeface="Times New Roman"/>
              </a:rPr>
              <a:t>Efficiency</a:t>
            </a:r>
          </a:p>
          <a:p>
            <a:pPr lvl="0">
              <a:lnSpc>
                <a:spcPct val="110000"/>
              </a:lnSpc>
              <a:buFont typeface="Times New Roman"/>
              <a:buChar char="●"/>
            </a:pPr>
            <a:r>
              <a:rPr lang="en-GB" sz="2250" dirty="0">
                <a:solidFill>
                  <a:srgbClr val="333333"/>
                </a:solidFill>
                <a:latin typeface="Times New Roman"/>
                <a:ea typeface="Times New Roman"/>
                <a:cs typeface="Times New Roman"/>
                <a:sym typeface="Times New Roman"/>
              </a:rPr>
              <a:t>Readily donor availability </a:t>
            </a:r>
          </a:p>
          <a:p>
            <a:pPr lvl="0">
              <a:lnSpc>
                <a:spcPct val="110000"/>
              </a:lnSpc>
              <a:buFont typeface="Times New Roman"/>
              <a:buChar char="●"/>
            </a:pPr>
            <a:r>
              <a:rPr lang="en-GB" sz="2250" dirty="0">
                <a:solidFill>
                  <a:srgbClr val="333333"/>
                </a:solidFill>
                <a:latin typeface="Times New Roman"/>
                <a:ea typeface="Times New Roman"/>
                <a:cs typeface="Times New Roman"/>
                <a:sym typeface="Times New Roman"/>
              </a:rPr>
              <a:t>Security</a:t>
            </a:r>
            <a:endParaRPr sz="2250" dirty="0">
              <a:solidFill>
                <a:srgbClr val="333333"/>
              </a:solidFill>
              <a:highlight>
                <a:srgbClr val="FFFFFF"/>
              </a:highlight>
              <a:latin typeface="Times New Roman"/>
              <a:ea typeface="Times New Roman"/>
              <a:cs typeface="Times New Roman"/>
              <a:sym typeface="Times New Roman"/>
            </a:endParaRPr>
          </a:p>
          <a:p>
            <a:pPr lvl="0">
              <a:lnSpc>
                <a:spcPct val="110000"/>
              </a:lnSpc>
              <a:buFont typeface="Times New Roman"/>
              <a:buChar char="●"/>
            </a:pPr>
            <a:r>
              <a:rPr lang="en-GB" sz="2250" dirty="0">
                <a:solidFill>
                  <a:srgbClr val="333333"/>
                </a:solidFill>
                <a:latin typeface="Times New Roman"/>
                <a:ea typeface="Times New Roman"/>
                <a:cs typeface="Times New Roman"/>
                <a:sym typeface="Times New Roman"/>
              </a:rPr>
              <a:t>Easy Integration</a:t>
            </a:r>
          </a:p>
        </p:txBody>
      </p:sp>
      <p:sp>
        <p:nvSpPr>
          <p:cNvPr id="67" name="Google Shape;67;p14"/>
          <p:cNvSpPr txBox="1"/>
          <p:nvPr/>
        </p:nvSpPr>
        <p:spPr>
          <a:xfrm>
            <a:off x="876200" y="703075"/>
            <a:ext cx="7382400" cy="791400"/>
          </a:xfrm>
          <a:prstGeom prst="rect">
            <a:avLst/>
          </a:prstGeom>
          <a:noFill/>
          <a:ln>
            <a:noFill/>
          </a:ln>
        </p:spPr>
        <p:txBody>
          <a:bodyPr spcFirstLastPara="1" wrap="square" lIns="91425" tIns="91425" rIns="91425" bIns="91425" anchor="t" anchorCtr="0">
            <a:noAutofit/>
          </a:bodyPr>
          <a:lstStyle/>
          <a:p>
            <a:pPr lvl="0"/>
            <a:r>
              <a:rPr lang="en-US" sz="2100" dirty="0">
                <a:solidFill>
                  <a:srgbClr val="333333"/>
                </a:solidFill>
                <a:latin typeface="Times New Roman"/>
                <a:ea typeface="Times New Roman"/>
                <a:cs typeface="Times New Roman"/>
                <a:sym typeface="Times New Roman"/>
              </a:rPr>
              <a:t>A Blood Bank management system will enable to find Donor in </a:t>
            </a:r>
            <a:r>
              <a:rPr lang="en-GB" sz="2100" dirty="0">
                <a:solidFill>
                  <a:srgbClr val="333333"/>
                </a:solidFill>
                <a:latin typeface="Times New Roman"/>
                <a:ea typeface="Times New Roman"/>
                <a:cs typeface="Times New Roman"/>
                <a:sym typeface="Times New Roman"/>
              </a:rPr>
              <a:t>crucial</a:t>
            </a:r>
            <a:r>
              <a:rPr lang="en-US" sz="2100" dirty="0">
                <a:solidFill>
                  <a:srgbClr val="333333"/>
                </a:solidFill>
                <a:latin typeface="Times New Roman"/>
                <a:ea typeface="Times New Roman"/>
                <a:cs typeface="Times New Roman"/>
                <a:sym typeface="Times New Roman"/>
              </a:rPr>
              <a:t> time of patient in a better way.</a:t>
            </a:r>
            <a:endParaRPr sz="2100" dirty="0">
              <a:latin typeface="Times New Roman"/>
              <a:ea typeface="Times New Roman"/>
              <a:cs typeface="Times New Roman"/>
              <a:sym typeface="Times New Roman"/>
            </a:endParaRPr>
          </a:p>
        </p:txBody>
      </p:sp>
      <p:pic>
        <p:nvPicPr>
          <p:cNvPr id="21" name="Picture 20">
            <a:extLst>
              <a:ext uri="{FF2B5EF4-FFF2-40B4-BE49-F238E27FC236}">
                <a16:creationId xmlns:a16="http://schemas.microsoft.com/office/drawing/2014/main" id="{F7D53053-C4A4-415D-8283-38219D217855}"/>
              </a:ext>
            </a:extLst>
          </p:cNvPr>
          <p:cNvPicPr>
            <a:picLocks noChangeAspect="1"/>
          </p:cNvPicPr>
          <p:nvPr/>
        </p:nvPicPr>
        <p:blipFill>
          <a:blip r:embed="rId3"/>
          <a:stretch>
            <a:fillRect/>
          </a:stretch>
        </p:blipFill>
        <p:spPr>
          <a:xfrm>
            <a:off x="5081058" y="1170840"/>
            <a:ext cx="3790950" cy="3790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3;p15">
            <a:extLst>
              <a:ext uri="{FF2B5EF4-FFF2-40B4-BE49-F238E27FC236}">
                <a16:creationId xmlns:a16="http://schemas.microsoft.com/office/drawing/2014/main" id="{84B47C9D-E4BE-4F12-A693-5249FD938C5A}"/>
              </a:ext>
            </a:extLst>
          </p:cNvPr>
          <p:cNvSpPr txBox="1">
            <a:spLocks/>
          </p:cNvSpPr>
          <p:nvPr/>
        </p:nvSpPr>
        <p:spPr>
          <a:xfrm>
            <a:off x="311700" y="144049"/>
            <a:ext cx="8520600" cy="871706"/>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GB" sz="3200" b="1" dirty="0">
                <a:latin typeface="Times New Roman"/>
                <a:ea typeface="Times New Roman"/>
                <a:cs typeface="Times New Roman"/>
                <a:sym typeface="Times New Roman"/>
              </a:rPr>
              <a:t>Features of our Application</a:t>
            </a:r>
          </a:p>
        </p:txBody>
      </p:sp>
      <p:pic>
        <p:nvPicPr>
          <p:cNvPr id="4" name="Picture 3">
            <a:extLst>
              <a:ext uri="{FF2B5EF4-FFF2-40B4-BE49-F238E27FC236}">
                <a16:creationId xmlns:a16="http://schemas.microsoft.com/office/drawing/2014/main" id="{BD4E03A7-90C7-4B2D-B720-9E7718AB3DA6}"/>
              </a:ext>
            </a:extLst>
          </p:cNvPr>
          <p:cNvPicPr>
            <a:picLocks noChangeAspect="1"/>
          </p:cNvPicPr>
          <p:nvPr/>
        </p:nvPicPr>
        <p:blipFill>
          <a:blip r:embed="rId2"/>
          <a:stretch>
            <a:fillRect/>
          </a:stretch>
        </p:blipFill>
        <p:spPr>
          <a:xfrm>
            <a:off x="1660879" y="981888"/>
            <a:ext cx="5699478" cy="3100134"/>
          </a:xfrm>
          <a:prstGeom prst="rect">
            <a:avLst/>
          </a:prstGeom>
        </p:spPr>
      </p:pic>
      <p:sp>
        <p:nvSpPr>
          <p:cNvPr id="5" name="Google Shape;75;p15">
            <a:extLst>
              <a:ext uri="{FF2B5EF4-FFF2-40B4-BE49-F238E27FC236}">
                <a16:creationId xmlns:a16="http://schemas.microsoft.com/office/drawing/2014/main" id="{40F88FDE-EB94-497F-84FC-CEB44373980A}"/>
              </a:ext>
            </a:extLst>
          </p:cNvPr>
          <p:cNvSpPr txBox="1">
            <a:spLocks/>
          </p:cNvSpPr>
          <p:nvPr/>
        </p:nvSpPr>
        <p:spPr>
          <a:xfrm>
            <a:off x="1660879" y="4301067"/>
            <a:ext cx="5473699" cy="573638"/>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pPr marL="0" indent="0" algn="ctr">
              <a:spcBef>
                <a:spcPts val="0"/>
              </a:spcBef>
              <a:spcAft>
                <a:spcPts val="1600"/>
              </a:spcAft>
              <a:buFont typeface="Wingdings 3" charset="2"/>
              <a:buNone/>
            </a:pPr>
            <a:r>
              <a:rPr lang="en-GB" sz="2000" b="1" dirty="0">
                <a:solidFill>
                  <a:srgbClr val="000000"/>
                </a:solidFill>
                <a:latin typeface="Times New Roman"/>
                <a:ea typeface="Times New Roman"/>
                <a:cs typeface="Times New Roman"/>
                <a:sym typeface="Times New Roman"/>
              </a:rPr>
              <a:t>Fig: Animated Splash Screen</a:t>
            </a:r>
          </a:p>
        </p:txBody>
      </p:sp>
    </p:spTree>
    <p:extLst>
      <p:ext uri="{BB962C8B-B14F-4D97-AF65-F5344CB8AC3E}">
        <p14:creationId xmlns:p14="http://schemas.microsoft.com/office/powerpoint/2010/main" val="156961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144049"/>
            <a:ext cx="8520600" cy="871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latin typeface="Times New Roman"/>
                <a:ea typeface="Times New Roman"/>
                <a:cs typeface="Times New Roman"/>
                <a:sym typeface="Times New Roman"/>
              </a:rPr>
              <a:t>Features of our Application</a:t>
            </a:r>
            <a:endParaRPr sz="3200" b="1" dirty="0">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3115731" y="4319036"/>
            <a:ext cx="3307645" cy="82446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000" b="1" dirty="0">
                <a:solidFill>
                  <a:srgbClr val="000000"/>
                </a:solidFill>
                <a:latin typeface="Times New Roman"/>
                <a:ea typeface="Times New Roman"/>
                <a:cs typeface="Times New Roman"/>
                <a:sym typeface="Times New Roman"/>
              </a:rPr>
              <a:t>Fig: Administration Login</a:t>
            </a:r>
            <a:endParaRPr sz="2000" b="1" dirty="0">
              <a:solidFill>
                <a:srgbClr val="0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02801F67-0B80-46A9-920E-825F4F1C6F64}"/>
              </a:ext>
            </a:extLst>
          </p:cNvPr>
          <p:cNvPicPr>
            <a:picLocks noChangeAspect="1"/>
          </p:cNvPicPr>
          <p:nvPr/>
        </p:nvPicPr>
        <p:blipFill>
          <a:blip r:embed="rId3"/>
          <a:stretch>
            <a:fillRect/>
          </a:stretch>
        </p:blipFill>
        <p:spPr>
          <a:xfrm>
            <a:off x="786172" y="1274080"/>
            <a:ext cx="5919428" cy="2630957"/>
          </a:xfrm>
          <a:prstGeom prst="rect">
            <a:avLst/>
          </a:prstGeom>
        </p:spPr>
      </p:pic>
      <p:sp>
        <p:nvSpPr>
          <p:cNvPr id="12" name="Google Shape;77;p15">
            <a:extLst>
              <a:ext uri="{FF2B5EF4-FFF2-40B4-BE49-F238E27FC236}">
                <a16:creationId xmlns:a16="http://schemas.microsoft.com/office/drawing/2014/main" id="{5A2707D9-AA87-480C-94CB-03598C5CD2F2}"/>
              </a:ext>
            </a:extLst>
          </p:cNvPr>
          <p:cNvSpPr/>
          <p:nvPr/>
        </p:nvSpPr>
        <p:spPr>
          <a:xfrm>
            <a:off x="7120505" y="2105495"/>
            <a:ext cx="1938946" cy="709801"/>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p15">
            <a:extLst>
              <a:ext uri="{FF2B5EF4-FFF2-40B4-BE49-F238E27FC236}">
                <a16:creationId xmlns:a16="http://schemas.microsoft.com/office/drawing/2014/main" id="{CCF4A7BF-8B58-4607-880F-94A244C2EF6A}"/>
              </a:ext>
            </a:extLst>
          </p:cNvPr>
          <p:cNvSpPr txBox="1"/>
          <p:nvPr/>
        </p:nvSpPr>
        <p:spPr>
          <a:xfrm>
            <a:off x="7059963" y="2113521"/>
            <a:ext cx="2098500" cy="7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rgbClr val="DD2C00"/>
                </a:solidFill>
                <a:latin typeface="Verdana"/>
                <a:ea typeface="Verdana"/>
                <a:cs typeface="Verdana"/>
                <a:sym typeface="Verdana"/>
              </a:rPr>
              <a:t>Provide Their Login Details</a:t>
            </a:r>
          </a:p>
        </p:txBody>
      </p:sp>
      <p:sp>
        <p:nvSpPr>
          <p:cNvPr id="14" name="Google Shape;76;p15">
            <a:extLst>
              <a:ext uri="{FF2B5EF4-FFF2-40B4-BE49-F238E27FC236}">
                <a16:creationId xmlns:a16="http://schemas.microsoft.com/office/drawing/2014/main" id="{9537C667-78D8-4DCF-BDE2-11CA22CE80D5}"/>
              </a:ext>
            </a:extLst>
          </p:cNvPr>
          <p:cNvSpPr/>
          <p:nvPr/>
        </p:nvSpPr>
        <p:spPr>
          <a:xfrm>
            <a:off x="5754123" y="2356869"/>
            <a:ext cx="1245345" cy="207054"/>
          </a:xfrm>
          <a:prstGeom prst="notchedRightArrow">
            <a:avLst>
              <a:gd name="adj1" fmla="val 50000"/>
              <a:gd name="adj2" fmla="val 50000"/>
            </a:avLst>
          </a:prstGeom>
          <a:solidFill>
            <a:srgbClr val="228B2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93050" y="65475"/>
            <a:ext cx="8520600" cy="580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dirty="0">
                <a:latin typeface="Times New Roman"/>
                <a:ea typeface="Times New Roman"/>
                <a:cs typeface="Times New Roman"/>
                <a:sym typeface="Times New Roman"/>
              </a:rPr>
              <a:t>Features of our Application</a:t>
            </a:r>
            <a:endParaRPr sz="2800" b="1" dirty="0">
              <a:latin typeface="Times New Roman"/>
              <a:ea typeface="Times New Roman"/>
              <a:cs typeface="Times New Roman"/>
              <a:sym typeface="Times New Roman"/>
            </a:endParaRPr>
          </a:p>
        </p:txBody>
      </p:sp>
      <p:sp>
        <p:nvSpPr>
          <p:cNvPr id="84" name="Google Shape;84;p16"/>
          <p:cNvSpPr txBox="1">
            <a:spLocks noGrp="1"/>
          </p:cNvSpPr>
          <p:nvPr>
            <p:ph type="body" idx="1"/>
          </p:nvPr>
        </p:nvSpPr>
        <p:spPr>
          <a:xfrm>
            <a:off x="193050" y="646325"/>
            <a:ext cx="8871928" cy="4149300"/>
          </a:xfrm>
          <a:prstGeom prst="rect">
            <a:avLst/>
          </a:prstGeom>
        </p:spPr>
        <p:txBody>
          <a:bodyPr spcFirstLastPara="1" wrap="square" lIns="91425" tIns="91425" rIns="91425" bIns="91425" anchor="t" anchorCtr="0">
            <a:noAutofit/>
          </a:bodyPr>
          <a:lstStyle/>
          <a:p>
            <a:pPr marL="0" lvl="0" indent="0" algn="ctr">
              <a:buNone/>
            </a:pPr>
            <a:r>
              <a:rPr lang="en-GB" sz="2400" b="1" dirty="0">
                <a:solidFill>
                  <a:srgbClr val="1C4587"/>
                </a:solidFill>
                <a:latin typeface="Times New Roman"/>
                <a:ea typeface="Times New Roman"/>
                <a:cs typeface="Times New Roman"/>
                <a:sym typeface="Times New Roman"/>
              </a:rPr>
              <a:t>Donor Availability: </a:t>
            </a:r>
            <a:r>
              <a:rPr lang="en-GB" sz="1400" dirty="0">
                <a:solidFill>
                  <a:srgbClr val="000000"/>
                </a:solidFill>
                <a:latin typeface="Times New Roman"/>
                <a:ea typeface="Times New Roman"/>
                <a:cs typeface="Times New Roman"/>
                <a:sym typeface="Times New Roman"/>
              </a:rPr>
              <a:t>We can see the Donor availability according to their blood group on the home 							screen. It is auto calculated from the Donor list of current Databases.</a:t>
            </a:r>
            <a:endParaRPr sz="14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88" name="Google Shape;88;p16"/>
          <p:cNvSpPr txBox="1"/>
          <p:nvPr/>
        </p:nvSpPr>
        <p:spPr>
          <a:xfrm>
            <a:off x="6695400" y="0"/>
            <a:ext cx="2448600" cy="8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dirty="0">
              <a:solidFill>
                <a:srgbClr val="CC0000"/>
              </a:solidFill>
              <a:latin typeface="Verdana"/>
              <a:ea typeface="Verdana"/>
              <a:cs typeface="Verdana"/>
              <a:sym typeface="Verdana"/>
            </a:endParaRPr>
          </a:p>
        </p:txBody>
      </p:sp>
      <p:sp>
        <p:nvSpPr>
          <p:cNvPr id="91" name="Google Shape;91;p16"/>
          <p:cNvSpPr txBox="1"/>
          <p:nvPr/>
        </p:nvSpPr>
        <p:spPr>
          <a:xfrm>
            <a:off x="6548269" y="88050"/>
            <a:ext cx="2323500" cy="7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dirty="0">
              <a:solidFill>
                <a:srgbClr val="1155CC"/>
              </a:solidFill>
              <a:latin typeface="Verdana"/>
              <a:ea typeface="Verdana"/>
              <a:cs typeface="Verdana"/>
              <a:sym typeface="Verdana"/>
            </a:endParaRPr>
          </a:p>
        </p:txBody>
      </p:sp>
      <p:sp>
        <p:nvSpPr>
          <p:cNvPr id="92" name="Google Shape;92;p16"/>
          <p:cNvSpPr txBox="1"/>
          <p:nvPr/>
        </p:nvSpPr>
        <p:spPr>
          <a:xfrm>
            <a:off x="1862667" y="4666753"/>
            <a:ext cx="5712177" cy="42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b="1" dirty="0">
                <a:latin typeface="Times New Roman"/>
                <a:ea typeface="Times New Roman"/>
                <a:cs typeface="Times New Roman"/>
                <a:sym typeface="Times New Roman"/>
              </a:rPr>
              <a:t>Fig: Donor Availability</a:t>
            </a:r>
            <a:endParaRPr sz="20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9B51D52-4C4D-427B-BAD9-23C363501DC2}"/>
              </a:ext>
            </a:extLst>
          </p:cNvPr>
          <p:cNvPicPr>
            <a:picLocks noChangeAspect="1"/>
          </p:cNvPicPr>
          <p:nvPr/>
        </p:nvPicPr>
        <p:blipFill>
          <a:blip r:embed="rId3"/>
          <a:stretch>
            <a:fillRect/>
          </a:stretch>
        </p:blipFill>
        <p:spPr>
          <a:xfrm>
            <a:off x="3261501" y="1423859"/>
            <a:ext cx="5803477" cy="3181134"/>
          </a:xfrm>
          <a:prstGeom prst="rect">
            <a:avLst/>
          </a:prstGeom>
        </p:spPr>
      </p:pic>
      <p:sp>
        <p:nvSpPr>
          <p:cNvPr id="14" name="Google Shape;76;p15">
            <a:extLst>
              <a:ext uri="{FF2B5EF4-FFF2-40B4-BE49-F238E27FC236}">
                <a16:creationId xmlns:a16="http://schemas.microsoft.com/office/drawing/2014/main" id="{55C7BF9D-6603-4A57-BD39-22D8600F4346}"/>
              </a:ext>
            </a:extLst>
          </p:cNvPr>
          <p:cNvSpPr/>
          <p:nvPr/>
        </p:nvSpPr>
        <p:spPr>
          <a:xfrm>
            <a:off x="2404534" y="2910963"/>
            <a:ext cx="835103" cy="216062"/>
          </a:xfrm>
          <a:prstGeom prst="notchedRightArrow">
            <a:avLst>
              <a:gd name="adj1" fmla="val 50000"/>
              <a:gd name="adj2" fmla="val 50000"/>
            </a:avLst>
          </a:prstGeom>
          <a:solidFill>
            <a:srgbClr val="228B2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p17">
            <a:extLst>
              <a:ext uri="{FF2B5EF4-FFF2-40B4-BE49-F238E27FC236}">
                <a16:creationId xmlns:a16="http://schemas.microsoft.com/office/drawing/2014/main" id="{A2189DC6-E72D-40E4-A867-751C7766B766}"/>
              </a:ext>
            </a:extLst>
          </p:cNvPr>
          <p:cNvSpPr/>
          <p:nvPr/>
        </p:nvSpPr>
        <p:spPr>
          <a:xfrm>
            <a:off x="193050" y="2538020"/>
            <a:ext cx="2188906" cy="96153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p17">
            <a:extLst>
              <a:ext uri="{FF2B5EF4-FFF2-40B4-BE49-F238E27FC236}">
                <a16:creationId xmlns:a16="http://schemas.microsoft.com/office/drawing/2014/main" id="{5EC8DD18-E025-4B02-9598-6F3575A6D389}"/>
              </a:ext>
            </a:extLst>
          </p:cNvPr>
          <p:cNvSpPr txBox="1"/>
          <p:nvPr/>
        </p:nvSpPr>
        <p:spPr>
          <a:xfrm>
            <a:off x="68872" y="2560598"/>
            <a:ext cx="2441449" cy="8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dirty="0">
                <a:solidFill>
                  <a:srgbClr val="E24838"/>
                </a:solidFill>
                <a:latin typeface="Verdana"/>
                <a:ea typeface="Verdana"/>
                <a:cs typeface="Verdana"/>
                <a:sym typeface="Verdana"/>
              </a:rPr>
              <a:t>Amount of Donors according to their Blood Groups</a:t>
            </a:r>
            <a:endParaRPr sz="1600" b="1" dirty="0">
              <a:solidFill>
                <a:srgbClr val="E24838"/>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a:spLocks noGrp="1"/>
          </p:cNvSpPr>
          <p:nvPr>
            <p:ph type="title"/>
          </p:nvPr>
        </p:nvSpPr>
        <p:spPr>
          <a:xfrm>
            <a:off x="193050" y="-19310"/>
            <a:ext cx="8520600" cy="5092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dirty="0">
                <a:latin typeface="Times New Roman"/>
                <a:ea typeface="Times New Roman"/>
                <a:cs typeface="Times New Roman"/>
                <a:sym typeface="Times New Roman"/>
              </a:rPr>
              <a:t>Features of our Application</a:t>
            </a:r>
            <a:endParaRPr sz="2800" b="1" dirty="0">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193050" y="405190"/>
            <a:ext cx="8520600" cy="10387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b="1" dirty="0">
                <a:solidFill>
                  <a:srgbClr val="1155CC"/>
                </a:solidFill>
                <a:latin typeface="Times New Roman"/>
                <a:ea typeface="Times New Roman"/>
                <a:cs typeface="Times New Roman"/>
                <a:sym typeface="Times New Roman"/>
              </a:rPr>
              <a:t>User Access:</a:t>
            </a:r>
            <a:r>
              <a:rPr lang="en-GB" sz="2400" b="1" dirty="0">
                <a:solidFill>
                  <a:srgbClr val="000000"/>
                </a:solidFill>
                <a:latin typeface="Times New Roman"/>
                <a:ea typeface="Times New Roman"/>
                <a:cs typeface="Times New Roman"/>
                <a:sym typeface="Times New Roman"/>
              </a:rPr>
              <a:t> </a:t>
            </a:r>
            <a:r>
              <a:rPr lang="en-GB" sz="1600" dirty="0">
                <a:solidFill>
                  <a:srgbClr val="000000"/>
                </a:solidFill>
                <a:latin typeface="Times New Roman"/>
                <a:ea typeface="Times New Roman"/>
                <a:cs typeface="Times New Roman"/>
                <a:sym typeface="Times New Roman"/>
              </a:rPr>
              <a:t>Only the users can access the database and manage systems. The system is password protected. All the users have their individual username and password. The system has the details of its users. New user can be added and user can be deleted also.</a:t>
            </a:r>
            <a:endParaRPr sz="1600" dirty="0">
              <a:solidFill>
                <a:srgbClr val="000000"/>
              </a:solidFill>
              <a:latin typeface="Times New Roman"/>
              <a:ea typeface="Times New Roman"/>
              <a:cs typeface="Times New Roman"/>
              <a:sym typeface="Times New Roman"/>
            </a:endParaRPr>
          </a:p>
        </p:txBody>
      </p:sp>
      <p:sp>
        <p:nvSpPr>
          <p:cNvPr id="102" name="Google Shape;102;p17"/>
          <p:cNvSpPr txBox="1"/>
          <p:nvPr/>
        </p:nvSpPr>
        <p:spPr>
          <a:xfrm>
            <a:off x="8713650" y="9387"/>
            <a:ext cx="328550" cy="295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rgbClr val="FF0000"/>
              </a:solidFill>
              <a:latin typeface="Verdana"/>
              <a:ea typeface="Verdana"/>
              <a:cs typeface="Verdana"/>
              <a:sym typeface="Verdana"/>
            </a:endParaRPr>
          </a:p>
        </p:txBody>
      </p:sp>
      <p:sp>
        <p:nvSpPr>
          <p:cNvPr id="105" name="Google Shape;105;p17"/>
          <p:cNvSpPr txBox="1"/>
          <p:nvPr/>
        </p:nvSpPr>
        <p:spPr>
          <a:xfrm>
            <a:off x="7612700" y="120550"/>
            <a:ext cx="418103" cy="229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rgbClr val="FF0000"/>
              </a:solidFill>
              <a:latin typeface="Verdana"/>
              <a:ea typeface="Verdana"/>
              <a:cs typeface="Verdana"/>
              <a:sym typeface="Verdana"/>
            </a:endParaRPr>
          </a:p>
        </p:txBody>
      </p:sp>
      <p:sp>
        <p:nvSpPr>
          <p:cNvPr id="106" name="Google Shape;106;p17"/>
          <p:cNvSpPr txBox="1"/>
          <p:nvPr/>
        </p:nvSpPr>
        <p:spPr>
          <a:xfrm>
            <a:off x="1975557" y="4719000"/>
            <a:ext cx="4696176" cy="42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b="1" dirty="0">
                <a:latin typeface="Times New Roman"/>
                <a:ea typeface="Times New Roman"/>
                <a:cs typeface="Times New Roman"/>
                <a:sym typeface="Times New Roman"/>
              </a:rPr>
              <a:t>Fig: User Access</a:t>
            </a:r>
            <a:endParaRPr sz="20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FDFB214-517C-450C-A2AF-63A89E90784B}"/>
              </a:ext>
            </a:extLst>
          </p:cNvPr>
          <p:cNvPicPr>
            <a:picLocks noChangeAspect="1"/>
          </p:cNvPicPr>
          <p:nvPr/>
        </p:nvPicPr>
        <p:blipFill>
          <a:blip r:embed="rId3"/>
          <a:stretch>
            <a:fillRect/>
          </a:stretch>
        </p:blipFill>
        <p:spPr>
          <a:xfrm>
            <a:off x="1817510" y="1450631"/>
            <a:ext cx="5587999" cy="3268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a:spLocks noGrp="1"/>
          </p:cNvSpPr>
          <p:nvPr>
            <p:ph type="title"/>
          </p:nvPr>
        </p:nvSpPr>
        <p:spPr>
          <a:xfrm>
            <a:off x="193050" y="-19310"/>
            <a:ext cx="8520600" cy="5092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dirty="0">
                <a:latin typeface="Times New Roman"/>
                <a:ea typeface="Times New Roman"/>
                <a:cs typeface="Times New Roman"/>
                <a:sym typeface="Times New Roman"/>
              </a:rPr>
              <a:t>Features of our Application</a:t>
            </a:r>
            <a:endParaRPr sz="2800" b="1" dirty="0">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193050" y="405190"/>
            <a:ext cx="8520600" cy="10387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b="1" dirty="0">
                <a:solidFill>
                  <a:srgbClr val="1155CC"/>
                </a:solidFill>
                <a:latin typeface="Times New Roman"/>
                <a:ea typeface="Times New Roman"/>
                <a:cs typeface="Times New Roman"/>
                <a:sym typeface="Times New Roman"/>
              </a:rPr>
              <a:t>Donor Management:</a:t>
            </a:r>
            <a:r>
              <a:rPr lang="en-GB" sz="2400" b="1" dirty="0">
                <a:solidFill>
                  <a:srgbClr val="000000"/>
                </a:solidFill>
                <a:latin typeface="Times New Roman"/>
                <a:ea typeface="Times New Roman"/>
                <a:cs typeface="Times New Roman"/>
                <a:sym typeface="Times New Roman"/>
              </a:rPr>
              <a:t> </a:t>
            </a:r>
            <a:r>
              <a:rPr lang="en-GB" sz="1600" dirty="0">
                <a:solidFill>
                  <a:srgbClr val="000000"/>
                </a:solidFill>
                <a:latin typeface="Times New Roman"/>
                <a:ea typeface="Times New Roman"/>
                <a:cs typeface="Times New Roman"/>
                <a:sym typeface="Times New Roman"/>
              </a:rPr>
              <a:t>Only the users can manage the donors in this system. They can add, update, delete the donor info. There is also a option to clear specific info of donor. From the donor list the user can easily know the ins and outs of the donor.</a:t>
            </a:r>
            <a:endParaRPr sz="1600" dirty="0">
              <a:solidFill>
                <a:srgbClr val="000000"/>
              </a:solidFill>
              <a:latin typeface="Times New Roman"/>
              <a:ea typeface="Times New Roman"/>
              <a:cs typeface="Times New Roman"/>
              <a:sym typeface="Times New Roman"/>
            </a:endParaRPr>
          </a:p>
        </p:txBody>
      </p:sp>
      <p:sp>
        <p:nvSpPr>
          <p:cNvPr id="102" name="Google Shape;102;p17"/>
          <p:cNvSpPr txBox="1"/>
          <p:nvPr/>
        </p:nvSpPr>
        <p:spPr>
          <a:xfrm>
            <a:off x="8713650" y="9387"/>
            <a:ext cx="328550" cy="295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rgbClr val="FF0000"/>
              </a:solidFill>
              <a:latin typeface="Verdana"/>
              <a:ea typeface="Verdana"/>
              <a:cs typeface="Verdana"/>
              <a:sym typeface="Verdana"/>
            </a:endParaRPr>
          </a:p>
        </p:txBody>
      </p:sp>
      <p:sp>
        <p:nvSpPr>
          <p:cNvPr id="105" name="Google Shape;105;p17"/>
          <p:cNvSpPr txBox="1"/>
          <p:nvPr/>
        </p:nvSpPr>
        <p:spPr>
          <a:xfrm>
            <a:off x="7612700" y="120550"/>
            <a:ext cx="418103" cy="229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rgbClr val="FF0000"/>
              </a:solidFill>
              <a:latin typeface="Verdana"/>
              <a:ea typeface="Verdana"/>
              <a:cs typeface="Verdana"/>
              <a:sym typeface="Verdana"/>
            </a:endParaRPr>
          </a:p>
        </p:txBody>
      </p:sp>
      <p:sp>
        <p:nvSpPr>
          <p:cNvPr id="106" name="Google Shape;106;p17"/>
          <p:cNvSpPr txBox="1"/>
          <p:nvPr/>
        </p:nvSpPr>
        <p:spPr>
          <a:xfrm>
            <a:off x="3509427" y="4719000"/>
            <a:ext cx="323004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Fig: Donor Management</a:t>
            </a:r>
            <a:endParaRPr sz="18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F8C0A4D5-C0B3-4B52-9541-18621E502727}"/>
              </a:ext>
            </a:extLst>
          </p:cNvPr>
          <p:cNvPicPr>
            <a:picLocks noChangeAspect="1"/>
          </p:cNvPicPr>
          <p:nvPr/>
        </p:nvPicPr>
        <p:blipFill>
          <a:blip r:embed="rId3"/>
          <a:stretch>
            <a:fillRect/>
          </a:stretch>
        </p:blipFill>
        <p:spPr>
          <a:xfrm>
            <a:off x="1484371" y="1499051"/>
            <a:ext cx="6338829" cy="3219949"/>
          </a:xfrm>
          <a:prstGeom prst="rect">
            <a:avLst/>
          </a:prstGeom>
        </p:spPr>
      </p:pic>
    </p:spTree>
    <p:extLst>
      <p:ext uri="{BB962C8B-B14F-4D97-AF65-F5344CB8AC3E}">
        <p14:creationId xmlns:p14="http://schemas.microsoft.com/office/powerpoint/2010/main" val="3764547074"/>
      </p:ext>
    </p:extLst>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900675" y="250356"/>
            <a:ext cx="734265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latin typeface="Times New Roman"/>
                <a:ea typeface="Times New Roman"/>
                <a:cs typeface="Times New Roman"/>
                <a:sym typeface="Times New Roman"/>
              </a:rPr>
              <a:t>Conclusion and Future Work</a:t>
            </a:r>
            <a:endParaRPr sz="3200" b="1" dirty="0">
              <a:latin typeface="Times New Roman"/>
              <a:ea typeface="Times New Roman"/>
              <a:cs typeface="Times New Roman"/>
              <a:sym typeface="Times New Roman"/>
            </a:endParaRPr>
          </a:p>
        </p:txBody>
      </p:sp>
      <p:sp>
        <p:nvSpPr>
          <p:cNvPr id="112" name="Google Shape;112;p18"/>
          <p:cNvSpPr/>
          <p:nvPr/>
        </p:nvSpPr>
        <p:spPr>
          <a:xfrm>
            <a:off x="1749776" y="1313225"/>
            <a:ext cx="5514123" cy="2310508"/>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txBox="1"/>
          <p:nvPr/>
        </p:nvSpPr>
        <p:spPr>
          <a:xfrm>
            <a:off x="1749778" y="1313150"/>
            <a:ext cx="5514122" cy="2310583"/>
          </a:xfrm>
          <a:prstGeom prst="rect">
            <a:avLst/>
          </a:prstGeom>
          <a:noFill/>
          <a:ln>
            <a:noFill/>
          </a:ln>
        </p:spPr>
        <p:txBody>
          <a:bodyPr spcFirstLastPara="1" wrap="square" lIns="91425" tIns="91425" rIns="91425" bIns="91425" anchor="t" anchorCtr="0">
            <a:noAutofit/>
          </a:bodyPr>
          <a:lstStyle/>
          <a:p>
            <a:pPr marL="88900" lvl="0">
              <a:buSzPts val="2200"/>
            </a:pPr>
            <a:endParaRPr lang="en-US" sz="2200" dirty="0">
              <a:latin typeface="Times New Roman"/>
              <a:ea typeface="Times New Roman"/>
              <a:cs typeface="Times New Roman"/>
              <a:sym typeface="Times New Roman"/>
            </a:endParaRPr>
          </a:p>
          <a:p>
            <a:pPr marL="457200" lvl="0" indent="-368300">
              <a:buSzPts val="2200"/>
              <a:buFont typeface="Times New Roman"/>
              <a:buChar char="●"/>
            </a:pPr>
            <a:r>
              <a:rPr lang="en-GB" sz="2200" dirty="0">
                <a:latin typeface="Times New Roman"/>
                <a:ea typeface="Times New Roman"/>
                <a:cs typeface="Times New Roman"/>
                <a:sym typeface="Times New Roman"/>
              </a:rPr>
              <a:t>We will add</a:t>
            </a:r>
            <a:r>
              <a:rPr lang="en-GB" sz="2200" dirty="0">
                <a:solidFill>
                  <a:srgbClr val="FF0000"/>
                </a:solidFill>
                <a:latin typeface="Times New Roman"/>
                <a:ea typeface="Times New Roman"/>
                <a:cs typeface="Times New Roman"/>
                <a:sym typeface="Times New Roman"/>
              </a:rPr>
              <a:t> </a:t>
            </a:r>
            <a:r>
              <a:rPr lang="en-GB" sz="2200" b="1" dirty="0">
                <a:solidFill>
                  <a:srgbClr val="DD2C00"/>
                </a:solidFill>
                <a:latin typeface="Times New Roman"/>
                <a:ea typeface="Times New Roman"/>
                <a:cs typeface="Times New Roman"/>
                <a:sym typeface="Times New Roman"/>
              </a:rPr>
              <a:t>BMI calculator</a:t>
            </a:r>
            <a:r>
              <a:rPr lang="en-GB" dirty="0">
                <a:solidFill>
                  <a:srgbClr val="DD2C00"/>
                </a:solidFill>
              </a:rPr>
              <a:t> </a:t>
            </a:r>
            <a:r>
              <a:rPr lang="en-GB" sz="2200" dirty="0">
                <a:latin typeface="Times New Roman" panose="02020603050405020304" pitchFamily="18" charset="0"/>
                <a:cs typeface="Times New Roman" panose="02020603050405020304" pitchFamily="18" charset="0"/>
              </a:rPr>
              <a:t>for checking donation probability.</a:t>
            </a:r>
            <a:r>
              <a:rPr lang="en-GB" sz="2200" b="1" dirty="0">
                <a:solidFill>
                  <a:srgbClr val="FF0000"/>
                </a:solidFill>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457200" lvl="0" indent="-368300">
              <a:buSzPts val="2200"/>
              <a:buFont typeface="Times New Roman"/>
              <a:buChar char="●"/>
            </a:pPr>
            <a:r>
              <a:rPr lang="en-GB" sz="2200" dirty="0">
                <a:latin typeface="Times New Roman"/>
                <a:ea typeface="Times New Roman"/>
                <a:cs typeface="Times New Roman"/>
                <a:sym typeface="Times New Roman"/>
              </a:rPr>
              <a:t>Our final trial will be </a:t>
            </a:r>
            <a:r>
              <a:rPr lang="en-GB" sz="2200" b="1" dirty="0">
                <a:solidFill>
                  <a:srgbClr val="DD2C00"/>
                </a:solidFill>
                <a:latin typeface="Times New Roman"/>
                <a:ea typeface="Times New Roman"/>
                <a:cs typeface="Times New Roman"/>
                <a:sym typeface="Times New Roman"/>
              </a:rPr>
              <a:t>Auto update Donation date</a:t>
            </a:r>
            <a:r>
              <a:rPr lang="en-GB" sz="2200" dirty="0">
                <a:latin typeface="Times New Roman"/>
                <a:ea typeface="Times New Roman"/>
                <a:cs typeface="Times New Roman"/>
                <a:sym typeface="Times New Roman"/>
              </a:rPr>
              <a:t> </a:t>
            </a:r>
            <a:r>
              <a:rPr lang="en-GB" sz="2200" dirty="0">
                <a:latin typeface="Times New Roman" panose="02020603050405020304" pitchFamily="18" charset="0"/>
                <a:cs typeface="Times New Roman" panose="02020603050405020304" pitchFamily="18" charset="0"/>
              </a:rPr>
              <a:t>for the better management.</a:t>
            </a:r>
            <a:r>
              <a:rPr lang="en-GB" dirty="0"/>
              <a:t> </a:t>
            </a:r>
            <a:r>
              <a:rPr lang="en-GB"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457200" lvl="0" indent="0" algn="l" rtl="0">
              <a:spcBef>
                <a:spcPts val="0"/>
              </a:spcBef>
              <a:spcAft>
                <a:spcPts val="0"/>
              </a:spcAft>
              <a:buNone/>
            </a:pP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8;p19">
            <a:extLst>
              <a:ext uri="{FF2B5EF4-FFF2-40B4-BE49-F238E27FC236}">
                <a16:creationId xmlns:a16="http://schemas.microsoft.com/office/drawing/2014/main" id="{B722F55A-F888-48E4-86B5-D2A75CE4A46F}"/>
              </a:ext>
            </a:extLst>
          </p:cNvPr>
          <p:cNvSpPr txBox="1">
            <a:spLocks/>
          </p:cNvSpPr>
          <p:nvPr/>
        </p:nvSpPr>
        <p:spPr>
          <a:xfrm>
            <a:off x="2138519" y="280875"/>
            <a:ext cx="4897500" cy="572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rgbClr val="004C82"/>
                </a:solidFill>
                <a:latin typeface="Times New Roman"/>
                <a:ea typeface="Times New Roman"/>
                <a:cs typeface="Times New Roman"/>
                <a:sym typeface="Times New Roman"/>
              </a:rPr>
              <a:t>Any Question ?</a:t>
            </a:r>
          </a:p>
        </p:txBody>
      </p:sp>
      <p:pic>
        <p:nvPicPr>
          <p:cNvPr id="6" name="Picture 5">
            <a:extLst>
              <a:ext uri="{FF2B5EF4-FFF2-40B4-BE49-F238E27FC236}">
                <a16:creationId xmlns:a16="http://schemas.microsoft.com/office/drawing/2014/main" id="{BB325650-BF79-4458-ADDE-1D16DE98F465}"/>
              </a:ext>
            </a:extLst>
          </p:cNvPr>
          <p:cNvPicPr>
            <a:picLocks noChangeAspect="1"/>
          </p:cNvPicPr>
          <p:nvPr/>
        </p:nvPicPr>
        <p:blipFill>
          <a:blip r:embed="rId2"/>
          <a:stretch>
            <a:fillRect/>
          </a:stretch>
        </p:blipFill>
        <p:spPr>
          <a:xfrm>
            <a:off x="2394299" y="763263"/>
            <a:ext cx="4122425" cy="4122425"/>
          </a:xfrm>
          <a:prstGeom prst="rect">
            <a:avLst/>
          </a:prstGeom>
        </p:spPr>
      </p:pic>
    </p:spTree>
    <p:extLst>
      <p:ext uri="{BB962C8B-B14F-4D97-AF65-F5344CB8AC3E}">
        <p14:creationId xmlns:p14="http://schemas.microsoft.com/office/powerpoint/2010/main" val="3975247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154</TotalTime>
  <Words>314</Words>
  <Application>Microsoft Office PowerPoint</Application>
  <PresentationFormat>On-screen Show (16:9)</PresentationFormat>
  <Paragraphs>41</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Verdana</vt:lpstr>
      <vt:lpstr>Wingdings 3</vt:lpstr>
      <vt:lpstr>Wisp</vt:lpstr>
      <vt:lpstr>PowerPoint Presentation</vt:lpstr>
      <vt:lpstr>Why we need Blood Bank Management System?</vt:lpstr>
      <vt:lpstr>PowerPoint Presentation</vt:lpstr>
      <vt:lpstr>Features of our Application</vt:lpstr>
      <vt:lpstr>Features of our Application</vt:lpstr>
      <vt:lpstr>Features of our Application</vt:lpstr>
      <vt:lpstr>Features of our Application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🤹🏻আবীর 🤹🏻</cp:lastModifiedBy>
  <cp:revision>18</cp:revision>
  <dcterms:modified xsi:type="dcterms:W3CDTF">2021-10-30T16:52:17Z</dcterms:modified>
</cp:coreProperties>
</file>