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16"/>
  </p:handoutMasterIdLst>
  <p:sldIdLst>
    <p:sldId id="5716" r:id="rId4"/>
    <p:sldId id="5717" r:id="rId6"/>
    <p:sldId id="5718" r:id="rId7"/>
    <p:sldId id="5786" r:id="rId8"/>
    <p:sldId id="5728" r:id="rId9"/>
    <p:sldId id="5724" r:id="rId10"/>
    <p:sldId id="5721" r:id="rId11"/>
    <p:sldId id="5722" r:id="rId12"/>
    <p:sldId id="5723" r:id="rId13"/>
    <p:sldId id="5725" r:id="rId14"/>
    <p:sldId id="5729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95" userDrawn="1">
          <p15:clr>
            <a:srgbClr val="A4A3A4"/>
          </p15:clr>
        </p15:guide>
        <p15:guide id="4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" initials="" lastIdx="1" clrIdx="0"/>
  <p:cmAuthor id="307" name="未知用户93" initials="" lastIdx="1" clrIdx="0"/>
  <p:cmAuthor id="1" name="Microsoft Office 用户" initials="Office" lastIdx="1" clrIdx="0"/>
  <p:cmAuthor id="308" name="未知用户90" initials="" lastIdx="5" clrIdx="1"/>
  <p:cmAuthor id="2" name="l" initials="l" lastIdx="2" clrIdx="1"/>
  <p:cmAuthor id="309" name="未知用户91" initials="" lastIdx="0" clrIdx="1"/>
  <p:cmAuthor id="3" name="leilei" initials="l" lastIdx="1" clrIdx="2"/>
  <p:cmAuthor id="310" name="未知用户92" initials="" lastIdx="1" clrIdx="0"/>
  <p:cmAuthor id="4" name="xuli" initials="x" lastIdx="1" clrIdx="3"/>
  <p:cmAuthor id="311" name="未知用户74" initials="" lastIdx="5" clrIdx="1"/>
  <p:cmAuthor id="5" name="秦彩彬" initials="秦" lastIdx="1" clrIdx="4"/>
  <p:cmAuthor id="312" name="未知用户75" initials="" lastIdx="8" clrIdx="0"/>
  <p:cmAuthor id="6" name="张 晓然" initials="张" lastIdx="1" clrIdx="5"/>
  <p:cmAuthor id="7" name="Administrator" initials="A" lastIdx="1" clrIdx="6"/>
  <p:cmAuthor id="314" name="未知用户77" initials="" lastIdx="8" clrIdx="0"/>
  <p:cmAuthor id="8" name="董双庭" initials="N" lastIdx="1" clrIdx="7"/>
  <p:cmAuthor id="315" name="未知用户78" initials="" lastIdx="8" clrIdx="0"/>
  <p:cmAuthor id="9" name="user" initials="u" lastIdx="18" clrIdx="8"/>
  <p:cmAuthor id="316" name="未知用户79" initials="" lastIdx="1" clrIdx="0"/>
  <p:cmAuthor id="10" name="aq" initials="a" lastIdx="1" clrIdx="9"/>
  <p:cmAuthor id="317" name="未知用户80" initials="" lastIdx="1" clrIdx="0"/>
  <p:cmAuthor id="11" name="Yung Rachel" initials="YR" lastIdx="1" clrIdx="10"/>
  <p:cmAuthor id="318" name="Harry xu" initials="" lastIdx="1" clrIdx="0"/>
  <p:cmAuthor id="12" name="yuxue" initials="y" lastIdx="1" clrIdx="3"/>
  <p:cmAuthor id="319" name="未知用户27" initials="未" lastIdx="1" clrIdx="0"/>
  <p:cmAuthor id="13" name="杨国" initials="杨" lastIdx="3" clrIdx="0"/>
  <p:cmAuthor id="320" name="未知用户35" initials="未" lastIdx="3" clrIdx="0"/>
  <p:cmAuthor id="14" name="李岩（IT）" initials="李" lastIdx="2" clrIdx="13"/>
  <p:cmAuthor id="321" name="未知用户111" initials="未" lastIdx="1" clrIdx="1"/>
  <p:cmAuthor id="15" name="13686" initials="1" lastIdx="1" clrIdx="14"/>
  <p:cmAuthor id="16" name="周辉" initials="周" lastIdx="1" clrIdx="15"/>
  <p:cmAuthor id="17" name="何已龙" initials="何" lastIdx="2" clrIdx="2"/>
  <p:cmAuthor id="18" name="sx_xuzx" initials="s" lastIdx="26" clrIdx="17"/>
  <p:cmAuthor id="19" name="tplife" initials="t" lastIdx="2" clrIdx="0"/>
  <p:cmAuthor id="20" name="孟 昕" initials="孟" lastIdx="1" clrIdx="18"/>
  <p:cmAuthor id="21" name="李威" initials="李" lastIdx="1" clrIdx="3"/>
  <p:cmAuthor id="22" name="刘传坤" initials="刘" lastIdx="15" clrIdx="0"/>
  <p:cmAuthor id="23" name="yingxuanchen" initials="y" lastIdx="1" clrIdx="22"/>
  <p:cmAuthor id="24" name="15232" initials="1" lastIdx="1" clrIdx="23"/>
  <p:cmAuthor id="25" name="宋艳青" initials="宋艳青" lastIdx="11" clrIdx="24"/>
  <p:cmAuthor id="26" name="evil" initials="e" lastIdx="0" clrIdx="0"/>
  <p:cmAuthor id="27" name="叶得会" initials="叶" lastIdx="8" clrIdx="0"/>
  <p:cmAuthor id="28" name="Qingyunli" initials="Q" lastIdx="24" clrIdx="0"/>
  <p:cmAuthor id="29" name="未知用户2" initials="未" lastIdx="24" clrIdx="0"/>
  <p:cmAuthor id="30" name="未知用户3" initials="未" lastIdx="1" clrIdx="0"/>
  <p:cmAuthor id="31" name="dell" initials="d" lastIdx="1" clrIdx="0"/>
  <p:cmAuthor id="287643681" name="殷格非" initials="殷" lastIdx="2" clrIdx="0"/>
  <p:cmAuthor id="32" name="丁芙蓉" initials="丁" lastIdx="4" clrIdx="1"/>
  <p:cmAuthor id="287643682" name="z r" initials="zr" lastIdx="5" clrIdx="12"/>
  <p:cmAuthor id="33" name="毕军(0212009)" initials="毕" lastIdx="10" clrIdx="0"/>
  <p:cmAuthor id="34" name="dadi" initials="d" lastIdx="2" clrIdx="1"/>
  <p:cmAuthor id="35" name="邹洋" initials="邹" lastIdx="2" clrIdx="0"/>
  <p:cmAuthor id="36" name="孟祥超" initials="孟" lastIdx="2" clrIdx="1"/>
  <p:cmAuthor id="37" name="张艳芳" initials="张" lastIdx="3" clrIdx="0"/>
  <p:cmAuthor id="38" name="刘广艳" initials="刘" lastIdx="10" clrIdx="1"/>
  <p:cmAuthor id="39" name="邹积逊" initials="邹" lastIdx="1" clrIdx="0"/>
  <p:cmAuthor id="40" name="李丹" initials="李" lastIdx="1" clrIdx="0"/>
  <p:cmAuthor id="41" name="dingbo" initials="d" lastIdx="1" clrIdx="0"/>
  <p:cmAuthor id="42" name="杜雪梅" initials="杜" lastIdx="1" clrIdx="0"/>
  <p:cmAuthor id="43" name="未知用户22" initials="未" lastIdx="34" clrIdx="0"/>
  <p:cmAuthor id="44" name="朱海平" initials="朱" lastIdx="1" clrIdx="16"/>
  <p:cmAuthor id="45" name="未知用户8" initials="未" lastIdx="1" clrIdx="0"/>
  <p:cmAuthor id="46" name="未知用户7" initials="未" lastIdx="1" clrIdx="0"/>
  <p:cmAuthor id="47" name="吴杰" initials="吴" lastIdx="1" clrIdx="0"/>
  <p:cmAuthor id="48" name="未知用户18" initials="未" lastIdx="18" clrIdx="0"/>
  <p:cmAuthor id="49" name="付文双" initials="付" lastIdx="1" clrIdx="0"/>
  <p:cmAuthor id="50" name="未知的使用者82" initials="" lastIdx="1" clrIdx="0"/>
  <p:cmAuthor id="51" name="ren zhongyuan" initials="rz" lastIdx="1" clrIdx="17"/>
  <p:cmAuthor id="191251535" name="沈霄雷" initials="沈" lastIdx="833089" clrIdx="0"/>
  <p:cmAuthor id="52" name="未知的使用者83" initials="" lastIdx="1" clrIdx="0"/>
  <p:cmAuthor id="53" name="未知的使用者118" initials="" lastIdx="1" clrIdx="0"/>
  <p:cmAuthor id="191251537" name="Jing Zhai(联通集团技术部)" initials="JZ" lastIdx="2" clrIdx="36"/>
  <p:cmAuthor id="54" name="未知的使用者84" initials="" lastIdx="1" clrIdx="1"/>
  <p:cmAuthor id="55" name="未知的使用者70" initials="" lastIdx="1" clrIdx="0"/>
  <p:cmAuthor id="56" name="未知的使用者85" initials="" lastIdx="1" clrIdx="0"/>
  <p:cmAuthor id="57" name="未知的使用者40" initials="" lastIdx="1" clrIdx="0"/>
  <p:cmAuthor id="58" name="未知的使用者87" initials="" lastIdx="1" clrIdx="0"/>
  <p:cmAuthor id="59" name="曾红" initials="" lastIdx="0" clrIdx="0"/>
  <p:cmAuthor id="60" name="未知的使用者90" initials="" lastIdx="8" clrIdx="0"/>
  <p:cmAuthor id="61" name="未知的使用者29" initials="" lastIdx="1" clrIdx="0"/>
  <p:cmAuthor id="62" name="未知的使用者91" initials="" lastIdx="1" clrIdx="0"/>
  <p:cmAuthor id="63" name="未知的使用者98" initials="" lastIdx="1" clrIdx="0"/>
  <p:cmAuthor id="64" name="CHRISYU" initials="" lastIdx="1" clrIdx="0"/>
  <p:cmAuthor id="65" name="未知的使用者113" initials="" lastIdx="1" clrIdx="2"/>
  <p:cmAuthor id="66" name="liucunri" initials="" lastIdx="1" clrIdx="0"/>
  <p:cmAuthor id="67" name="未知用户9" initials="" lastIdx="1" clrIdx="0"/>
  <p:cmAuthor id="68" name="Unknown User48" initials="" lastIdx="8" clrIdx="0"/>
  <p:cmAuthor id="69" name="未知用户103" initials="" lastIdx="1" clrIdx="0"/>
  <p:cmAuthor id="70" name="Unknown User52" initials="" lastIdx="1" clrIdx="0"/>
  <p:cmAuthor id="71" name="未知的使用者42" initials="" lastIdx="1" clrIdx="0"/>
  <p:cmAuthor id="72" name="Unknown User50" initials="" lastIdx="1" clrIdx="0"/>
  <p:cmAuthor id="73" name="未知的使用者120" initials="" lastIdx="1" clrIdx="0"/>
  <p:cmAuthor id="74" name="px" initials="" lastIdx="3" clrIdx="1"/>
  <p:cmAuthor id="75" name="作者" initials="A" lastIdx="0" clrIdx="24"/>
  <p:cmAuthor id="76" name="陈驹洲" initials="A" lastIdx="1" clrIdx="25"/>
  <p:cmAuthor id="77" name="zheng zheng" initials="zz" lastIdx="1" clrIdx="26"/>
  <p:cmAuthor id="78" name="G W" initials="GW" lastIdx="1" clrIdx="27"/>
  <p:cmAuthor id="79" name="微软用户" initials="" lastIdx="1" clrIdx="0"/>
  <p:cmAuthor id="80" name="未知的使用者73" initials="" lastIdx="1" clrIdx="0"/>
  <p:cmAuthor id="81" name="未知的使用者24" initials="" lastIdx="8" clrIdx="0"/>
  <p:cmAuthor id="82" name="未知用户16" initials="" lastIdx="1" clrIdx="0"/>
  <p:cmAuthor id="83" name="Mary Feil-Jacobs" initials="" lastIdx="43" clrIdx="1"/>
  <p:cmAuthor id="84" name="LiuHui" initials="" lastIdx="1" clrIdx="0"/>
  <p:cmAuthor id="85" name="未知的使用者45" initials="" lastIdx="1" clrIdx="0"/>
  <p:cmAuthor id="86" name="王鹏凯" initials="" lastIdx="1" clrIdx="0"/>
  <p:cmAuthor id="87" name="未知用户104" initials="" lastIdx="1" clrIdx="0"/>
  <p:cmAuthor id="88" name="未知用户5" initials="" lastIdx="1" clrIdx="0"/>
  <p:cmAuthor id="89" name="未知的使用者10" initials="" lastIdx="3" clrIdx="1"/>
  <p:cmAuthor id="90" name="未知的使用者93" initials="" lastIdx="1" clrIdx="1"/>
  <p:cmAuthor id="92" name="LeeElva" initials="" lastIdx="1" clrIdx="0"/>
  <p:cmAuthor id="93" name="未知用户99" initials="" lastIdx="1" clrIdx="2"/>
  <p:cmAuthor id="94" name="未知的使用者34" initials="" lastIdx="1" clrIdx="0"/>
  <p:cmAuthor id="95" name="未知的使用者115" initials="" lastIdx="1" clrIdx="1"/>
  <p:cmAuthor id="96" name="未知用户57" initials="" lastIdx="1" clrIdx="0"/>
  <p:cmAuthor id="97" name="lianghb" initials="" lastIdx="19" clrIdx="0"/>
  <p:cmAuthor id="98" name="未知用户17" initials="" lastIdx="0" clrIdx="1"/>
  <p:cmAuthor id="99" name="Deanna Schuler (Bookey Consulting)" initials="" lastIdx="2" clrIdx="0"/>
  <p:cmAuthor id="100" name="未知的使用者57" initials="" lastIdx="1" clrIdx="0"/>
  <p:cmAuthor id="101" name="未知的使用者16" initials="" lastIdx="6" clrIdx="0"/>
  <p:cmAuthor id="102" name="未知的使用者35" initials="" lastIdx="1" clrIdx="0"/>
  <p:cmAuthor id="103" name="未知用户102" initials="" lastIdx="1" clrIdx="1"/>
  <p:cmAuthor id="104" name="maxine" initials="" lastIdx="0" clrIdx="0"/>
  <p:cmAuthor id="105" name="未知的使用者121" initials="" lastIdx="1" clrIdx="1"/>
  <p:cmAuthor id="106" name="未知的使用者12" initials="" lastIdx="1" clrIdx="0"/>
  <p:cmAuthor id="107" name="周元元" initials="" lastIdx="5" clrIdx="0"/>
  <p:cmAuthor id="108" name="未知的使用者27" initials="" lastIdx="8" clrIdx="0"/>
  <p:cmAuthor id="110" name="未知的使用者30" initials="" lastIdx="8" clrIdx="0"/>
  <p:cmAuthor id="111" name="未知的使用者53" initials="" lastIdx="1" clrIdx="0"/>
  <p:cmAuthor id="112" name="未知用户58" initials="" lastIdx="5" clrIdx="1"/>
  <p:cmAuthor id="113" name="未知的使用者25" initials="" lastIdx="1" clrIdx="0"/>
  <p:cmAuthor id="114" name="liupeng" initials="" lastIdx="1" clrIdx="1"/>
  <p:cmAuthor id="115" name="未知用户24" initials="" lastIdx="1" clrIdx="0"/>
  <p:cmAuthor id="116" name="AbuSina" initials="" lastIdx="2" clrIdx="0"/>
  <p:cmAuthor id="117" name="hl sun" initials="" lastIdx="1" clrIdx="0"/>
  <p:cmAuthor id="118" name="未知的使用者94" initials="" lastIdx="1" clrIdx="2"/>
  <p:cmAuthor id="119" name="未知用户66" initials="" lastIdx="1" clrIdx="0"/>
  <p:cmAuthor id="121" name="未知用户19" initials="" lastIdx="1" clrIdx="0"/>
  <p:cmAuthor id="122" name="周宏達JerryChou" initials="" lastIdx="6" clrIdx="2"/>
  <p:cmAuthor id="125" name="未知的使用者56" initials="" lastIdx="1" clrIdx="0"/>
  <p:cmAuthor id="127" name="未知的使用者119" initials="" lastIdx="1" clrIdx="2"/>
  <p:cmAuthor id="128" name="未知用户59" initials="" lastIdx="0" clrIdx="1"/>
  <p:cmAuthor id="129" name="未知的使用者22" initials="" lastIdx="8" clrIdx="0"/>
  <p:cmAuthor id="130" name="未知的使用者103" initials="" lastIdx="8" clrIdx="0"/>
  <p:cmAuthor id="131" name="Wenwen" initials="" lastIdx="1" clrIdx="1"/>
  <p:cmAuthor id="132" name="未知的使用者117" initials="" lastIdx="1" clrIdx="0"/>
  <p:cmAuthor id="133" name="未知的使用者33" initials="" lastIdx="1" clrIdx="0"/>
  <p:cmAuthor id="134" name="未知的使用者28" initials="" lastIdx="1" clrIdx="0"/>
  <p:cmAuthor id="135" name="未知用户67" initials="" lastIdx="1" clrIdx="0"/>
  <p:cmAuthor id="136" name="未知用户114" initials="" lastIdx="1" clrIdx="0"/>
  <p:cmAuthor id="138" name="未知的使用者67" initials="" lastIdx="1" clrIdx="0"/>
  <p:cmAuthor id="139" name="未知的使用者46" initials="" lastIdx="1" clrIdx="1"/>
  <p:cmAuthor id="140" name="未知的使用者26" initials="" lastIdx="1" clrIdx="0"/>
  <p:cmAuthor id="141" name="未知的使用者43" initials="" lastIdx="1" clrIdx="0"/>
  <p:cmAuthor id="142" name="未知的使用者9" initials="" lastIdx="1" clrIdx="0"/>
  <p:cmAuthor id="143" name="未知用户62" initials="" lastIdx="1" clrIdx="1"/>
  <p:cmAuthor id="144" name="yuanzh" initials="" lastIdx="1" clrIdx="1"/>
  <p:cmAuthor id="145" name="不明使用者57" initials="" lastIdx="1" clrIdx="0"/>
  <p:cmAuthor id="146" name="未知用户108" initials="" lastIdx="1" clrIdx="0"/>
  <p:cmAuthor id="147" name="未知的使用者110" initials="" lastIdx="1" clrIdx="0"/>
  <p:cmAuthor id="148" name="linyd" initials="" lastIdx="3" clrIdx="1"/>
  <p:cmAuthor id="150" name="未知的使用者31" initials="" lastIdx="1" clrIdx="0"/>
  <p:cmAuthor id="151" name="未知用户81" initials="" lastIdx="1" clrIdx="0"/>
  <p:cmAuthor id="152" name="未知用户115" initials="" lastIdx="1" clrIdx="0"/>
  <p:cmAuthor id="153" name="未知用户21" initials="" lastIdx="1" clrIdx="0"/>
  <p:cmAuthor id="154" name="未知的使用者68" initials="" lastIdx="1" clrIdx="0"/>
  <p:cmAuthor id="155" name="mm" initials="" lastIdx="1" clrIdx="0"/>
  <p:cmAuthor id="156" name="未知用户15" initials="" lastIdx="1" clrIdx="0"/>
  <p:cmAuthor id="157" name="朱晓瑜" initials="" lastIdx="54" clrIdx="0"/>
  <p:cmAuthor id="158" name="不明使用者20" initials="" lastIdx="1" clrIdx="0"/>
  <p:cmAuthor id="2000" name="梁亚栋" initials="authorId_233440905" lastIdx="776053" clrIdx="0"/>
  <p:cmAuthor id="159" name="未知用户82" initials="" lastIdx="1" clrIdx="0"/>
  <p:cmAuthor id="2001" name=" " initials="" lastIdx="1" clrIdx="6"/>
  <p:cmAuthor id="160" name="未知的使用者7" initials="" lastIdx="2" clrIdx="0"/>
  <p:cmAuthor id="2002" name="王竑达" initials="王竑达" lastIdx="1" clrIdx="34"/>
  <p:cmAuthor id="161" name="未知用户6" initials="" lastIdx="8" clrIdx="0"/>
  <p:cmAuthor id="2003" name="梁鹏" initials="u" lastIdx="1" clrIdx="35"/>
  <p:cmAuthor id="162" name="未知的使用者55" initials="" lastIdx="1" clrIdx="0"/>
  <p:cmAuthor id="2004" name="范 斌" initials="范" lastIdx="1" clrIdx="36"/>
  <p:cmAuthor id="163" name="未知的使用者111" initials="" lastIdx="1" clrIdx="0"/>
  <p:cmAuthor id="2005" name="毕邺" initials="党委办公室" lastIdx="2" clrIdx="37"/>
  <p:cmAuthor id="164" name="未知的使用者50" initials="" lastIdx="1" clrIdx="0"/>
  <p:cmAuthor id="165" name="未知的使用者11" initials="" lastIdx="1" clrIdx="0"/>
  <p:cmAuthor id="166" name="未知用户47" initials="" lastIdx="6" clrIdx="0"/>
  <p:cmAuthor id="691587970" name="小延魔法师" initials="小" lastIdx="1126286" clrIdx="0"/>
  <p:cmAuthor id="167" name="未知用户106" initials="未" lastIdx="1" clrIdx="0"/>
  <p:cmAuthor id="691587971" name="刘春杰10244342" initials="刘春杰10244342" lastIdx="1" clrIdx="41"/>
  <p:cmAuthor id="168" name="未知用户116" initials="" lastIdx="1" clrIdx="1"/>
  <p:cmAuthor id="691587972" name="li hui" initials="lh" lastIdx="1" clrIdx="50"/>
  <p:cmAuthor id="169" name="未知的使用者150" initials="未" lastIdx="1" clrIdx="0"/>
  <p:cmAuthor id="170" name="未知的使用者69" initials="" lastIdx="1" clrIdx="1"/>
  <p:cmAuthor id="171" name="未知的使用者112" initials="" lastIdx="1" clrIdx="1"/>
  <p:cmAuthor id="173" name="Kevin Hu" initials="" lastIdx="1" clrIdx="0"/>
  <p:cmAuthor id="174" name="未知的使用者38" initials="" lastIdx="1" clrIdx="0"/>
  <p:cmAuthor id="175" name="唐可欣" initials="" lastIdx="1" clrIdx="0"/>
  <p:cmAuthor id="176" name="未知的使用者8" initials="" lastIdx="1" clrIdx="0"/>
  <p:cmAuthor id="177" name="不明使用者56" initials="" lastIdx="1" clrIdx="0"/>
  <p:cmAuthor id="178" name="P00035_jeremy" initials="" lastIdx="1" clrIdx="0"/>
  <p:cmAuthor id="179" name="Unknown User7" initials="" lastIdx="1" clrIdx="0"/>
  <p:cmAuthor id="180" name="muzi wei" initials="" lastIdx="1" clrIdx="0"/>
  <p:cmAuthor id="181" name="未知的使用者41" initials="" lastIdx="1" clrIdx="0"/>
  <p:cmAuthor id="182" name="未知的使用者13" initials="" lastIdx="1" clrIdx="0"/>
  <p:cmAuthor id="183" name="djj" initials="" lastIdx="2" clrIdx="0"/>
  <p:cmAuthor id="184" name="未知用户117" initials="" lastIdx="1" clrIdx="2"/>
  <p:cmAuthor id="186" name="未知用户13" initials="" lastIdx="1" clrIdx="0"/>
  <p:cmAuthor id="187" name="不明使用者21" initials="" lastIdx="1" clrIdx="0"/>
  <p:cmAuthor id="188" name="YUMINGNJ" initials="" lastIdx="3" clrIdx="0"/>
  <p:cmAuthor id="189" name="未知的使用者52" initials="" lastIdx="1" clrIdx="1"/>
  <p:cmAuthor id="190" name="未知用户109" initials="" lastIdx="1" clrIdx="1"/>
  <p:cmAuthor id="191" name="Unknown User117" initials="U" lastIdx="10" clrIdx="0"/>
  <p:cmAuthor id="192" name="thomas" initials="" lastIdx="1" clrIdx="49"/>
  <p:cmAuthor id="193" name="未知的使用者3" initials="" lastIdx="7" clrIdx="1"/>
  <p:cmAuthor id="194" name="未知用户14" initials="" lastIdx="1" clrIdx="0"/>
  <p:cmAuthor id="195" name="Unknown User65" initials="U" lastIdx="1" clrIdx="0"/>
  <p:cmAuthor id="196" name="未知用户98" initials="" lastIdx="1" clrIdx="2"/>
  <p:cmAuthor id="198" name="未知用户83" initials="" lastIdx="1" clrIdx="1"/>
  <p:cmAuthor id="199" name="未知用户61" initials="" lastIdx="8" clrIdx="0"/>
  <p:cmAuthor id="200" name="張秀娟" initials="" lastIdx="1" clrIdx="2"/>
  <p:cmAuthor id="201" name="Jason Wang" initials="" lastIdx="1" clrIdx="0"/>
  <p:cmAuthor id="202" name="不明使用者18" initials="" lastIdx="0" clrIdx="1"/>
  <p:cmAuthor id="203" name="未知用户28" initials="未" lastIdx="5" clrIdx="1"/>
  <p:cmAuthor id="204" name="未知的使用者72" initials="" lastIdx="1" clrIdx="0"/>
  <p:cmAuthor id="205" name="未知的使用者48" initials="" lastIdx="1" clrIdx="0"/>
  <p:cmAuthor id="206" name="未知的使用者104" initials="" lastIdx="1" clrIdx="0"/>
  <p:cmAuthor id="207" name="未知用户60" initials="" lastIdx="1" clrIdx="0"/>
  <p:cmAuthor id="208" name="未知的使用者39" initials="未" lastIdx="10" clrIdx="0"/>
  <p:cmAuthor id="209" name="Shawna Strickland" initials="" lastIdx="2" clrIdx="0"/>
  <p:cmAuthor id="210" name="未知的使用者36" initials="" lastIdx="3" clrIdx="1"/>
  <p:cmAuthor id="212" name="Daniel Wuu" initials="" lastIdx="1" clrIdx="0"/>
  <p:cmAuthor id="213" name="未知用户56" initials="" lastIdx="1" clrIdx="0"/>
  <p:cmAuthor id="214" name="未知的使用者14" initials="" lastIdx="2" clrIdx="0"/>
  <p:cmAuthor id="217" name="Ashley Eberenz" initials="" lastIdx="7" clrIdx="1"/>
  <p:cmAuthor id="218" name="不明使用者19" initials="" lastIdx="1" clrIdx="0"/>
  <p:cmAuthor id="219" name="qiantong" initials="" lastIdx="3" clrIdx="1"/>
  <p:cmAuthor id="220" name="未知的使用者74" initials="" lastIdx="1" clrIdx="0"/>
  <p:cmAuthor id="221" name="未知的使用者23" initials="" lastIdx="1" clrIdx="0"/>
  <p:cmAuthor id="222" name="未知的使用者1" initials="" lastIdx="8" clrIdx="0"/>
  <p:cmAuthor id="223" name="116304" initials="" lastIdx="1" clrIdx="1"/>
  <p:cmAuthor id="224" name="未知用户31" initials="未" lastIdx="1" clrIdx="1"/>
  <p:cmAuthor id="225" name="R affer" initials="" lastIdx="1" clrIdx="0"/>
  <p:cmAuthor id="226" name="qihua-DCMS" initials="" lastIdx="0" clrIdx="0"/>
  <p:cmAuthor id="227" name="未知用户55" initials="" lastIdx="1" clrIdx="0"/>
  <p:cmAuthor id="228" name="未知的使用者95" initials="" lastIdx="1" clrIdx="0"/>
  <p:cmAuthor id="230" name="未知的使用者32" initials="" lastIdx="1" clrIdx="0"/>
  <p:cmAuthor id="231" name="未知的使用者49" initials="" lastIdx="1" clrIdx="0"/>
  <p:cmAuthor id="232" name="Unknown User26" initials="U" lastIdx="1" clrIdx="1"/>
  <p:cmAuthor id="233" name="yuexuejun" initials="" lastIdx="3" clrIdx="0"/>
  <p:cmAuthor id="234" name="未知的使用者71" initials="" lastIdx="1" clrIdx="1"/>
  <p:cmAuthor id="235" name="未知的使用者105" initials="" lastIdx="1" clrIdx="0"/>
  <p:cmAuthor id="236" name="Unknown User70" initials="" lastIdx="1" clrIdx="0"/>
  <p:cmAuthor id="237" name="clinchen" initials="" lastIdx="0" clrIdx="1"/>
  <p:cmAuthor id="238" name="未知用户23" initials="" lastIdx="1" clrIdx="0"/>
  <p:cmAuthor id="239" name="hanjuncompany" initials="" lastIdx="1" clrIdx="0"/>
  <p:cmAuthor id="240" name="kathy chen" initials="" lastIdx="3" clrIdx="0"/>
  <p:cmAuthor id="1411827" name="黄晓平" initials="黄" lastIdx="0" clrIdx="0"/>
  <p:cmAuthor id="241" name="未知的使用者63" initials="" lastIdx="1" clrIdx="0"/>
  <p:cmAuthor id="1411828" name="徐琳00159163" initials="徐琳00159163" lastIdx="1" clrIdx="37"/>
  <p:cmAuthor id="242" name="未知的使用者64" initials="" lastIdx="3" clrIdx="1"/>
  <p:cmAuthor id="243" name="未知的使用者47" initials="" lastIdx="1" clrIdx="0"/>
  <p:cmAuthor id="244" name="未知的使用者60" initials="" lastIdx="8" clrIdx="0"/>
  <p:cmAuthor id="245" name="未知的使用者59" initials="" lastIdx="1" clrIdx="0"/>
  <p:cmAuthor id="246" name="未知的使用者54" initials="" lastIdx="1" clrIdx="0"/>
  <p:cmAuthor id="247" name="未知的使用者66" initials="" lastIdx="8" clrIdx="0"/>
  <p:cmAuthor id="248" name="未知的使用者65" initials="" lastIdx="1" clrIdx="0"/>
  <p:cmAuthor id="249" name="未知的使用者106" initials="" lastIdx="3" clrIdx="1"/>
  <p:cmAuthor id="250" name="未知的使用者107" initials="" lastIdx="1" clrIdx="1"/>
  <p:cmAuthor id="251" name="未知的使用者108" initials="" lastIdx="1" clrIdx="0"/>
  <p:cmAuthor id="252" name="未知的使用者86" initials="" lastIdx="1" clrIdx="0"/>
  <p:cmAuthor id="253" name="未知的使用者116" initials="" lastIdx="1" clrIdx="1"/>
  <p:cmAuthor id="254" name="未知的使用者44" initials="" lastIdx="1" clrIdx="0"/>
  <p:cmAuthor id="255" name="未知的使用者37" initials="" lastIdx="1" clrIdx="0"/>
  <p:cmAuthor id="256" name="未知的使用者126" initials="" lastIdx="1" clrIdx="0"/>
  <p:cmAuthor id="257" name="未知的使用者127" initials="" lastIdx="3" clrIdx="1"/>
  <p:cmAuthor id="258" name="未知的使用者128" initials="" lastIdx="1" clrIdx="1"/>
  <p:cmAuthor id="259" name="未知的使用者124" initials="" lastIdx="1" clrIdx="0"/>
  <p:cmAuthor id="260" name="未知的使用者125" initials="" lastIdx="1" clrIdx="0"/>
  <p:cmAuthor id="261" name="Sara Chen" initials="" lastIdx="1" clrIdx="0"/>
  <p:cmAuthor id="262" name="huang gerrard" initials="" lastIdx="1" clrIdx="0"/>
  <p:cmAuthor id="263" name="未知用户170" initials="" lastIdx="1" clrIdx="0"/>
  <p:cmAuthor id="264" name="未知用户171" initials="" lastIdx="5" clrIdx="1"/>
  <p:cmAuthor id="265" name="未知用户172" initials="" lastIdx="1" clrIdx="1"/>
  <p:cmAuthor id="266" name="未知用户173" initials="" lastIdx="1" clrIdx="0"/>
  <p:cmAuthor id="267" name="未知用户149" initials="" lastIdx="1" clrIdx="0"/>
  <p:cmAuthor id="268" name="未知用户150" initials="" lastIdx="1" clrIdx="0"/>
  <p:cmAuthor id="269" name="未知用户151" initials="" lastIdx="2" clrIdx="0"/>
  <p:cmAuthor id="270" name="未知用户152" initials="" lastIdx="8" clrIdx="0"/>
  <p:cmAuthor id="271" name="未知用户153" initials="" lastIdx="8" clrIdx="0"/>
  <p:cmAuthor id="272" name="未知用户154" initials="" lastIdx="1" clrIdx="0"/>
  <p:cmAuthor id="273" name="未知用户155" initials="" lastIdx="1" clrIdx="0"/>
  <p:cmAuthor id="274" name="未知用户41" initials="" lastIdx="8" clrIdx="0"/>
  <p:cmAuthor id="275" name="未知用户44" initials="" lastIdx="1" clrIdx="0"/>
  <p:cmAuthor id="276" name="未知用户45" initials="" lastIdx="1" clrIdx="0"/>
  <p:cmAuthor id="277" name="未知用户156" initials="" lastIdx="10" clrIdx="0"/>
  <p:cmAuthor id="278" name="未知用户64" initials="" lastIdx="1" clrIdx="0"/>
  <p:cmAuthor id="279" name="未知用户65" initials="" lastIdx="1" clrIdx="0"/>
  <p:cmAuthor id="280" name="未知用户68" initials="" lastIdx="1" clrIdx="0"/>
  <p:cmAuthor id="281" name="未知用户69" initials="" lastIdx="2" clrIdx="0"/>
  <p:cmAuthor id="282" name="未知用户70" initials="" lastIdx="1" clrIdx="1"/>
  <p:cmAuthor id="283" name="未知用户71" initials="" lastIdx="1" clrIdx="0"/>
  <p:cmAuthor id="284" name="未知用户72" initials="" lastIdx="1" clrIdx="0"/>
  <p:cmAuthor id="285" name="未知用户73" initials="" lastIdx="2" clrIdx="0"/>
  <p:cmAuthor id="286" name="未知用户49" initials="" lastIdx="1" clrIdx="0"/>
  <p:cmAuthor id="287" name="未知用户50" initials="" lastIdx="1" clrIdx="0"/>
  <p:cmAuthor id="288" name="未知用户52" initials="" lastIdx="1" clrIdx="0"/>
  <p:cmAuthor id="289" name="MA15" initials="" lastIdx="1" clrIdx="0"/>
  <p:cmAuthor id="290" name="未知用户53" initials="" lastIdx="10" clrIdx="0"/>
  <p:cmAuthor id="291" name="未知用户96" initials="" lastIdx="1" clrIdx="0"/>
  <p:cmAuthor id="292" name="未知用户48" initials="" lastIdx="1" clrIdx="0"/>
  <p:cmAuthor id="293" name="未知用户97" initials="" lastIdx="2" clrIdx="0"/>
  <p:cmAuthor id="294" name="未知用户40" initials="" lastIdx="5" clrIdx="1"/>
  <p:cmAuthor id="295" name="未知用户43" initials="" lastIdx="1" clrIdx="0"/>
  <p:cmAuthor id="296" name="未知用户100" initials="" lastIdx="1" clrIdx="0"/>
  <p:cmAuthor id="297" name="未知用户101" initials="" lastIdx="1" clrIdx="0"/>
  <p:cmAuthor id="298" name="未知用户26" initials="" lastIdx="1" clrIdx="0"/>
  <p:cmAuthor id="299" name="未知用户29" initials="" lastIdx="1" clrIdx="0"/>
  <p:cmAuthor id="300" name="未知用户32" initials="" lastIdx="1" clrIdx="0"/>
  <p:cmAuthor id="301" name="未知用户33" initials="" lastIdx="1" clrIdx="0"/>
  <p:cmAuthor id="302" name="未知用户34" initials="" lastIdx="2" clrIdx="0"/>
  <p:cmAuthor id="303" name="未知用户42" initials="" lastIdx="1" clrIdx="0"/>
  <p:cmAuthor id="304" name="未知的使用者109" initials="" lastIdx="5" clrIdx="1"/>
  <p:cmAuthor id="305" name="未知的使用者122" initials="" lastIdx="1" clrIdx="0"/>
  <p:cmAuthor id="306" name="未知的使用者123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1" autoAdjust="0"/>
    <p:restoredTop sz="71241" autoAdjust="0"/>
  </p:normalViewPr>
  <p:slideViewPr>
    <p:cSldViewPr snapToGrid="0" showGuides="1">
      <p:cViewPr>
        <p:scale>
          <a:sx n="67" d="100"/>
          <a:sy n="67" d="100"/>
        </p:scale>
        <p:origin x="-630" y="-72"/>
      </p:cViewPr>
      <p:guideLst>
        <p:guide orient="horz" pos="2160"/>
        <p:guide pos="3840"/>
        <p:guide orient="horz" pos="2195"/>
        <p:guide pos="3841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1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6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B9BFE-D8F6-4323-A4F9-0260B7325E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A0CCE-0735-4828-9D2C-2CD419F31B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第一个是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中交集团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蓝翼大模型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，采用通用大模型技术预训练的土木建筑基础大模型。（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2025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数据基础方面：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整合中交集团在交通基建领域积累的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158TB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行业数据，覆盖设计、施工、运养全产业链，清洗加工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亿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高质量行业文本和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万图像文本对语料库进行增量训练、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万余条专业问答进行专家对齐训练。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典型功能方面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覆盖土木建筑行业设计、施工、运养全产业链，具备工程规范、项目管理和施工工艺等专业知识，支持</a:t>
            </a:r>
            <a:r>
              <a:rPr lang="en-US" altLang="zh-CN" sz="1200" b="0" i="0" kern="12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BIM</a:t>
            </a:r>
            <a:r>
              <a:rPr lang="zh-CN" altLang="en-US" sz="1200" b="0" i="0" kern="12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智能设计、施工方案生成、公路病害检测、合同合规审核、供应链智能招采等功能</a:t>
            </a:r>
            <a:endParaRPr lang="en-US" altLang="zh-CN" sz="1200" b="0" i="0" kern="1200" dirty="0"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第二个是</a:t>
            </a:r>
            <a:r>
              <a:rPr lang="zh-CN" altLang="en-US" b="1" dirty="0"/>
              <a:t>广西交科</a:t>
            </a:r>
            <a:r>
              <a:rPr lang="zh-CN" altLang="en-US" dirty="0"/>
              <a:t>发布的</a:t>
            </a:r>
            <a:r>
              <a:rPr lang="zh-CN" altLang="en-US" b="1" dirty="0"/>
              <a:t>科宝大模型</a:t>
            </a:r>
            <a:r>
              <a:rPr lang="zh-CN" altLang="en-US" dirty="0"/>
              <a:t>，是基于</a:t>
            </a:r>
            <a:r>
              <a:rPr lang="en-US" altLang="zh-CN" b="1" dirty="0"/>
              <a:t>DeepSeek r1</a:t>
            </a:r>
            <a:r>
              <a:rPr lang="zh-CN" altLang="en-US" dirty="0"/>
              <a:t>研发的交通领域垂直大模型。。（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发布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数据基础方面：</a:t>
            </a:r>
            <a:r>
              <a:rPr lang="zh-CN" altLang="en-US" dirty="0"/>
              <a:t>整合了广西交科集团</a:t>
            </a:r>
            <a:r>
              <a:rPr lang="en-US" altLang="zh-CN" dirty="0"/>
              <a:t>40</a:t>
            </a:r>
            <a:r>
              <a:rPr lang="zh-CN" altLang="en-US" dirty="0"/>
              <a:t>余年积累的海量公路建管养运数据和专业知识库。 </a:t>
            </a:r>
            <a:endParaRPr lang="zh-CN" altLang="en-US" dirty="0"/>
          </a:p>
          <a:p>
            <a:r>
              <a:rPr lang="zh-CN" altLang="en-US" b="1" dirty="0"/>
              <a:t>典型功能方面</a:t>
            </a:r>
            <a:r>
              <a:rPr lang="zh-CN" altLang="en-US" dirty="0"/>
              <a:t>，包含七个方面。 </a:t>
            </a:r>
            <a:endParaRPr lang="zh-CN" altLang="en-US" dirty="0"/>
          </a:p>
          <a:p>
            <a:r>
              <a:rPr lang="zh-CN" altLang="en-US" dirty="0"/>
              <a:t>▪ 智能查询：实现数据库信息的智能查询，快速获取所需数据。 </a:t>
            </a:r>
            <a:endParaRPr lang="zh-CN" altLang="en-US" dirty="0"/>
          </a:p>
          <a:p>
            <a:r>
              <a:rPr lang="zh-CN" altLang="en-US" dirty="0"/>
              <a:t>▪ 精准检索：能够精准检索专业规范，为用户提供准确的行业标准和要求。 </a:t>
            </a:r>
            <a:endParaRPr lang="zh-CN" altLang="en-US" dirty="0"/>
          </a:p>
          <a:p>
            <a:r>
              <a:rPr lang="zh-CN" altLang="en-US" dirty="0"/>
              <a:t>▪ 智能推理：支持养护决策的智能推理，为公路养护维修策略提供科学依据。 </a:t>
            </a:r>
            <a:endParaRPr lang="zh-CN" altLang="en-US" dirty="0"/>
          </a:p>
          <a:p>
            <a:r>
              <a:rPr lang="zh-CN" altLang="en-US" dirty="0"/>
              <a:t>▪ 工程量智能编排：支持工程量的智能编排，优化交通建设项目的管理。 </a:t>
            </a:r>
            <a:endParaRPr lang="zh-CN" altLang="en-US" dirty="0"/>
          </a:p>
          <a:p>
            <a:r>
              <a:rPr lang="zh-CN" altLang="en-US" dirty="0"/>
              <a:t>▪ 交通运行态势分析：能够分析交通运行态势，为交通管理提供数据支持。 </a:t>
            </a:r>
            <a:endParaRPr lang="zh-CN" altLang="en-US" dirty="0"/>
          </a:p>
          <a:p>
            <a:r>
              <a:rPr lang="zh-CN" altLang="en-US" dirty="0"/>
              <a:t>▪ 交通安全风险预警：具备交通安全风险预警功能，提前发现潜在问题。 </a:t>
            </a:r>
            <a:endParaRPr lang="zh-CN" altLang="en-US" dirty="0"/>
          </a:p>
          <a:p>
            <a:r>
              <a:rPr lang="zh-CN" altLang="en-US" dirty="0"/>
              <a:t>▪ 大件运输智能审查：助力大件运输许可服务的高效审查，提升政务服务效率 。</a:t>
            </a:r>
            <a:endParaRPr lang="en-US" altLang="zh-CN" dirty="0"/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第三个是陕西、山东、江西、河南、安徽、内蒙古六省份交通集团发布的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经纬交通大模型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，基于</a:t>
            </a:r>
            <a:r>
              <a:rPr lang="zh-CN" altLang="en-US" sz="1200" kern="12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通用大模型进行定制化训练</a:t>
            </a:r>
            <a:endParaRPr lang="zh-CN" altLang="en-US" sz="1200" kern="1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r>
              <a:rPr lang="zh-CN" altLang="en-US" b="1" dirty="0"/>
              <a:t>数据基础方面：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六省份交通集团的设计、施工、运养全产业链数据</a:t>
            </a:r>
            <a:endParaRPr lang="zh-CN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/>
              <a:t>典型功能方面</a:t>
            </a:r>
            <a:r>
              <a:rPr lang="zh-CN" altLang="en-US" dirty="0"/>
              <a:t>：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面向 “建管养运服” 全链条，提供智能问答、项目方案推荐、跨部门协作知识调取、智能路网管理、精准养护、招投标辅助、客户画像分析等能力。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第四个是</a:t>
            </a:r>
            <a:r>
              <a:rPr lang="zh-CN" altLang="en-US" sz="1200" b="1" i="0" kern="1200" dirty="0"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云南省交通投资建设集团有限公司联合华为、长安大学发布的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绿美通道·交通大模型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，基于</a:t>
            </a:r>
            <a:r>
              <a:rPr lang="zh-CN" altLang="en-US" sz="1200" kern="12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本地化部署盘古、</a:t>
            </a:r>
            <a:r>
              <a:rPr lang="en-US" altLang="zh-CN" sz="1200" kern="12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DeepSeek</a:t>
            </a:r>
            <a:r>
              <a:rPr lang="zh-CN" altLang="en-US" sz="1200" kern="12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、智谱清言等国产通用大模型研发</a:t>
            </a:r>
            <a:endParaRPr lang="en-US" altLang="zh-CN" sz="1200" kern="12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数据基础方面：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构建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600GB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行业知识语料库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+ 400GB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企业专有知识库，覆盖交通 “建管养运服安办” 全流程业务数据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/>
              <a:t>典型功能方面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效率提升类：知识问答、合同化合规审查、业务数据简报生成、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小语种翻译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业务赋能类：施工图纸智能审核、工程进度智能分析、路网运行态势研判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安全保障类：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AI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应急值班员（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7×24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小时异常事件响应）、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信息员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月至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，先后完成华为盘古、中科院紫东太初、科大讯飞与高德云睿时空等国内大模型的调研，了解掌握国内通用大模型发展和应用水平，对大模型在交通行业的垂直应用有了较为清晰的认识，初步确立了“太行交通大模型”的建设目标、主要能力、应用场景，基本明晰交通行业大模型技术研究路线，有效支撑了“太行交通大模型”的研究开展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dirty="0"/>
              <a:t>太行交通大模型总体架构是，一是一个知识库，</a:t>
            </a:r>
            <a:r>
              <a:rPr lang="en-US" altLang="zh-CN" dirty="0"/>
              <a:t>2</a:t>
            </a:r>
            <a:r>
              <a:rPr lang="zh-CN" altLang="en-US" dirty="0"/>
              <a:t>是两个垂类大模型，</a:t>
            </a:r>
            <a:r>
              <a:rPr lang="en-US" altLang="zh-CN" dirty="0"/>
              <a:t>6</a:t>
            </a:r>
            <a:r>
              <a:rPr lang="zh-CN" altLang="en-US" dirty="0"/>
              <a:t>是针对六类应用场景研发的</a:t>
            </a:r>
            <a:r>
              <a:rPr lang="en-US" altLang="zh-CN" dirty="0"/>
              <a:t>6</a:t>
            </a:r>
            <a:r>
              <a:rPr lang="zh-CN" altLang="en-US" dirty="0"/>
              <a:t>个智能体，分别是建设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风险管控的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睿途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智能体，运营风险管理的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通途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智能体、养护辅助决策的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坦途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智能体、大数据分析的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问道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智能体、交通短临预测的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知道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智能体、勘察设计优化的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匠心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智能体。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依托六个智能体和两个垂类大模型，拓展应用于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余类具体场景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，目前已经实现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类应用场景。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我们的总体发展思路是针对场景开展小切口应用，锻造形成垂类大模型，最后待应用成熟后再训练形成行业大模型。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Administrator\Desktop\未标题-18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044" y="2060849"/>
            <a:ext cx="12199045" cy="2180455"/>
          </a:xfrm>
          <a:prstGeom prst="rect">
            <a:avLst/>
          </a:prstGeom>
          <a:noFill/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377440"/>
            <a:ext cx="8558784" cy="173736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1237615" rtl="0" eaLnBrk="1" fontAlgn="auto" latinLnBrk="0" hangingPunct="1">
              <a:spcBef>
                <a:spcPct val="0"/>
              </a:spcBef>
              <a:buNone/>
              <a:defRPr lang="en-US" sz="4300" b="1" kern="1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1841" y="4682442"/>
            <a:ext cx="10858500" cy="6027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7591552" y="4822769"/>
            <a:ext cx="3948176" cy="486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1237615" rtl="0" eaLnBrk="1" latinLnBrk="0" hangingPunct="1">
              <a:lnSpc>
                <a:spcPts val="4060"/>
              </a:lnSpc>
              <a:buNone/>
              <a:defRPr 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US" dirty="0"/>
          </a:p>
        </p:txBody>
      </p:sp>
      <p:sp>
        <p:nvSpPr>
          <p:cNvPr id="1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7682992" y="5353121"/>
            <a:ext cx="3692144" cy="4495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1237615" rtl="0" eaLnBrk="1" latinLnBrk="0" hangingPunct="1">
              <a:lnSpc>
                <a:spcPts val="4060"/>
              </a:lnSpc>
              <a:buNone/>
              <a:defRPr lang="en-US" sz="24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9"/>
          <a:stretch>
            <a:fillRect/>
          </a:stretch>
        </p:blipFill>
        <p:spPr>
          <a:xfrm>
            <a:off x="10305014" y="3114953"/>
            <a:ext cx="1436660" cy="74240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85"/>
          <a:stretch>
            <a:fillRect/>
          </a:stretch>
        </p:blipFill>
        <p:spPr>
          <a:xfrm>
            <a:off x="10468353" y="2415545"/>
            <a:ext cx="1009080" cy="822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13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188720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8688" y="2066037"/>
            <a:ext cx="3420347" cy="2190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535940" algn="l" defTabSz="123761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136"/>
            <a:ext cx="3860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fld id="{C8BB1146-E542-4D4E-B8E9-6919A11DDD48}" type="slidenum">
              <a:rPr lang="en-US" smtClean="0">
                <a:solidFill>
                  <a:srgbClr val="2F2F2F">
                    <a:tint val="75000"/>
                  </a:srgbClr>
                </a:solidFill>
              </a:rPr>
            </a:fld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445876" y="2112581"/>
            <a:ext cx="3641835" cy="20968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7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8434551" y="2112581"/>
            <a:ext cx="3368565" cy="20810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13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188720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8688" y="2066037"/>
            <a:ext cx="2505947" cy="40825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136"/>
            <a:ext cx="3860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fld id="{C8BB1146-E542-4D4E-B8E9-6919A11DDD48}" type="slidenum">
              <a:rPr lang="en-US" smtClean="0">
                <a:solidFill>
                  <a:srgbClr val="2F2F2F">
                    <a:tint val="75000"/>
                  </a:srgbClr>
                </a:solidFill>
              </a:rPr>
            </a:fld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3594539" y="2112580"/>
            <a:ext cx="2569779" cy="40359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535940" algn="l" defTabSz="123761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542689" y="2081048"/>
            <a:ext cx="2790499" cy="4051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535940" algn="l" defTabSz="123761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8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9680028" y="2091557"/>
            <a:ext cx="2391104" cy="4051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535940" algn="l" defTabSz="123761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sp>
        <p:nvSpPr>
          <p:cNvPr id="2" name="圆角矩形 5"/>
          <p:cNvSpPr/>
          <p:nvPr userDrawn="1"/>
        </p:nvSpPr>
        <p:spPr>
          <a:xfrm>
            <a:off x="1089253" y="2661531"/>
            <a:ext cx="10011915" cy="1536527"/>
          </a:xfrm>
          <a:prstGeom prst="roundRect">
            <a:avLst>
              <a:gd name="adj" fmla="val 4852"/>
            </a:avLst>
          </a:prstGeom>
          <a:solidFill>
            <a:srgbClr val="4F81BD">
              <a:lumMod val="75000"/>
            </a:srgbClr>
          </a:solidFill>
          <a:ln w="25400" cap="flat" cmpd="sng" algn="ctr">
            <a:noFill/>
            <a:prstDash val="solid"/>
          </a:ln>
          <a:effectLst>
            <a:outerShdw blurRad="254000" sx="102000" sy="102000" algn="ctr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2800" tIns="46407" rIns="92800" bIns="46407" numCol="1" spcCol="0" rtlCol="0" fromWordArt="0" anchor="ctr" anchorCtr="0" forceAA="0" compatLnSpc="1">
            <a:no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ea"/>
              <a:sym typeface="+mn-lt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089252" y="2979739"/>
            <a:ext cx="10011915" cy="900112"/>
          </a:xfrm>
          <a:prstGeom prst="rect">
            <a:avLst/>
          </a:prstGeom>
        </p:spPr>
        <p:txBody>
          <a:bodyPr>
            <a:normAutofit/>
          </a:bodyPr>
          <a:lstStyle>
            <a:lvl1pPr marL="0" algn="ctr" defTabSz="1237615" rtl="0" eaLnBrk="1" latinLnBrk="0" hangingPunct="1">
              <a:lnSpc>
                <a:spcPct val="100000"/>
              </a:lnSpc>
              <a:spcBef>
                <a:spcPts val="0"/>
              </a:spcBef>
              <a:defRPr lang="en-US" sz="4900" b="1" kern="1200" dirty="0">
                <a:solidFill>
                  <a:schemeClr val="bg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7136"/>
            <a:ext cx="3860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fld id="{C8BB1146-E542-4D4E-B8E9-6919A11DDD48}" type="slidenum">
              <a:rPr lang="en-US" smtClean="0">
                <a:solidFill>
                  <a:srgbClr val="2F2F2F">
                    <a:tint val="75000"/>
                  </a:srgbClr>
                </a:solidFill>
              </a:rPr>
            </a:fld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Administrator\Desktop\未标题-18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7044" y="2060849"/>
            <a:ext cx="12199045" cy="2180455"/>
          </a:xfrm>
          <a:prstGeom prst="rect">
            <a:avLst/>
          </a:prstGeom>
          <a:noFill/>
        </p:spPr>
      </p:pic>
      <p:sp>
        <p:nvSpPr>
          <p:cNvPr id="1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377440"/>
            <a:ext cx="8558784" cy="173736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 defTabSz="1237615" rtl="0" eaLnBrk="1" fontAlgn="auto" latinLnBrk="0" hangingPunct="1">
              <a:spcBef>
                <a:spcPct val="0"/>
              </a:spcBef>
              <a:buNone/>
              <a:defRPr lang="en-US" sz="4300" b="1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751072" y="4791456"/>
            <a:ext cx="4076192" cy="6217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3751072" y="5366005"/>
            <a:ext cx="4057904" cy="5958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dirty="0"/>
              <a:t>www.islide.cc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9"/>
          <a:stretch>
            <a:fillRect/>
          </a:stretch>
        </p:blipFill>
        <p:spPr>
          <a:xfrm>
            <a:off x="10305014" y="3114953"/>
            <a:ext cx="1436660" cy="7424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85"/>
          <a:stretch>
            <a:fillRect/>
          </a:stretch>
        </p:blipFill>
        <p:spPr>
          <a:xfrm>
            <a:off x="10468353" y="2415545"/>
            <a:ext cx="1009080" cy="8229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8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4681724" y="1865377"/>
            <a:ext cx="6693413" cy="4195571"/>
          </a:xfrm>
          <a:prstGeom prst="rect">
            <a:avLst/>
          </a:prstGeom>
        </p:spPr>
        <p:txBody>
          <a:bodyPr/>
          <a:lstStyle>
            <a:lvl1pPr marL="0" indent="-342900" algn="l" defTabSz="1237615" rtl="0" eaLnBrk="1" latinLnBrk="0" hangingPunct="1">
              <a:lnSpc>
                <a:spcPct val="150000"/>
              </a:lnSpc>
              <a:spcBef>
                <a:spcPts val="1085"/>
              </a:spcBef>
              <a:buFont typeface="+mj-ea"/>
              <a:buAutoNum type="ea1JpnChsDbPeriod"/>
              <a:defRPr lang="en-US" sz="38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 sz="2800">
                <a:latin typeface="+mj-ea"/>
                <a:ea typeface="+mj-ea"/>
              </a:defRPr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 sz="2000">
                <a:latin typeface="+mj-ea"/>
                <a:ea typeface="+mj-ea"/>
              </a:defRPr>
            </a:lvl3pPr>
            <a:lvl4pPr>
              <a:lnSpc>
                <a:spcPct val="100000"/>
              </a:lnSpc>
              <a:defRPr sz="1600">
                <a:latin typeface="+mj-ea"/>
                <a:ea typeface="+mj-ea"/>
              </a:defRPr>
            </a:lvl4pPr>
            <a:lvl5pPr>
              <a:lnSpc>
                <a:spcPct val="100000"/>
              </a:lnSpc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136"/>
            <a:ext cx="3860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fld id="{C8BB1146-E542-4D4E-B8E9-6919A11DDD48}" type="slidenum">
              <a:rPr lang="en-US" smtClean="0">
                <a:solidFill>
                  <a:srgbClr val="2F2F2F">
                    <a:tint val="75000"/>
                  </a:srgbClr>
                </a:solidFill>
              </a:rPr>
            </a:fld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092201" y="1390651"/>
            <a:ext cx="2159000" cy="1733549"/>
          </a:xfrm>
          <a:prstGeom prst="rect">
            <a:avLst/>
          </a:prstGeom>
          <a:solidFill>
            <a:srgbClr val="376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17041" y="1650089"/>
            <a:ext cx="3383275" cy="9156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1237615" rtl="0" eaLnBrk="1" latinLnBrk="0" hangingPunct="1">
              <a:defRPr lang="en-US" sz="6800" b="1" kern="1200" spc="305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+mn-cs"/>
              </a:defRPr>
            </a:lvl1pPr>
          </a:lstStyle>
          <a:p>
            <a:pPr lvl="0"/>
            <a:r>
              <a:rPr lang="en-US" dirty="0"/>
              <a:t>Agenda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8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36336" y="250257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9483" y="1787304"/>
            <a:ext cx="11085420" cy="1038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000" b="0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558799" y="1244601"/>
            <a:ext cx="3028951" cy="44450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marL="228600" indent="-228600" algn="ctr">
              <a:buNone/>
              <a:defRPr kumimoji="0" lang="zh-CN" altLang="en-US" sz="1800" b="1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8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36336" y="250257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9483" y="1787304"/>
            <a:ext cx="11085420" cy="1038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000" b="0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558799" y="1244601"/>
            <a:ext cx="3028951" cy="44450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marL="228600" indent="-228600" algn="ctr">
              <a:buNone/>
              <a:defRPr kumimoji="0" lang="zh-CN" altLang="en-US" sz="1800" b="1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8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36336" y="250257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9483" y="1787304"/>
            <a:ext cx="3738668" cy="1038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000" b="0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558799" y="1244601"/>
            <a:ext cx="3028951" cy="44450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marL="228600" indent="-228600" algn="ctr">
              <a:buNone/>
              <a:defRPr kumimoji="0" lang="zh-CN" altLang="en-US" sz="1800" b="1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8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36336" y="250257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3"/>
          </p:nvPr>
        </p:nvSpPr>
        <p:spPr>
          <a:xfrm>
            <a:off x="558799" y="1244601"/>
            <a:ext cx="3028951" cy="444500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marL="228600" indent="-228600" algn="ctr">
              <a:buNone/>
              <a:defRPr kumimoji="0" lang="zh-CN" altLang="en-US" sz="1800" b="1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8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36336" y="250257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8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36336" y="250257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6337" y="1279831"/>
            <a:ext cx="11085420" cy="1038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000" b="0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188720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8689" y="2066038"/>
            <a:ext cx="11085420" cy="12762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136"/>
            <a:ext cx="3860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fld id="{C8BB1146-E542-4D4E-B8E9-6919A11DDD48}" type="slidenum">
              <a:rPr lang="en-US" smtClean="0">
                <a:solidFill>
                  <a:srgbClr val="2F2F2F">
                    <a:tint val="75000"/>
                  </a:srgbClr>
                </a:solidFill>
              </a:rPr>
            </a:fld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12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89199" y="3511209"/>
            <a:ext cx="11056112" cy="13918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200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pic>
        <p:nvPicPr>
          <p:cNvPr id="13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istrator\Desktop\未标题-10.png"/>
          <p:cNvPicPr>
            <a:picLocks noChangeAspect="1" noChangeArrowheads="1"/>
          </p:cNvPicPr>
          <p:nvPr userDrawn="1"/>
        </p:nvPicPr>
        <p:blipFill>
          <a:blip r:embed="rId2"/>
          <a:srcRect r="28878" b="23927"/>
          <a:stretch>
            <a:fillRect/>
          </a:stretch>
        </p:blipFill>
        <p:spPr bwMode="auto">
          <a:xfrm>
            <a:off x="5999989" y="1560718"/>
            <a:ext cx="6096000" cy="5322933"/>
          </a:xfrm>
          <a:prstGeom prst="rect">
            <a:avLst/>
          </a:prstGeom>
          <a:noFill/>
        </p:spPr>
      </p:pic>
      <p:pic>
        <p:nvPicPr>
          <p:cNvPr id="13" name="Picture 3" descr="C:\Users\Administrator\Desktop\未标题-11.png"/>
          <p:cNvPicPr>
            <a:picLocks noChangeAspect="1" noChangeArrowheads="1"/>
          </p:cNvPicPr>
          <p:nvPr userDrawn="1"/>
        </p:nvPicPr>
        <p:blipFill>
          <a:blip r:embed="rId3"/>
          <a:srcRect l="5490" t="21199" r="6566"/>
          <a:stretch>
            <a:fillRect/>
          </a:stretch>
        </p:blipFill>
        <p:spPr bwMode="auto">
          <a:xfrm>
            <a:off x="2" y="1071545"/>
            <a:ext cx="12206177" cy="53163"/>
          </a:xfrm>
          <a:prstGeom prst="rect">
            <a:avLst/>
          </a:prstGeom>
          <a:noFill/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188720"/>
            <a:ext cx="5435600" cy="70721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algn="l" defTabSz="1237615" rtl="0" eaLnBrk="1" latinLnBrk="0" hangingPunct="1">
              <a:lnSpc>
                <a:spcPct val="150000"/>
              </a:lnSpc>
              <a:defRPr lang="en-US" sz="2700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8689" y="2066038"/>
            <a:ext cx="11085420" cy="9609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535940" algn="l" defTabSz="123761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7136"/>
            <a:ext cx="3860800" cy="365171"/>
          </a:xfrm>
          <a:prstGeom prst="rect">
            <a:avLst/>
          </a:prstGeom>
        </p:spPr>
        <p:txBody>
          <a:bodyPr/>
          <a:lstStyle/>
          <a:p>
            <a:pPr defTabSz="1219200"/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7136"/>
            <a:ext cx="2844800" cy="365171"/>
          </a:xfrm>
          <a:prstGeom prst="rect">
            <a:avLst/>
          </a:prstGeom>
        </p:spPr>
        <p:txBody>
          <a:bodyPr/>
          <a:lstStyle/>
          <a:p>
            <a:pPr defTabSz="1219200"/>
            <a:fld id="{C8BB1146-E542-4D4E-B8E9-6919A11DDD48}" type="slidenum">
              <a:rPr lang="en-US" smtClean="0">
                <a:solidFill>
                  <a:srgbClr val="2F2F2F">
                    <a:tint val="75000"/>
                  </a:srgbClr>
                </a:solidFill>
              </a:rPr>
            </a:fld>
            <a:endParaRPr lang="en-US">
              <a:solidFill>
                <a:srgbClr val="2F2F2F">
                  <a:tint val="75000"/>
                </a:srgbClr>
              </a:solidFill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704963" y="3358057"/>
            <a:ext cx="11056112" cy="8513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53594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16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731239" y="4572001"/>
            <a:ext cx="11056112" cy="8460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237615" rtl="0" eaLnBrk="1" latinLnBrk="0" hangingPunct="1">
              <a:lnSpc>
                <a:spcPct val="150000"/>
              </a:lnSpc>
              <a:buNone/>
              <a:defRPr lang="en-US" sz="2135" kern="1200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方正仿宋_GBK" panose="03000509000000000000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535940" algn="l" defTabSz="1237615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72"/>
            <a:ext cx="10972800" cy="1143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399"/>
            <a:ext cx="10972800" cy="452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136"/>
            <a:ext cx="2844800" cy="365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fld id="{6BE49E2A-B335-4FAD-A9EA-48E974A4D71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136"/>
            <a:ext cx="3860800" cy="365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7136"/>
            <a:ext cx="2844800" cy="365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200"/>
            <a:fld id="{8A1BCFE8-7838-4EF2-AE7B-5D5629FF83B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1EB90-95AC-4BBF-86A3-BB20908B8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1DFA-1245-4F39-A575-631A82E858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5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4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太行交通大模型研发进展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高开集团</a:t>
            </a:r>
            <a:r>
              <a:rPr lang="en-US" altLang="zh-CN" dirty="0"/>
              <a:t>  </a:t>
            </a:r>
            <a:r>
              <a:rPr lang="zh-CN" altLang="en-US" dirty="0"/>
              <a:t>省交规院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二、总体进展</a:t>
            </a:r>
            <a:endParaRPr lang="zh-CN" altLang="en-US" dirty="0"/>
          </a:p>
        </p:txBody>
      </p:sp>
      <p:sp>
        <p:nvSpPr>
          <p:cNvPr id="2" name="灯片编号占位符 305"/>
          <p:cNvSpPr txBox="1"/>
          <p:nvPr/>
        </p:nvSpPr>
        <p:spPr>
          <a:xfrm>
            <a:off x="9235440" y="6352540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36335" y="250257"/>
            <a:ext cx="5871621" cy="707219"/>
          </a:xfrm>
        </p:spPr>
        <p:txBody>
          <a:bodyPr>
            <a:normAutofit fontScale="90000"/>
          </a:bodyPr>
          <a:lstStyle/>
          <a:p>
            <a:r>
              <a:rPr lang="zh-CN" altLang="en-US" sz="3000" dirty="0"/>
              <a:t>二、总体进展</a:t>
            </a:r>
            <a:r>
              <a:rPr lang="en-US" altLang="zh-CN" dirty="0"/>
              <a:t>-“1+2+6+N”</a:t>
            </a:r>
            <a:r>
              <a:rPr lang="zh-CN" altLang="en-US" dirty="0"/>
              <a:t>总体架构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"/>
          <a:stretch>
            <a:fillRect/>
          </a:stretch>
        </p:blipFill>
        <p:spPr bwMode="auto">
          <a:xfrm>
            <a:off x="3988947" y="1304925"/>
            <a:ext cx="7861993" cy="48777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305"/>
          <p:cNvSpPr txBox="1"/>
          <p:nvPr/>
        </p:nvSpPr>
        <p:spPr>
          <a:xfrm>
            <a:off x="9235440" y="6352540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060" y="1153287"/>
            <a:ext cx="3540002" cy="516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b="1" kern="100" dirty="0"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一个基础：</a:t>
            </a:r>
            <a:r>
              <a:rPr lang="en-US" altLang="zh-CN" sz="1800" kern="1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1</a:t>
            </a:r>
            <a:r>
              <a:rPr lang="zh-CN" altLang="zh-CN" sz="1800" kern="100" dirty="0">
                <a:effectLst/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个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集团级“规、建、管、养、运、服”知识库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两项支撑：</a:t>
            </a:r>
            <a:r>
              <a:rPr lang="zh-CN" altLang="en-US" kern="100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建设风险管控大模型、运营风险管控大模型</a:t>
            </a:r>
            <a:endParaRPr lang="en-US" altLang="zh-CN" kern="100" dirty="0"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六个智能体：</a:t>
            </a:r>
            <a:endParaRPr lang="en-US" altLang="zh-CN" b="1" kern="1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建设风险管控：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睿途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智能体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运营风险管理：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通途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智能体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养护辅助决策：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坦途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智能体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大数据分析：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问道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智能体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交通短临预测：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知道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智能体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勘察设计优化：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匠心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智能体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N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个应用场景：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拓展应用于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200</a:t>
            </a:r>
            <a:r>
              <a:rPr lang="zh-CN" altLang="zh-CN" dirty="0">
                <a:latin typeface="微软雅黑" panose="020B0503020204020204" charset="-122"/>
                <a:ea typeface="微软雅黑" panose="020B0503020204020204" charset="-122"/>
              </a:rPr>
              <a:t>余类具体场景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135718" y="3000188"/>
            <a:ext cx="5785223" cy="50202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24350" y="3743800"/>
            <a:ext cx="4794251" cy="11837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9290049" y="3672074"/>
            <a:ext cx="2095501" cy="64592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itle-1"/>
          <p:cNvSpPr/>
          <p:nvPr>
            <p:custDataLst>
              <p:tags r:id="rId2"/>
            </p:custDataLst>
          </p:nvPr>
        </p:nvSpPr>
        <p:spPr>
          <a:xfrm>
            <a:off x="3661855" y="6303189"/>
            <a:ext cx="1800000" cy="3476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场景小切口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itle-2"/>
          <p:cNvSpPr/>
          <p:nvPr>
            <p:custDataLst>
              <p:tags r:id="rId3"/>
            </p:custDataLst>
          </p:nvPr>
        </p:nvSpPr>
        <p:spPr>
          <a:xfrm>
            <a:off x="6307485" y="6304429"/>
            <a:ext cx="1800000" cy="347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垂类大模型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2"/>
          <p:cNvSpPr/>
          <p:nvPr>
            <p:custDataLst>
              <p:tags r:id="rId4"/>
            </p:custDataLst>
          </p:nvPr>
        </p:nvSpPr>
        <p:spPr>
          <a:xfrm rot="5400000">
            <a:off x="5750538" y="6409756"/>
            <a:ext cx="156540" cy="13494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itle-3"/>
          <p:cNvSpPr/>
          <p:nvPr>
            <p:custDataLst>
              <p:tags r:id="rId5"/>
            </p:custDataLst>
          </p:nvPr>
        </p:nvSpPr>
        <p:spPr>
          <a:xfrm>
            <a:off x="9171956" y="6302381"/>
            <a:ext cx="1800000" cy="3476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latin typeface="微软雅黑" panose="020B0503020204020204" charset="-122"/>
                <a:ea typeface="微软雅黑" panose="020B0503020204020204" charset="-122"/>
              </a:rPr>
              <a:t>行业大模型</a:t>
            </a:r>
            <a:endParaRPr kumimoji="1"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3"/>
          <p:cNvSpPr/>
          <p:nvPr>
            <p:custDataLst>
              <p:tags r:id="rId6"/>
            </p:custDataLst>
          </p:nvPr>
        </p:nvSpPr>
        <p:spPr>
          <a:xfrm rot="5400000">
            <a:off x="8544809" y="6409757"/>
            <a:ext cx="156540" cy="1349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3600" dirty="0">
                <a:solidFill>
                  <a:srgbClr val="002060"/>
                </a:solidFill>
                <a:latin typeface="Arial" panose="020B0604020202090204"/>
                <a:ea typeface="微软雅黑" panose="020B0503020204020204" charset="-122"/>
                <a:cs typeface="+mn-ea"/>
                <a:sym typeface="+mn-ea"/>
              </a:rPr>
              <a:t>发展现状</a:t>
            </a:r>
            <a:endParaRPr lang="zh-CN" altLang="en-US" sz="3600" dirty="0">
              <a:solidFill>
                <a:srgbClr val="002060"/>
              </a:solidFill>
              <a:latin typeface="Arial" panose="020B0604020202090204"/>
              <a:ea typeface="微软雅黑" panose="020B0503020204020204" charset="-122"/>
              <a:cs typeface="+mn-ea"/>
              <a:sym typeface="+mn-lt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3600" dirty="0">
                <a:solidFill>
                  <a:srgbClr val="002060"/>
                </a:solidFill>
                <a:latin typeface="Arial" panose="020B0604020202090204"/>
                <a:ea typeface="微软雅黑" panose="020B0503020204020204" charset="-122"/>
                <a:cs typeface="+mn-ea"/>
              </a:rPr>
              <a:t>总体进展</a:t>
            </a:r>
            <a:endParaRPr lang="en-US" altLang="zh-CN" sz="3600" dirty="0">
              <a:solidFill>
                <a:srgbClr val="002060"/>
              </a:solidFill>
              <a:latin typeface="Arial" panose="020B0604020202090204"/>
              <a:ea typeface="微软雅黑" panose="020B0503020204020204" charset="-122"/>
              <a:cs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3600" dirty="0">
                <a:solidFill>
                  <a:srgbClr val="002060"/>
                </a:solidFill>
                <a:ea typeface="微软雅黑" panose="020B0503020204020204" charset="-122"/>
                <a:cs typeface="+mn-ea"/>
                <a:sym typeface="+mn-lt"/>
              </a:rPr>
              <a:t>预期产品</a:t>
            </a:r>
            <a:endParaRPr lang="en-US" altLang="zh-CN" sz="3600" dirty="0">
              <a:solidFill>
                <a:srgbClr val="002060"/>
              </a:solidFill>
              <a:ea typeface="微软雅黑" panose="020B0503020204020204" charset="-122"/>
              <a:cs typeface="+mn-ea"/>
              <a:sym typeface="+mn-lt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3600" dirty="0">
                <a:solidFill>
                  <a:srgbClr val="002060"/>
                </a:solidFill>
                <a:ea typeface="微软雅黑" panose="020B0503020204020204" charset="-122"/>
                <a:cs typeface="+mn-ea"/>
                <a:sym typeface="+mn-lt"/>
              </a:rPr>
              <a:t>后续计划</a:t>
            </a:r>
            <a:endParaRPr lang="en-US" altLang="zh-CN" sz="3600" dirty="0">
              <a:solidFill>
                <a:srgbClr val="002060"/>
              </a:solidFill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ts val="4800"/>
              </a:lnSpc>
              <a:spcBef>
                <a:spcPts val="600"/>
              </a:spcBef>
              <a:defRPr/>
            </a:pPr>
            <a:endParaRPr lang="en-US" altLang="zh-CN" sz="3600" dirty="0">
              <a:solidFill>
                <a:srgbClr val="002060"/>
              </a:solidFill>
              <a:latin typeface="Arial" panose="020B0604020202090204"/>
              <a:ea typeface="微软雅黑" panose="020B0503020204020204" charset="-122"/>
              <a:cs typeface="+mn-ea"/>
            </a:endParaRPr>
          </a:p>
          <a:p>
            <a:pPr>
              <a:lnSpc>
                <a:spcPts val="4800"/>
              </a:lnSpc>
              <a:spcBef>
                <a:spcPts val="600"/>
              </a:spcBef>
              <a:defRPr/>
            </a:pPr>
            <a:endParaRPr lang="zh-CN" altLang="en-US" sz="3600" dirty="0">
              <a:solidFill>
                <a:srgbClr val="002060"/>
              </a:solidFill>
              <a:latin typeface="Arial" panose="020B0604020202090204"/>
              <a:ea typeface="微软雅黑" panose="020B0503020204020204" charset="-122"/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2" name="灯片编号占位符 305"/>
          <p:cNvSpPr txBox="1"/>
          <p:nvPr/>
        </p:nvSpPr>
        <p:spPr>
          <a:xfrm>
            <a:off x="9235440" y="6352540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一、交通大模型发展现状</a:t>
            </a:r>
            <a:endParaRPr lang="zh-CN" altLang="en-US" dirty="0"/>
          </a:p>
        </p:txBody>
      </p:sp>
      <p:sp>
        <p:nvSpPr>
          <p:cNvPr id="3" name="灯片编号占位符 305"/>
          <p:cNvSpPr txBox="1"/>
          <p:nvPr/>
        </p:nvSpPr>
        <p:spPr>
          <a:xfrm>
            <a:off x="9235440" y="6352540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一、大模型发展现状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国内交通大模型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42900" y="1778000"/>
          <a:ext cx="11534774" cy="4724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626"/>
                <a:gridCol w="1683587"/>
                <a:gridCol w="1385174"/>
                <a:gridCol w="2061032"/>
                <a:gridCol w="3081953"/>
                <a:gridCol w="2544402"/>
              </a:tblGrid>
              <a:tr h="3041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大模型</a:t>
                      </a:r>
                      <a:endParaRPr lang="zh-CN" altLang="en-US" sz="13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研发单位</a:t>
                      </a:r>
                      <a:endParaRPr lang="zh-CN" altLang="en-US" sz="1300" b="1" kern="1200" dirty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基模</a:t>
                      </a:r>
                      <a:endParaRPr lang="zh-CN" altLang="en-US" sz="1300" b="1" kern="1200" dirty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数据基础</a:t>
                      </a:r>
                      <a:endParaRPr lang="zh-CN" altLang="en-US" sz="1300" b="1" kern="1200" dirty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典型功能</a:t>
                      </a:r>
                      <a:endParaRPr lang="zh-CN" altLang="en-US" sz="1300" b="1" kern="1200" dirty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b="1" kern="1200" dirty="0">
                          <a:solidFill>
                            <a:schemeClr val="lt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主要指标</a:t>
                      </a:r>
                      <a:endParaRPr lang="zh-CN" altLang="en-US" sz="1300" b="1" kern="1200" dirty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1136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蓝翼大模型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中国交通建设集团有限公司</a:t>
                      </a:r>
                      <a:endParaRPr lang="en-US" altLang="zh-CN" sz="1200" b="1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2025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月发布）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预训练土木建筑大模型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整合中交集团在交通基建领域积累的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158TB 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行业数据，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400 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亿 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Token 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高质量行业文本和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200 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万图像文本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规划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30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余项智能体，已经实现设计智能助手、施工方案智能生成、路面病害检测、合同审核、港口智能设计与调度等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5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类功能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140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亿参数语言模型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+ 70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亿参数多模态模型，行业知识覆盖率达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75%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，行业知识准确率达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85%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9283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“科宝”</a:t>
                      </a:r>
                      <a:endParaRPr lang="en-US" altLang="zh-CN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大模型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广西交科集团</a:t>
                      </a:r>
                      <a:endParaRPr lang="en-US" altLang="zh-CN" sz="1200" b="1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2025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月发布）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DeepSeek-R1 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整合广西交科集团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余年积累的海量公路建管养运数据和专业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知识库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智能查询、智能推理，工程量智能编排、交通运行态势分析、交通安全风险预警、大件运输智能审查等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类功能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部署峰值算力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60PetaFLOPS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的高性能服务器；覆盖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10000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余公里高速、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20000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余公里路网数据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36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经纬交通大模型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陕西交控、山东高速、江西交投、河南交投、安徽交控、内蒙古交通集团等六省交通企业</a:t>
                      </a:r>
                      <a:endParaRPr lang="en-US" altLang="zh-CN" sz="1200" b="1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2025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月发布）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通用大模型定制化训练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聚合六省份交通企业沉淀的养护标准、事故处置预案等专业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知识库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，构建涵盖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万余条交通实体关系的知识图谱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面向 “建管养运服” 全链条，提供智能问答、智能路网管理、精准养护决策、招投标辅助、客户画像分析等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类功能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模型规模暂未公开。其他技术指标：招投标时效提升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45%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，客户画像线索转化率提升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35%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，事故预警提前量延长至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30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分钟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1136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绿美通道交通大模型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云南省交通投资建设集团有限公司</a:t>
                      </a:r>
                      <a:endParaRPr lang="en-US" altLang="zh-CN" sz="1200" b="1" i="0" kern="1200" dirty="0">
                        <a:solidFill>
                          <a:schemeClr val="dk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（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2025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年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月发布）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本地化部署盘古、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DeepSeek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、智谱清言等国产通用大模型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构建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600GB 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行业知识语料库 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+ 400GB 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企业专有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知识库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，覆盖交通 “建管养运服安办” 全流程业务数据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预计包含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多个智能体，已经完成知识问答、合同化合规审查、业务数据简报生成、施工图纸智能审核、工程进度智能分析、路网运行态势研判等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类功能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智算中心通用算力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4.5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万核、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AI 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算力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100P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，存储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10PB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；行业认知模型准确率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84%</a:t>
                      </a: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，态势感知模型精度提升 </a:t>
                      </a:r>
                      <a:r>
                        <a:rPr lang="en-US" altLang="zh-CN" sz="12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9.91%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灯片编号占位符 305"/>
          <p:cNvSpPr txBox="1"/>
          <p:nvPr/>
        </p:nvSpPr>
        <p:spPr>
          <a:xfrm>
            <a:off x="9235440" y="6352540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一、大模型发展现状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664754" y="1089948"/>
            <a:ext cx="8268714" cy="1038112"/>
          </a:xfrm>
        </p:spPr>
        <p:txBody>
          <a:bodyPr>
            <a:noAutofit/>
          </a:bodyPr>
          <a:lstStyle/>
          <a:p>
            <a:pPr lvl="0" algn="just">
              <a:spcBef>
                <a:spcPts val="0"/>
              </a:spcBef>
            </a:pPr>
            <a:r>
              <a:rPr lang="zh-CN" altLang="zh-CN" sz="1800" b="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交通大模型开始从</a:t>
            </a:r>
            <a:r>
              <a:rPr lang="zh-CN" altLang="zh-CN" sz="1800" b="1" dirty="0">
                <a:solidFill>
                  <a:srgbClr val="0070C0"/>
                </a:solidFill>
                <a:latin typeface="+mn-ea"/>
                <a:cs typeface="Arial" panose="020B0604020202090204" pitchFamily="34" charset="0"/>
              </a:rPr>
              <a:t>概念探索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阶段迈入</a:t>
            </a:r>
            <a:r>
              <a:rPr lang="zh-CN" altLang="zh-CN" sz="1800" b="1" dirty="0">
                <a:solidFill>
                  <a:srgbClr val="0070C0"/>
                </a:solidFill>
                <a:latin typeface="+mn-ea"/>
                <a:cs typeface="Arial" panose="020B0604020202090204" pitchFamily="34" charset="0"/>
              </a:rPr>
              <a:t>场景深耕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阶段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，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当前大模型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在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高速公路领域主要应用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总结</a:t>
            </a:r>
            <a:r>
              <a:rPr lang="zh-CN" altLang="zh-CN" sz="1800" b="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如下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cs typeface="Arial" panose="020B0604020202090204" pitchFamily="34" charset="0"/>
              </a:rPr>
              <a:t>：</a:t>
            </a:r>
            <a:endParaRPr lang="zh-CN" altLang="en-US" sz="1800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国内交通大模型</a:t>
            </a:r>
            <a:endParaRPr lang="zh-CN" altLang="en-US" dirty="0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36336" y="2148782"/>
            <a:ext cx="5171614" cy="1773070"/>
          </a:xfrm>
          <a:prstGeom prst="rect">
            <a:avLst/>
          </a:prstGeom>
          <a:solidFill>
            <a:sysClr val="windowText" lastClr="000000">
              <a:lumMod val="40000"/>
              <a:lumOff val="60000"/>
              <a:alpha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32966" y="2301532"/>
            <a:ext cx="4609169" cy="11957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构建专业知识库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  <a:cs typeface="Arial" panose="020B0604020202090204" pitchFamily="34" charset="0"/>
              </a:rPr>
              <a:t>涵盖交通行业的标准规范、项目案例、施工工艺等，提供精准的知识服务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6103702" y="2148782"/>
            <a:ext cx="5171056" cy="1773070"/>
          </a:xfrm>
          <a:prstGeom prst="rect">
            <a:avLst/>
          </a:prstGeom>
          <a:solidFill>
            <a:sysClr val="windowText" lastClr="000000">
              <a:lumMod val="40000"/>
              <a:lumOff val="60000"/>
              <a:alpha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6400332" y="2351604"/>
            <a:ext cx="4759504" cy="12175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数据智能查询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  <a:cs typeface="Arial" panose="020B0604020202090204" pitchFamily="34" charset="0"/>
              </a:rPr>
              <a:t>数据库信息查询，实现高效检索</a:t>
            </a:r>
            <a:endParaRPr lang="en-US" altLang="zh-CN" sz="1600" dirty="0">
              <a:solidFill>
                <a:prstClr val="black"/>
              </a:solidFill>
              <a:latin typeface="微软雅黑"/>
              <a:ea typeface="微软雅黑"/>
              <a:cs typeface="Arial" panose="020B060402020209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  <a:cs typeface="Arial" panose="020B0604020202090204" pitchFamily="34" charset="0"/>
              </a:rPr>
              <a:t>知识管理与推送，整合行业知识，形成动态知识图谱</a:t>
            </a:r>
            <a:endParaRPr lang="zh-CN" altLang="zh-CN" sz="1595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5"/>
            </p:custDataLst>
          </p:nvPr>
        </p:nvSpPr>
        <p:spPr>
          <a:xfrm>
            <a:off x="636336" y="3849985"/>
            <a:ext cx="5171056" cy="2490371"/>
          </a:xfrm>
          <a:prstGeom prst="rect">
            <a:avLst/>
          </a:prstGeom>
          <a:solidFill>
            <a:sysClr val="windowText" lastClr="000000">
              <a:lumMod val="40000"/>
              <a:lumOff val="60000"/>
              <a:alpha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26" name="矩形 25"/>
          <p:cNvSpPr/>
          <p:nvPr>
            <p:custDataLst>
              <p:tags r:id="rId6"/>
            </p:custDataLst>
          </p:nvPr>
        </p:nvSpPr>
        <p:spPr>
          <a:xfrm>
            <a:off x="914928" y="3942962"/>
            <a:ext cx="4609169" cy="12175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支持智能决策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  <a:cs typeface="Arial" panose="020B0604020202090204" pitchFamily="34" charset="0"/>
              </a:rPr>
              <a:t>养护决策推理，根据路况监测数据和历史案例，生成科学的养护维修策略</a:t>
            </a:r>
            <a:endParaRPr lang="en-US" altLang="zh-CN" sz="1600" dirty="0">
              <a:solidFill>
                <a:prstClr val="black"/>
              </a:solidFill>
              <a:latin typeface="微软雅黑"/>
              <a:ea typeface="微软雅黑"/>
              <a:cs typeface="Arial" panose="020B060402020209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  <a:cs typeface="Arial" panose="020B0604020202090204" pitchFamily="34" charset="0"/>
              </a:rPr>
              <a:t>运营优化建议，进行流量分析、拥堵预测等，提供优化建议和解决方案</a:t>
            </a:r>
            <a:endParaRPr lang="zh-CN" altLang="zh-CN" sz="1595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7" name="矩形 26"/>
          <p:cNvSpPr/>
          <p:nvPr>
            <p:custDataLst>
              <p:tags r:id="rId7"/>
            </p:custDataLst>
          </p:nvPr>
        </p:nvSpPr>
        <p:spPr>
          <a:xfrm>
            <a:off x="6119387" y="3921852"/>
            <a:ext cx="5171056" cy="2418504"/>
          </a:xfrm>
          <a:prstGeom prst="rect">
            <a:avLst/>
          </a:prstGeom>
          <a:solidFill>
            <a:sysClr val="windowText" lastClr="000000">
              <a:lumMod val="40000"/>
              <a:lumOff val="60000"/>
              <a:alpha val="1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28" name="矩形 27"/>
          <p:cNvSpPr/>
          <p:nvPr>
            <p:custDataLst>
              <p:tags r:id="rId8"/>
            </p:custDataLst>
          </p:nvPr>
        </p:nvSpPr>
        <p:spPr>
          <a:xfrm>
            <a:off x="6400331" y="3940131"/>
            <a:ext cx="4609169" cy="121757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智能办公与自动化</a:t>
            </a:r>
            <a:endParaRPr lang="en-US" altLang="zh-CN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  <a:cs typeface="Arial" panose="020B0604020202090204" pitchFamily="34" charset="0"/>
              </a:rPr>
              <a:t>文档处理与报告生成，支持智能文档处理，包括会议纪要生成、报告自动化生成等</a:t>
            </a:r>
            <a:endParaRPr lang="en-US" altLang="zh-CN" sz="1600" dirty="0">
              <a:solidFill>
                <a:prstClr val="black"/>
              </a:solidFill>
              <a:latin typeface="微软雅黑"/>
              <a:ea typeface="微软雅黑"/>
              <a:cs typeface="Arial" panose="020B060402020209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/>
                <a:cs typeface="Arial" panose="020B0604020202090204" pitchFamily="34" charset="0"/>
              </a:rPr>
              <a:t>智能问答与客服，快速解答用户在交通建设、管理、养护等方面的问题</a:t>
            </a:r>
            <a:endParaRPr lang="zh-CN" altLang="zh-CN" sz="1595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29" name="矩形 28"/>
          <p:cNvSpPr/>
          <p:nvPr>
            <p:custDataLst>
              <p:tags r:id="rId9"/>
            </p:custDataLst>
          </p:nvPr>
        </p:nvSpPr>
        <p:spPr>
          <a:xfrm>
            <a:off x="4570179" y="5641281"/>
            <a:ext cx="971956" cy="8732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995" b="1" i="0" u="none" strike="noStrike" kern="0" cap="none" spc="0" normalizeH="0" baseline="0" noProof="0" dirty="0">
                <a:ln>
                  <a:noFill/>
                </a:ln>
                <a:solidFill>
                  <a:srgbClr val="4874CB">
                    <a:alpha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ea"/>
              </a:rPr>
              <a:t>03</a:t>
            </a:r>
            <a:endParaRPr kumimoji="0" lang="en-US" altLang="zh-CN" sz="3995" b="1" i="0" u="none" strike="noStrike" kern="0" cap="none" spc="0" normalizeH="0" baseline="0" noProof="0" dirty="0">
              <a:ln>
                <a:noFill/>
              </a:ln>
              <a:solidFill>
                <a:srgbClr val="4874CB">
                  <a:alpha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0"/>
            </p:custDataLst>
          </p:nvPr>
        </p:nvSpPr>
        <p:spPr>
          <a:xfrm>
            <a:off x="4570179" y="3101894"/>
            <a:ext cx="971956" cy="8732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995" b="1" i="0" u="none" strike="noStrike" kern="0" cap="none" spc="0" normalizeH="0" baseline="0" noProof="0" dirty="0">
                <a:ln>
                  <a:noFill/>
                </a:ln>
                <a:solidFill>
                  <a:srgbClr val="4874CB">
                    <a:alpha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ea"/>
              </a:rPr>
              <a:t>01</a:t>
            </a:r>
            <a:endParaRPr kumimoji="0" lang="en-US" altLang="zh-CN" sz="3995" b="1" i="0" u="none" strike="noStrike" kern="0" cap="none" spc="0" normalizeH="0" baseline="0" noProof="0" dirty="0">
              <a:ln>
                <a:noFill/>
              </a:ln>
              <a:solidFill>
                <a:srgbClr val="4874CB">
                  <a:alpha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11"/>
            </p:custDataLst>
          </p:nvPr>
        </p:nvSpPr>
        <p:spPr>
          <a:xfrm>
            <a:off x="10060268" y="3053654"/>
            <a:ext cx="971956" cy="8732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995" b="1" i="0" u="none" strike="noStrike" kern="0" cap="none" spc="0" normalizeH="0" baseline="0" noProof="0" dirty="0">
                <a:ln>
                  <a:noFill/>
                </a:ln>
                <a:solidFill>
                  <a:srgbClr val="EE822F">
                    <a:alpha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ea"/>
              </a:rPr>
              <a:t>02</a:t>
            </a:r>
            <a:endParaRPr kumimoji="0" lang="en-US" altLang="zh-CN" sz="3995" b="1" i="0" u="none" strike="noStrike" kern="0" cap="none" spc="0" normalizeH="0" baseline="0" noProof="0" dirty="0">
              <a:ln>
                <a:noFill/>
              </a:ln>
              <a:solidFill>
                <a:srgbClr val="EE822F">
                  <a:alpha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2"/>
            </p:custDataLst>
          </p:nvPr>
        </p:nvSpPr>
        <p:spPr>
          <a:xfrm>
            <a:off x="10078413" y="5641281"/>
            <a:ext cx="971956" cy="8732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995" b="1" i="0" u="none" strike="noStrike" kern="0" cap="none" spc="0" normalizeH="0" baseline="0" noProof="0" dirty="0">
                <a:ln>
                  <a:noFill/>
                </a:ln>
                <a:solidFill>
                  <a:srgbClr val="EE822F">
                    <a:alpha val="5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ea"/>
              </a:rPr>
              <a:t>04</a:t>
            </a:r>
            <a:endParaRPr kumimoji="0" lang="en-US" altLang="zh-CN" sz="3995" b="1" i="0" u="none" strike="noStrike" kern="0" cap="none" spc="0" normalizeH="0" baseline="0" noProof="0" dirty="0">
              <a:ln>
                <a:noFill/>
              </a:ln>
              <a:solidFill>
                <a:srgbClr val="EE822F">
                  <a:alpha val="50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3"/>
            </p:custDataLst>
          </p:nvPr>
        </p:nvSpPr>
        <p:spPr>
          <a:xfrm>
            <a:off x="636336" y="2149415"/>
            <a:ext cx="5171056" cy="71867"/>
          </a:xfrm>
          <a:prstGeom prst="rect">
            <a:avLst/>
          </a:prstGeom>
          <a:solidFill>
            <a:srgbClr val="4874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4"/>
            </p:custDataLst>
          </p:nvPr>
        </p:nvSpPr>
        <p:spPr>
          <a:xfrm>
            <a:off x="6103702" y="2149415"/>
            <a:ext cx="5171056" cy="71867"/>
          </a:xfrm>
          <a:prstGeom prst="rect">
            <a:avLst/>
          </a:prstGeom>
          <a:solidFill>
            <a:srgbClr val="EE82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15"/>
            </p:custDataLst>
          </p:nvPr>
        </p:nvSpPr>
        <p:spPr>
          <a:xfrm>
            <a:off x="636336" y="3852867"/>
            <a:ext cx="5171056" cy="71867"/>
          </a:xfrm>
          <a:prstGeom prst="rect">
            <a:avLst/>
          </a:prstGeom>
          <a:solidFill>
            <a:srgbClr val="4874C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16"/>
            </p:custDataLst>
          </p:nvPr>
        </p:nvSpPr>
        <p:spPr>
          <a:xfrm>
            <a:off x="6103702" y="3849984"/>
            <a:ext cx="5171056" cy="71867"/>
          </a:xfrm>
          <a:prstGeom prst="rect">
            <a:avLst/>
          </a:prstGeom>
          <a:solidFill>
            <a:srgbClr val="EE822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795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  <a:sym typeface="+mn-ea"/>
            </a:endParaRPr>
          </a:p>
        </p:txBody>
      </p:sp>
      <p:sp>
        <p:nvSpPr>
          <p:cNvPr id="2" name="灯片编号占位符 305"/>
          <p:cNvSpPr txBox="1"/>
          <p:nvPr/>
        </p:nvSpPr>
        <p:spPr>
          <a:xfrm>
            <a:off x="9235440" y="6352540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一、大模型发展现状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太行交通大模型研发历程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9" name="矩形: 圆角 78"/>
          <p:cNvSpPr/>
          <p:nvPr/>
        </p:nvSpPr>
        <p:spPr>
          <a:xfrm>
            <a:off x="509926" y="3649371"/>
            <a:ext cx="2105696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太行交通大模型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工作路线图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81" name="直接箭头连接符 80"/>
          <p:cNvCxnSpPr>
            <a:stCxn id="79" idx="3"/>
          </p:cNvCxnSpPr>
          <p:nvPr/>
        </p:nvCxnSpPr>
        <p:spPr>
          <a:xfrm flipV="1">
            <a:off x="2615622" y="4055056"/>
            <a:ext cx="8757633" cy="51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图: 接点 81"/>
          <p:cNvSpPr/>
          <p:nvPr/>
        </p:nvSpPr>
        <p:spPr>
          <a:xfrm>
            <a:off x="3671690" y="4035736"/>
            <a:ext cx="128788" cy="1416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84" name="直接连接符 83"/>
          <p:cNvCxnSpPr>
            <a:stCxn id="82" idx="0"/>
          </p:cNvCxnSpPr>
          <p:nvPr/>
        </p:nvCxnSpPr>
        <p:spPr>
          <a:xfrm flipV="1">
            <a:off x="3736084" y="2284211"/>
            <a:ext cx="940158" cy="1751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064494" y="188912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2024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87" name="直接连接符 86"/>
          <p:cNvCxnSpPr/>
          <p:nvPr/>
        </p:nvCxnSpPr>
        <p:spPr>
          <a:xfrm>
            <a:off x="4959577" y="4106571"/>
            <a:ext cx="998112" cy="1455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6395571" y="2284211"/>
            <a:ext cx="998113" cy="182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7657701" y="4106571"/>
            <a:ext cx="1164864" cy="1390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5412101" y="5613399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2024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9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-2025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5" name="流程图: 接点 94"/>
          <p:cNvSpPr/>
          <p:nvPr/>
        </p:nvSpPr>
        <p:spPr>
          <a:xfrm>
            <a:off x="4917179" y="4009978"/>
            <a:ext cx="128788" cy="1416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96" name="流程图: 接点 95"/>
          <p:cNvSpPr/>
          <p:nvPr/>
        </p:nvSpPr>
        <p:spPr>
          <a:xfrm>
            <a:off x="6376254" y="4035736"/>
            <a:ext cx="128788" cy="1416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97" name="流程图: 接点 96"/>
          <p:cNvSpPr/>
          <p:nvPr/>
        </p:nvSpPr>
        <p:spPr>
          <a:xfrm>
            <a:off x="7612624" y="4009977"/>
            <a:ext cx="128788" cy="1416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729930" y="1877725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2025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-7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250158" y="2815805"/>
            <a:ext cx="2484655" cy="587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145" indent="-144145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大模型技术</a:t>
            </a:r>
            <a:r>
              <a:rPr lang="zh-CN" altLang="en-US" sz="1400" b="1" dirty="0">
                <a:solidFill>
                  <a:prstClr val="black"/>
                </a:solidFill>
                <a:latin typeface="微软雅黑"/>
                <a:ea typeface="微软雅黑"/>
              </a:rPr>
              <a:t>现状调研</a:t>
            </a:r>
            <a:endParaRPr lang="en-US" altLang="zh-CN" sz="1400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44145" indent="-144145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大模型集团内应用</a:t>
            </a:r>
            <a:r>
              <a:rPr lang="zh-CN" altLang="en-US" sz="1400" b="1" dirty="0">
                <a:solidFill>
                  <a:prstClr val="black"/>
                </a:solidFill>
                <a:latin typeface="微软雅黑"/>
                <a:ea typeface="微软雅黑"/>
              </a:rPr>
              <a:t>需求调研</a:t>
            </a:r>
            <a:endParaRPr lang="en-US" altLang="zh-CN" sz="1400" b="1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772727" y="4358049"/>
            <a:ext cx="1766509" cy="846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145" marR="0" lvl="0" indent="-14414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/>
                <a:ea typeface="微软雅黑"/>
              </a:rPr>
              <a:t>算力服务器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搭建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44145" marR="0" lvl="0" indent="-14414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1400" b="1" dirty="0">
                <a:solidFill>
                  <a:prstClr val="black"/>
                </a:solidFill>
                <a:latin typeface="微软雅黑"/>
                <a:ea typeface="微软雅黑"/>
              </a:rPr>
              <a:t>算力平台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部署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44145" marR="0" lvl="0" indent="-14414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训练数据持续收集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080125" y="2663569"/>
            <a:ext cx="2305118" cy="846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145" indent="-144145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/>
                <a:ea typeface="微软雅黑"/>
              </a:rPr>
              <a:t>睿途、通途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等智能体开发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44145" indent="-144145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开始推出部分应用场景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44145" indent="-144145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b="1" dirty="0">
                <a:solidFill>
                  <a:prstClr val="black"/>
                </a:solidFill>
                <a:latin typeface="微软雅黑"/>
                <a:ea typeface="微软雅黑"/>
              </a:rPr>
              <a:t>集团级知识库</a:t>
            </a: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开始建设</a:t>
            </a:r>
            <a:endParaRPr lang="zh-CN" altLang="en-US" sz="14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492271" y="561339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2025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-12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flipV="1">
            <a:off x="8981627" y="2258452"/>
            <a:ext cx="998113" cy="182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图: 接点 103"/>
          <p:cNvSpPr/>
          <p:nvPr/>
        </p:nvSpPr>
        <p:spPr>
          <a:xfrm>
            <a:off x="8962310" y="4009977"/>
            <a:ext cx="128788" cy="14166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9319166" y="1892817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2026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-7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月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9672679" y="2815805"/>
            <a:ext cx="1946046" cy="587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145" marR="0" lvl="0" indent="-14414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发布</a:t>
            </a:r>
            <a:r>
              <a:rPr lang="zh-CN" altLang="en-US" sz="1400" b="1" dirty="0">
                <a:solidFill>
                  <a:prstClr val="black"/>
                </a:solidFill>
                <a:latin typeface="微软雅黑"/>
                <a:ea typeface="微软雅黑"/>
              </a:rPr>
              <a:t>太行交通大模型</a:t>
            </a:r>
            <a:endParaRPr lang="en-US" altLang="zh-CN" sz="1400" b="1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44145" marR="0" lvl="0" indent="-14414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拓展算力部署</a:t>
            </a:r>
            <a:endParaRPr lang="zh-CN" altLang="en-US" sz="14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8733316" y="4307718"/>
            <a:ext cx="2125582" cy="1104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145" indent="-144145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推进剩余智能体建设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44145" indent="-144145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完善集团级知识库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44145" indent="-144145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持续完善应用场景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  <a:p>
            <a:pPr marL="144145" indent="-144145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dirty="0">
                <a:solidFill>
                  <a:prstClr val="black"/>
                </a:solidFill>
                <a:latin typeface="微软雅黑"/>
                <a:ea typeface="微软雅黑"/>
              </a:rPr>
              <a:t>训练建设与运营大模型</a:t>
            </a:r>
            <a:endParaRPr lang="en-US" altLang="zh-CN" sz="1400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2" name="灯片编号占位符 305"/>
          <p:cNvSpPr txBox="1"/>
          <p:nvPr/>
        </p:nvSpPr>
        <p:spPr>
          <a:xfrm>
            <a:off x="9235440" y="6352540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一、大模型发展现状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积极开展调研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09844" y="1234940"/>
            <a:ext cx="9287528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5940" algn="just" defTabSz="1237615">
              <a:lnSpc>
                <a:spcPct val="13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2024</a:t>
            </a:r>
            <a:r>
              <a:rPr lang="zh-CN" altLang="en-US" b="1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b="1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月至</a:t>
            </a:r>
            <a:r>
              <a:rPr lang="en-US" altLang="zh-CN" b="1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b="1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zh-CN" altLang="en-US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，线上线下相结合的方式调研国内主流大模型厂商</a:t>
            </a:r>
            <a:r>
              <a:rPr lang="en-US" altLang="zh-CN" b="1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30</a:t>
            </a:r>
            <a:r>
              <a:rPr lang="zh-CN" altLang="en-US" b="1" dirty="0">
                <a:solidFill>
                  <a:srgbClr val="33333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余次。</a:t>
            </a:r>
            <a:endParaRPr lang="zh-CN" altLang="en-US" b="1" dirty="0">
              <a:solidFill>
                <a:srgbClr val="333333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317" y="1785225"/>
            <a:ext cx="10522260" cy="4876037"/>
          </a:xfrm>
          <a:prstGeom prst="rect">
            <a:avLst/>
          </a:prstGeom>
        </p:spPr>
      </p:pic>
      <p:sp>
        <p:nvSpPr>
          <p:cNvPr id="2" name="灯片编号占位符 305"/>
          <p:cNvSpPr txBox="1"/>
          <p:nvPr/>
        </p:nvSpPr>
        <p:spPr>
          <a:xfrm>
            <a:off x="9235440" y="6352540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一、大模型发展现状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部署超算服务器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68" y="3050089"/>
            <a:ext cx="4392474" cy="32969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265" y="3044665"/>
            <a:ext cx="5113666" cy="329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平行四边形 11"/>
          <p:cNvSpPr/>
          <p:nvPr>
            <p:custDataLst>
              <p:tags r:id="rId3"/>
            </p:custDataLst>
          </p:nvPr>
        </p:nvSpPr>
        <p:spPr bwMode="auto">
          <a:xfrm>
            <a:off x="1137468" y="6017599"/>
            <a:ext cx="2520000" cy="324000"/>
          </a:xfrm>
          <a:prstGeom prst="parallelogram">
            <a:avLst>
              <a:gd name="adj" fmla="val 0"/>
            </a:avLst>
          </a:prstGeom>
          <a:solidFill>
            <a:srgbClr val="4874CB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大模型推理服务器</a:t>
            </a:r>
            <a:endParaRPr lang="zh-CN" altLang="en-US" sz="1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" name="平行四边形 13"/>
          <p:cNvSpPr/>
          <p:nvPr>
            <p:custDataLst>
              <p:tags r:id="rId4"/>
            </p:custDataLst>
          </p:nvPr>
        </p:nvSpPr>
        <p:spPr bwMode="auto">
          <a:xfrm>
            <a:off x="5814265" y="6017599"/>
            <a:ext cx="2520000" cy="324000"/>
          </a:xfrm>
          <a:prstGeom prst="parallelogram">
            <a:avLst>
              <a:gd name="adj" fmla="val 0"/>
            </a:avLst>
          </a:prstGeom>
          <a:solidFill>
            <a:srgbClr val="4874CB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AI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算力平台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8127" y="1702663"/>
            <a:ext cx="10879357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5940" algn="just" defTabSz="1237615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2024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年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12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月，完成首台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超算训推一体机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部署；目前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算力共计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8P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  <a:p>
            <a:pPr indent="535940" algn="just" defTabSz="1237615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搭建超融合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AI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算力平台，提供算力分配，支撑开展知识库、智能体、跨模态大模型事件事故检测等应用场景前期研发工作。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" name="灯片编号占位符 305"/>
          <p:cNvSpPr txBox="1"/>
          <p:nvPr/>
        </p:nvSpPr>
        <p:spPr>
          <a:xfrm>
            <a:off x="9235440" y="6352540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一、大模型发展现状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争取项目支持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12" y="2705633"/>
            <a:ext cx="4689658" cy="35158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36" y="2705633"/>
            <a:ext cx="4689660" cy="3515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3944" y="1671422"/>
            <a:ext cx="1092925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535940" algn="just" defTabSz="1237615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在项目立项方面，一是申报发改委“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人工智能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+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交通风险管控”场景示范工程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；二是申报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2025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年度河北省重大科技支撑计划项目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《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大模型驱动的交通运行态势智能监测与协同管控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Arial" panose="020B0604020202090204" pitchFamily="34" charset="0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5" name="平行四边形 4"/>
          <p:cNvSpPr/>
          <p:nvPr>
            <p:custDataLst>
              <p:tags r:id="rId3"/>
            </p:custDataLst>
          </p:nvPr>
        </p:nvSpPr>
        <p:spPr bwMode="auto">
          <a:xfrm>
            <a:off x="1220212" y="5897503"/>
            <a:ext cx="2520000" cy="324000"/>
          </a:xfrm>
          <a:prstGeom prst="parallelogram">
            <a:avLst>
              <a:gd name="adj" fmla="val 0"/>
            </a:avLst>
          </a:prstGeom>
          <a:solidFill>
            <a:srgbClr val="4874CB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2024.12.12</a:t>
            </a:r>
            <a:endParaRPr lang="zh-CN" altLang="en-US" sz="16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平行四边形 5"/>
          <p:cNvSpPr/>
          <p:nvPr>
            <p:custDataLst>
              <p:tags r:id="rId4"/>
            </p:custDataLst>
          </p:nvPr>
        </p:nvSpPr>
        <p:spPr bwMode="auto">
          <a:xfrm>
            <a:off x="6071936" y="5897503"/>
            <a:ext cx="2520000" cy="324000"/>
          </a:xfrm>
          <a:prstGeom prst="parallelogram">
            <a:avLst>
              <a:gd name="adj" fmla="val 0"/>
            </a:avLst>
          </a:prstGeom>
          <a:solidFill>
            <a:srgbClr val="4874CB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1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2025.01.02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305"/>
          <p:cNvSpPr txBox="1"/>
          <p:nvPr/>
        </p:nvSpPr>
        <p:spPr>
          <a:xfrm>
            <a:off x="9191897" y="6381307"/>
            <a:ext cx="27076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CCB07F97-2FC2-4714-850C-6700199D6194}" type="slidenum">
              <a:rPr lang="zh-CN" altLang="en-US" sz="12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</a:fld>
            <a:endParaRPr lang="zh-CN" altLang="en-US" sz="1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060_3*l_h_i*1_1_2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060_3*l_h_i*1_1_1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060_3*l_h_i*1_2_1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060_3*l_h_i*1_4_1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060_3*l_h_i*1_1_3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060_3*l_h_i*1_2_3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060_3*l_h_i*1_3_3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060_3*l_h_i*1_4_3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060_3*l_h_f*1_1_1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6"/>
  <p:tag name="KSO_WM_UNIT_PRESET_TEXT" val="单击此处添加文本具体内容，简明扼要地阐述您的观点。根据需要可酌情增减文字，以便观者准确地理解您传达的思想。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OP_SCP_SHAPE_TYPE" val="Title"/>
  <p:tag name="OP_SCP_ITEM_INDEX" val="1"/>
  <p:tag name="OP_SCP_DEFAULT_TEXT" val="添加标题"/>
</p:tagLst>
</file>

<file path=ppt/tags/tag22.xml><?xml version="1.0" encoding="utf-8"?>
<p:tagLst xmlns:p="http://schemas.openxmlformats.org/presentationml/2006/main">
  <p:tag name="OP_SCP_SHAPE_TYPE" val="Title"/>
  <p:tag name="OP_SCP_ITEM_INDEX" val="2"/>
  <p:tag name="OP_SCP_DEFAULT_TEXT" val="添加标题"/>
</p:tagLst>
</file>

<file path=ppt/tags/tag23.xml><?xml version="1.0" encoding="utf-8"?>
<p:tagLst xmlns:p="http://schemas.openxmlformats.org/presentationml/2006/main">
  <p:tag name="OP_SCP_ITEM_INDEX" val="2"/>
</p:tagLst>
</file>

<file path=ppt/tags/tag24.xml><?xml version="1.0" encoding="utf-8"?>
<p:tagLst xmlns:p="http://schemas.openxmlformats.org/presentationml/2006/main">
  <p:tag name="OP_SCP_SHAPE_TYPE" val="Title"/>
  <p:tag name="OP_SCP_ITEM_INDEX" val="3"/>
  <p:tag name="OP_SCP_DEFAULT_TEXT" val="添加标题"/>
</p:tagLst>
</file>

<file path=ppt/tags/tag25.xml><?xml version="1.0" encoding="utf-8"?>
<p:tagLst xmlns:p="http://schemas.openxmlformats.org/presentationml/2006/main">
  <p:tag name="OP_SCP_ITEM_INDEX" val="3"/>
</p:tagLst>
</file>

<file path=ppt/tags/tag26.xml><?xml version="1.0" encoding="utf-8"?>
<p:tagLst xmlns:p="http://schemas.openxmlformats.org/presentationml/2006/main">
  <p:tag name="COMMONDATA" val="eyJoZGlkIjoiYmYyNGJhMmJmNDEzOTA1NTBmMGVhMTQ0MzJjNGE5ZDM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060_3*l_h_i*1_2_2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060_3*l_h_f*1_2_1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6"/>
  <p:tag name="KSO_WM_UNIT_PRESET_TEXT" val="单击此处添加文本具体内容，简明扼要地阐述您的观点。根据需要可酌情增减文字，以便观者准确地理解您传达的思想。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060_3*l_h_i*1_3_2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060_3*l_h_f*1_3_1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6"/>
  <p:tag name="KSO_WM_UNIT_PRESET_TEXT" val="单击此处添加文本具体内容，简明扼要地阐述您的观点。根据需要可酌情增减文字，以便观者准确地理解您传达的思想。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060_3*l_h_i*1_4_2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060_3*l_h_f*1_4_1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6"/>
  <p:tag name="KSO_WM_UNIT_PRESET_TEXT" val="单击此处添加文本具体内容，简明扼要地阐述您的观点。根据需要可酌情增减文字，以便观者准确地理解您传达的思想。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060_3*l_h_i*1_3_1"/>
  <p:tag name="KSO_WM_TEMPLATE_CATEGORY" val="diagram"/>
  <p:tag name="KSO_WM_TEMPLATE_INDEX" val="20231060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9.2112731933594,&quot;left&quot;:50.6625862181656,&quot;top&quot;:90.03845789150928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</Words>
  <Application>WPS 表格</Application>
  <PresentationFormat>自定义</PresentationFormat>
  <Paragraphs>221</Paragraphs>
  <Slides>11</Slides>
  <Notes>47</Notes>
  <HiddenSlides>0</HiddenSlides>
  <MMClips>10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汉仪旗黑</vt:lpstr>
      <vt:lpstr>Calibri</vt:lpstr>
      <vt:lpstr>方正清刻本悦宋简体</vt:lpstr>
      <vt:lpstr>汉仪书宋二KW</vt:lpstr>
      <vt:lpstr>方正仿宋_GBK</vt:lpstr>
      <vt:lpstr>宋体</vt:lpstr>
      <vt:lpstr>Arial</vt:lpstr>
      <vt:lpstr>Times New Roman</vt:lpstr>
      <vt:lpstr>等线</vt:lpstr>
      <vt:lpstr>等线</vt:lpstr>
      <vt:lpstr>微软雅黑</vt:lpstr>
      <vt:lpstr>Helvetica Neue</vt:lpstr>
      <vt:lpstr>宋体</vt:lpstr>
      <vt:lpstr>Arial Unicode MS</vt:lpstr>
      <vt:lpstr>阿里巴巴普惠体 2.0 45 Light</vt:lpstr>
      <vt:lpstr>阿里巴巴普惠体 2 45 Light</vt:lpstr>
      <vt:lpstr>阿里巴巴普惠体</vt:lpstr>
      <vt:lpstr>仿宋_GB2312</vt:lpstr>
      <vt:lpstr>DIN Condensed Bold</vt:lpstr>
      <vt:lpstr>阿里巴巴普惠体</vt:lpstr>
      <vt:lpstr>MiSans</vt:lpstr>
      <vt:lpstr>汉仪中等线KW</vt:lpstr>
      <vt:lpstr>PingFang SC Semibold</vt:lpstr>
      <vt:lpstr>Wingdings</vt:lpstr>
      <vt:lpstr>Wingdings</vt:lpstr>
      <vt:lpstr>宋体-简</vt:lpstr>
      <vt:lpstr>等线 Light</vt:lpstr>
      <vt:lpstr>苹方-简</vt:lpstr>
      <vt:lpstr>Office 主题</vt:lpstr>
      <vt:lpstr>Office 主题​​</vt:lpstr>
      <vt:lpstr>太行交通大模型研发进展</vt:lpstr>
      <vt:lpstr>目录</vt:lpstr>
      <vt:lpstr>一、交通大模型发展现状</vt:lpstr>
      <vt:lpstr>一、大模型发展现状</vt:lpstr>
      <vt:lpstr>一、大模型发展现状</vt:lpstr>
      <vt:lpstr>一、大模型发展现状</vt:lpstr>
      <vt:lpstr>一、大模型发展现状</vt:lpstr>
      <vt:lpstr>一、大模型发展现状</vt:lpstr>
      <vt:lpstr>一、大模型发展现状</vt:lpstr>
      <vt:lpstr>二、总体进展</vt:lpstr>
      <vt:lpstr>二、总体进展-“1+2+6+N”总体架构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zl</dc:creator>
  <cp:lastModifiedBy>雷伟</cp:lastModifiedBy>
  <cp:revision>625</cp:revision>
  <dcterms:created xsi:type="dcterms:W3CDTF">2025-08-02T05:47:46Z</dcterms:created>
  <dcterms:modified xsi:type="dcterms:W3CDTF">2025-08-02T05:47:46Z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2052-6.9.0.8865</vt:lpwstr>
  </property>
  <property fmtid="{D5CDD505-2E9C-101B-9397-08002B2CF9AE}" pid="3" name="ICV">
    <vt:lpwstr>1C0C2AEFC2D54EA8AC8632459A06864C_11</vt:lpwstr>
  </property>
</Properties>
</file>