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type="screen4x3" cy="6858000" cx="9144000"/>
  <p:notesSz cx="6858000" cy="9144000"/>
  <p:defaultTextStyle>
    <a:lvl1pPr algn="l" eaLnBrk="1" fontAlgn="base" hangingPunct="1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宋体" pitchFamily="2" charset="-122"/>
        <a:sym typeface="Arial" pitchFamily="0" charset="0"/>
      </a:defRPr>
    </a:lvl1pPr>
    <a:lvl2pPr algn="l" eaLnBrk="1" fontAlgn="base" hangingPunct="1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宋体" pitchFamily="2" charset="-122"/>
        <a:sym typeface="Arial" pitchFamily="0" charset="0"/>
      </a:defRPr>
    </a:lvl2pPr>
    <a:lvl3pPr algn="l" eaLnBrk="1" fontAlgn="base" hangingPunct="1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宋体" pitchFamily="2" charset="-122"/>
        <a:sym typeface="Arial" pitchFamily="0" charset="0"/>
      </a:defRPr>
    </a:lvl3pPr>
    <a:lvl4pPr algn="l" eaLnBrk="1" fontAlgn="base" hangingPunct="1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宋体" pitchFamily="2" charset="-122"/>
        <a:sym typeface="Arial" pitchFamily="0" charset="0"/>
      </a:defRPr>
    </a:lvl4pPr>
    <a:lvl5pPr algn="l" eaLnBrk="1" fontAlgn="base" hangingPunct="1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宋体" pitchFamily="2" charset="-122"/>
        <a:sym typeface="Arial" pitchFamily="0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1" snapVertSplitter="0" vertBarState="restored" horzBarState="restored" preferSingleView="0">
    <p:restoredLeft sz="15620"/>
    <p:restoredTop sz="94660"/>
  </p:normalViewPr>
  <p:slideViewPr>
    <p:cSldViewPr showGuides="0" snapToGrid="1" snapToObjects="0">
      <p:cViewPr varScale="1">
        <p:scale>
          <a:sx n="72" d="100"/>
          <a:sy n="72" d="100"/>
        </p:scale>
        <p:origin x="-462" y="-96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tableStyles" Target="tableStyles.xml"/><Relationship Id="rId34" Type="http://schemas.openxmlformats.org/officeDocument/2006/relationships/presProps" Target="presProps.xml"/><Relationship Id="rId35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themeOverride" Target="../theme/themeOverride1.xml"/><Relationship Id="rId3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1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1" name=""/>
          <p:cNvSpPr/>
          <p:nvPr>
            <p:ph type="ctrTitle" sz="full" idx="0"/>
          </p:nvPr>
        </p:nvSpPr>
        <p:spPr>
          <a:xfrm rot="0">
            <a:off x="3962400" y="1066800"/>
            <a:ext cx="4648200" cy="1981200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ctr">
              <a:defRPr sz="4400"/>
            </a:lvl1pPr>
          </a:lstStyle>
          <a:p>
            <a:pPr lvl="0"/>
            <a:r>
              <a:rPr altLang="en-US" lang="zh-CN"/>
              <a:t>单击此处编辑母版标题样式</a:t>
            </a:r>
          </a:p>
        </p:txBody>
      </p:sp>
      <p:sp>
        <p:nvSpPr>
          <p:cNvPr id="1048582" name=""/>
          <p:cNvSpPr/>
          <p:nvPr>
            <p:ph type="subTitle" sz="full" idx="1"/>
          </p:nvPr>
        </p:nvSpPr>
        <p:spPr>
          <a:xfrm rot="0">
            <a:off x="3962400" y="3657600"/>
            <a:ext cx="4572000" cy="16764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None/>
            </a:lvl5pPr>
          </a:lstStyle>
          <a:p>
            <a:pPr lvl="0"/>
            <a:r>
              <a:rPr altLang="en-US" lang="zh-CN"/>
              <a:t>单击此处编辑母版副标题样式</a:t>
            </a:r>
          </a:p>
        </p:txBody>
      </p:sp>
      <p:sp>
        <p:nvSpPr>
          <p:cNvPr id="1048583" name=""/>
          <p:cNvSpPr/>
          <p:nvPr>
            <p:ph type="dt" sz="half" idx="2"/>
          </p:nvPr>
        </p:nvSpPr>
        <p:spPr>
          <a:xfrm rot="0">
            <a:off x="301625" y="6076950"/>
            <a:ext cx="2289175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altLang="en-US" sz="1400" lang="zh-CN"/>
              <a:pPr lvl="0"/>
            </a:fld>
            <a:endParaRPr altLang="en-US" sz="1400" lang="zh-CN"/>
          </a:p>
        </p:txBody>
      </p:sp>
      <p:sp>
        <p:nvSpPr>
          <p:cNvPr id="1048584" name=""/>
          <p:cNvSpPr/>
          <p:nvPr>
            <p:ph type="ftr" sz="quarter" idx="3"/>
          </p:nvPr>
        </p:nvSpPr>
        <p:spPr>
          <a:xfrm rot="0">
            <a:off x="3124200" y="6076950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algn="ctr" lvl="0"/>
            <a:endParaRPr altLang="en-US" sz="1400" lang="zh-CN"/>
          </a:p>
        </p:txBody>
      </p:sp>
      <p:sp>
        <p:nvSpPr>
          <p:cNvPr id="1048585" name=""/>
          <p:cNvSpPr/>
          <p:nvPr>
            <p:ph type="sldNum" sz="quarter" idx="4"/>
          </p:nvPr>
        </p:nvSpPr>
        <p:spPr>
          <a:xfrm rot="0">
            <a:off x="6553200" y="6076950"/>
            <a:ext cx="2289175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altLang="en-US" sz="1400" lang="zh-CN"/>
              <a:pPr algn="r" lvl="0"/>
            </a:fld>
            <a:endParaRPr altLang="en-US" sz="1400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64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301625" y="6019800"/>
            <a:ext cx="2289175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altLang="en-US" sz="1400" lang="zh-CN"/>
              <a:pPr lvl="0"/>
            </a:fld>
            <a:endParaRPr altLang="en-US" sz="1400" lang="zh-CN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019800"/>
            <a:ext cx="2289175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altLang="en-US" sz="1400" lang="zh-CN"/>
              <a:pPr algn="r" lvl="0"/>
            </a:fld>
            <a:endParaRPr altLang="en-US" sz="1400" lang="zh-CN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019800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algn="ctr" lvl="0"/>
            <a:endParaRPr altLang="en-US" sz="1400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64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301625" y="6019800"/>
            <a:ext cx="2289175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altLang="en-US" sz="1400" lang="zh-CN"/>
              <a:pPr lvl="0"/>
            </a:fld>
            <a:endParaRPr altLang="en-US" sz="1400" lang="zh-CN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019800"/>
            <a:ext cx="2289175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altLang="en-US" sz="1400" lang="zh-CN"/>
              <a:pPr algn="r" lvl="0"/>
            </a:fld>
            <a:endParaRPr altLang="en-US" sz="1400" lang="zh-CN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019800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algn="ctr" lvl="0"/>
            <a:endParaRPr altLang="en-US" sz="1400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301625" y="6019800"/>
            <a:ext cx="2289175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altLang="en-US" sz="1400" lang="zh-CN"/>
              <a:pPr lvl="0"/>
            </a:fld>
            <a:endParaRPr altLang="en-US" sz="1400" lang="zh-CN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019800"/>
            <a:ext cx="2289175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altLang="en-US" sz="1400" lang="zh-CN"/>
              <a:pPr algn="r" lvl="0"/>
            </a:fld>
            <a:endParaRPr altLang="en-US" sz="1400" lang="zh-CN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019800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algn="ctr" lvl="0"/>
            <a:endParaRPr altLang="en-US" sz="1400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3"/>
            <a:ext cx="78867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301625" y="6019800"/>
            <a:ext cx="2289175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altLang="en-US" sz="1400" lang="zh-CN"/>
              <a:pPr lvl="0"/>
            </a:fld>
            <a:endParaRPr altLang="en-US" sz="1400" lang="zh-CN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019800"/>
            <a:ext cx="2289175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altLang="en-US" sz="1400" lang="zh-CN"/>
              <a:pPr algn="r" lvl="0"/>
            </a:fld>
            <a:endParaRPr altLang="en-US" sz="1400" lang="zh-CN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019800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algn="ctr" lvl="0"/>
            <a:endParaRPr altLang="en-US" sz="1400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627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628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301625" y="6019800"/>
            <a:ext cx="2289175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altLang="en-US" sz="1400" lang="zh-CN"/>
              <a:pPr lvl="0"/>
            </a:fld>
            <a:endParaRPr altLang="en-US" sz="1400" lang="zh-CN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019800"/>
            <a:ext cx="2289175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altLang="en-US" sz="1400" lang="zh-CN"/>
              <a:pPr algn="r" lvl="0"/>
            </a:fld>
            <a:endParaRPr altLang="en-US" sz="1400" lang="zh-CN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019800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algn="ctr" lvl="0"/>
            <a:endParaRPr altLang="en-US" sz="1400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630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</p:txBody>
      </p:sp>
      <p:sp>
        <p:nvSpPr>
          <p:cNvPr id="1048631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63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</p:txBody>
      </p:sp>
      <p:sp>
        <p:nvSpPr>
          <p:cNvPr id="1048633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301625" y="6019800"/>
            <a:ext cx="2289175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altLang="en-US" sz="1400" lang="zh-CN"/>
              <a:pPr lvl="0"/>
            </a:fld>
            <a:endParaRPr altLang="en-US" sz="1400" lang="zh-CN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019800"/>
            <a:ext cx="2289175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altLang="en-US" sz="1400" lang="zh-CN"/>
              <a:pPr algn="r" lvl="0"/>
            </a:fld>
            <a:endParaRPr altLang="en-US" sz="1400" lang="zh-CN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019800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algn="ctr" lvl="0"/>
            <a:endParaRPr altLang="en-US" sz="1400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301625" y="6019800"/>
            <a:ext cx="2289175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altLang="en-US" sz="1400" lang="zh-CN"/>
              <a:pPr lvl="0"/>
            </a:fld>
            <a:endParaRPr altLang="en-US" sz="1400" lang="zh-CN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019800"/>
            <a:ext cx="2289175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altLang="en-US" sz="1400" lang="zh-CN"/>
              <a:pPr algn="r" lvl="0"/>
            </a:fld>
            <a:endParaRPr altLang="en-US" sz="1400" lang="zh-CN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019800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algn="ctr" lvl="0"/>
            <a:endParaRPr altLang="en-US" sz="1400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"/>
          <p:cNvSpPr/>
          <p:nvPr>
            <p:ph type="dt" sz="half" idx="2"/>
          </p:nvPr>
        </p:nvSpPr>
        <p:spPr>
          <a:xfrm rot="0">
            <a:off x="301625" y="6019800"/>
            <a:ext cx="2289175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altLang="en-US" sz="1400" lang="zh-CN"/>
              <a:pPr lvl="0"/>
            </a:fld>
            <a:endParaRPr altLang="en-US" sz="1400" lang="zh-CN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019800"/>
            <a:ext cx="2289175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altLang="en-US" sz="1400" lang="zh-CN"/>
              <a:pPr algn="r" lvl="0"/>
            </a:fld>
            <a:endParaRPr altLang="en-US" sz="1400" lang="zh-CN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019800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algn="ctr" lvl="0"/>
            <a:endParaRPr altLang="en-US" sz="1400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和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636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</p:txBody>
      </p:sp>
      <p:sp>
        <p:nvSpPr>
          <p:cNvPr id="1048637" name="Content Placeholder 2"/>
          <p:cNvSpPr>
            <a:spLocks noGrp="1"/>
          </p:cNvSpPr>
          <p:nvPr>
            <p:ph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301625" y="6019800"/>
            <a:ext cx="2289175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altLang="en-US" sz="1400" lang="zh-CN"/>
              <a:pPr lvl="0"/>
            </a:fld>
            <a:endParaRPr altLang="en-US" sz="1400" lang="zh-CN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019800"/>
            <a:ext cx="2289175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altLang="en-US" sz="1400" lang="zh-CN"/>
              <a:pPr algn="r" lvl="0"/>
            </a:fld>
            <a:endParaRPr altLang="en-US" sz="1400" lang="zh-CN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019800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algn="ctr" lvl="0"/>
            <a:endParaRPr altLang="en-US" sz="1400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和标题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63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</p:txBody>
      </p:sp>
      <p:sp>
        <p:nvSpPr>
          <p:cNvPr id="1048640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0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301625" y="6019800"/>
            <a:ext cx="2289175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altLang="en-US" sz="1400" lang="zh-CN"/>
              <a:pPr lvl="0"/>
            </a:fld>
            <a:endParaRPr altLang="en-US" sz="1400" lang="zh-CN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019800"/>
            <a:ext cx="2289175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altLang="en-US" sz="1400" lang="zh-CN"/>
              <a:pPr algn="r" lvl="0"/>
            </a:fld>
            <a:endParaRPr altLang="en-US" sz="1400" lang="zh-CN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019800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algn="ctr" lvl="0"/>
            <a:endParaRPr altLang="en-US" sz="1400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2.jpe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blipFill rotWithShape="0">
          <a:blip xmlns:r="http://schemas.openxmlformats.org/officeDocument/2006/relationships" r:embed="rId12">
            <a:alphaModFix amt="100000"/>
          </a:blip>
          <a:srcRect/>
          <a:stretch>
            <a:fillRect/>
          </a:stretch>
        </a:blipFill>
      </p:bgPr>
    </p:bg>
    <p:spTree>
      <p:nvGrpSpPr>
        <p:cNvPr id="1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"/>
          <p:cNvSpPr/>
          <p:nvPr>
            <p:ph type="title" sz="full" idx="0"/>
          </p:nvPr>
        </p:nvSpPr>
        <p:spPr>
          <a:xfrm rot="0">
            <a:off x="301625" y="685800"/>
            <a:ext cx="8540750" cy="1143000"/>
          </a:xfrm>
          <a:prstGeom prst="rect"/>
          <a:noFill/>
          <a:ln>
            <a:noFill/>
          </a:ln>
        </p:spPr>
        <p:txBody>
          <a:bodyPr anchor="ctr" bIns="45720" lIns="91440" rIns="91440" tIns="45720"/>
          <a:p>
            <a:pPr lvl="0"/>
            <a:r>
              <a:rPr altLang="en-US" lang="zh-CN"/>
              <a:t>单击此处编辑母版标题样式</a:t>
            </a:r>
          </a:p>
        </p:txBody>
      </p:sp>
      <p:sp>
        <p:nvSpPr>
          <p:cNvPr id="1048577" name=""/>
          <p:cNvSpPr/>
          <p:nvPr>
            <p:ph type="body" sz="full" idx="1"/>
          </p:nvPr>
        </p:nvSpPr>
        <p:spPr>
          <a:xfrm rot="0">
            <a:off x="304800" y="1981200"/>
            <a:ext cx="8540750" cy="3886200"/>
          </a:xfrm>
          <a:prstGeom prst="rect"/>
          <a:noFill/>
          <a:ln>
            <a:noFill/>
          </a:ln>
        </p:spPr>
        <p:txBody>
          <a:bodyPr anchor="t" bIns="45720" lIns="91440" rIns="91440" tIns="45720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301625" y="6019800"/>
            <a:ext cx="2289175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altLang="en-US" sz="1400" lang="zh-CN"/>
              <a:pPr lvl="0"/>
            </a:fld>
            <a:endParaRPr altLang="en-US" sz="1400" lang="zh-CN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019800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algn="ctr" lvl="0"/>
            <a:endParaRPr altLang="en-US" sz="1400" lang="zh-CN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019800"/>
            <a:ext cx="2289175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altLang="en-US" sz="1400" lang="zh-CN"/>
              <a:pPr algn="r" lvl="0"/>
            </a:fld>
            <a:endParaRPr altLang="en-US" sz="1400" lang="zh-CN"/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eaLnBrk="1" fontAlgn="base" hangingPunct="1" indent="0" latinLnBrk="1" marL="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4400" i="0" u="none">
          <a:solidFill>
            <a:schemeClr val="lt2"/>
          </a:solidFill>
          <a:latin typeface="Arial" pitchFamily="0" charset="0"/>
          <a:ea typeface="宋体" pitchFamily="2" charset="-122"/>
          <a:sym typeface="Arial" pitchFamily="0" charset="0"/>
        </a:defRPr>
      </a:lvl1pPr>
    </p:titleStyle>
    <p:bodyStyle>
      <a:lvl1pPr algn="l" eaLnBrk="1" fontAlgn="base" hangingPunct="1" indent="-342900" latinLnBrk="1" marL="342900" rtl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baseline="0" b="0" sz="3200" i="0" u="none">
          <a:solidFill>
            <a:schemeClr val="dk1"/>
          </a:solidFill>
          <a:latin typeface="Arial" pitchFamily="0" charset="0"/>
          <a:ea typeface="宋体" pitchFamily="2" charset="-122"/>
          <a:sym typeface="Arial" pitchFamily="0" charset="0"/>
        </a:defRPr>
      </a:lvl1pPr>
      <a:lvl2pPr algn="l" eaLnBrk="1" fontAlgn="base" hangingPunct="1" indent="-285750" latinLnBrk="1" marL="742950" rtl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baseline="0" b="0" sz="2800" i="0" u="none">
          <a:solidFill>
            <a:schemeClr val="dk1"/>
          </a:solidFill>
          <a:latin typeface="Arial" pitchFamily="0" charset="0"/>
          <a:ea typeface="宋体" pitchFamily="2" charset="-122"/>
          <a:sym typeface="Arial" pitchFamily="0" charset="0"/>
        </a:defRPr>
      </a:lvl2pPr>
      <a:lvl3pPr algn="l" eaLnBrk="1" fontAlgn="base" hangingPunct="1" indent="-228600" latinLnBrk="1" marL="1143000" rtl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baseline="0" b="0" sz="2400" i="0" u="none">
          <a:solidFill>
            <a:schemeClr val="dk1"/>
          </a:solidFill>
          <a:latin typeface="Arial" pitchFamily="0" charset="0"/>
          <a:ea typeface="宋体" pitchFamily="2" charset="-122"/>
          <a:sym typeface="Arial" pitchFamily="0" charset="0"/>
        </a:defRPr>
      </a:lvl3pPr>
      <a:lvl4pPr algn="l" eaLnBrk="1" fontAlgn="base" hangingPunct="1" indent="-228600" latinLnBrk="1" marL="1600200" rtl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baseline="0" b="0" sz="2000" i="0" u="none">
          <a:solidFill>
            <a:schemeClr val="dk1"/>
          </a:solidFill>
          <a:latin typeface="Arial" pitchFamily="0" charset="0"/>
          <a:ea typeface="宋体" pitchFamily="2" charset="-122"/>
          <a:sym typeface="Arial" pitchFamily="0" charset="0"/>
        </a:defRPr>
      </a:lvl4pPr>
      <a:lvl5pPr algn="l" eaLnBrk="1" fontAlgn="base" hangingPunct="1" indent="-228600" latinLnBrk="1" marL="2057400" rtl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baseline="0" b="0" sz="2000" i="0" u="none">
          <a:solidFill>
            <a:schemeClr val="dk1"/>
          </a:solidFill>
          <a:latin typeface="Arial" pitchFamily="0" charset="0"/>
          <a:ea typeface="宋体" pitchFamily="2" charset="-122"/>
          <a:sym typeface="Arial" pitchFamily="0" charset="0"/>
        </a:defRPr>
      </a:lvl5pPr>
    </p:bodyStyle>
    <p:otherStyle>
      <a:lvl1pPr algn="l" eaLnBrk="1" fontAlgn="base" hangingPunct="1" indent="0" latinLnBrk="1" marL="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1800" i="0" u="none">
          <a:solidFill>
            <a:schemeClr val="dk1"/>
          </a:solidFill>
          <a:latin typeface="Arial" pitchFamily="0" charset="0"/>
          <a:ea typeface="宋体" pitchFamily="2" charset="-122"/>
          <a:sym typeface="Arial" pitchFamily="0" charset="0"/>
        </a:defRPr>
      </a:lvl1pPr>
      <a:lvl2pPr algn="l" eaLnBrk="1" fontAlgn="base" hangingPunct="1" indent="0" latinLnBrk="1" marL="4572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1800" i="0" u="none">
          <a:solidFill>
            <a:schemeClr val="dk1"/>
          </a:solidFill>
          <a:latin typeface="Arial" pitchFamily="0" charset="0"/>
          <a:ea typeface="宋体" pitchFamily="2" charset="-122"/>
          <a:sym typeface="Arial" pitchFamily="0" charset="0"/>
        </a:defRPr>
      </a:lvl2pPr>
      <a:lvl3pPr algn="l" eaLnBrk="1" fontAlgn="base" hangingPunct="1" indent="0" latinLnBrk="1" marL="9144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1800" i="0" u="none">
          <a:solidFill>
            <a:schemeClr val="dk1"/>
          </a:solidFill>
          <a:latin typeface="Arial" pitchFamily="0" charset="0"/>
          <a:ea typeface="宋体" pitchFamily="2" charset="-122"/>
          <a:sym typeface="Arial" pitchFamily="0" charset="0"/>
        </a:defRPr>
      </a:lvl3pPr>
      <a:lvl4pPr algn="l" eaLnBrk="1" fontAlgn="base" hangingPunct="1" indent="0" latinLnBrk="1" marL="13716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1800" i="0" u="none">
          <a:solidFill>
            <a:schemeClr val="dk1"/>
          </a:solidFill>
          <a:latin typeface="Arial" pitchFamily="0" charset="0"/>
          <a:ea typeface="宋体" pitchFamily="2" charset="-122"/>
          <a:sym typeface="Arial" pitchFamily="0" charset="0"/>
        </a:defRPr>
      </a:lvl4pPr>
      <a:lvl5pPr algn="l" eaLnBrk="1" fontAlgn="base" hangingPunct="1" indent="0" latinLnBrk="1" marL="18288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1800" i="0" u="none">
          <a:solidFill>
            <a:schemeClr val="dk1"/>
          </a:solidFill>
          <a:latin typeface="Arial" pitchFamily="0" charset="0"/>
          <a:ea typeface="宋体" pitchFamily="2" charset="-122"/>
          <a:sym typeface="Arial" pitchFamily="0" charset="0"/>
        </a:defRPr>
      </a:lvl5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6" name=""/>
          <p:cNvSpPr/>
          <p:nvPr>
            <p:ph type="ctrTitle" sz="full" idx="0"/>
          </p:nvPr>
        </p:nvSpPr>
        <p:spPr>
          <a:xfrm rot="0">
            <a:off x="3924300" y="3068637"/>
            <a:ext cx="4648200" cy="1981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ctr">
              <a:defRPr sz="4400"/>
            </a:lvl1pPr>
          </a:lstStyle>
          <a:p>
            <a:r>
              <a:rPr altLang="en-US" lang="zh-CN"/>
              <a:t>知识点总结</a:t>
            </a:r>
          </a:p>
        </p:txBody>
      </p:sp>
    </p:spTree>
  </p:cSld>
  <p:clrMapOvr>
    <a:masterClrMapping/>
  </p:clrMapOvr>
  <p:transition spd="fast" advClick="1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9" name=""/>
          <p:cNvSpPr/>
          <p:nvPr>
            <p:ph type="title" sz="full" idx="0"/>
          </p:nvPr>
        </p:nvSpPr>
        <p:spPr>
          <a:xfrm rot="0">
            <a:off x="301625" y="685800"/>
            <a:ext cx="8540750" cy="11430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报盘</a:t>
            </a:r>
          </a:p>
        </p:txBody>
      </p:sp>
      <p:sp>
        <p:nvSpPr>
          <p:cNvPr id="1048600" name=""/>
          <p:cNvSpPr/>
          <p:nvPr>
            <p:ph type="body" sz="full" idx="1"/>
          </p:nvPr>
        </p:nvSpPr>
        <p:spPr>
          <a:xfrm rot="0">
            <a:off x="304800" y="1981200"/>
            <a:ext cx="8540750" cy="4543425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algn="ctr" lvl="0">
              <a:lnSpc>
                <a:spcPct val="80000"/>
              </a:lnSpc>
              <a:buNone/>
            </a:pPr>
            <a:r>
              <a:rPr altLang="en-US" sz="3600" lang="en-US">
                <a:latin typeface="Times New Roman" pitchFamily="18" charset="0"/>
              </a:rPr>
              <a:t>Offer </a:t>
            </a:r>
          </a:p>
          <a:p>
            <a:pPr lvl="0">
              <a:lnSpc>
                <a:spcPct val="80000"/>
              </a:lnSpc>
              <a:buNone/>
            </a:pPr>
            <a:r>
              <a:rPr altLang="en-US" sz="3600" lang="en-US">
                <a:latin typeface="Times New Roman" pitchFamily="18" charset="0"/>
              </a:rPr>
              <a:t>1)n.</a:t>
            </a:r>
          </a:p>
          <a:p>
            <a:pPr lvl="0">
              <a:lnSpc>
                <a:spcPct val="80000"/>
              </a:lnSpc>
              <a:buNone/>
            </a:pPr>
            <a:r>
              <a:rPr altLang="en-US" sz="3600" lang="en-US">
                <a:latin typeface="Times New Roman" pitchFamily="18" charset="0"/>
              </a:rPr>
              <a:t>make (give, forward, send …)an offer on </a:t>
            </a:r>
          </a:p>
          <a:p>
            <a:pPr lvl="0">
              <a:lnSpc>
                <a:spcPct val="80000"/>
              </a:lnSpc>
              <a:buNone/>
            </a:pPr>
            <a:r>
              <a:rPr altLang="en-US" sz="3600" lang="en-US">
                <a:latin typeface="Times New Roman" pitchFamily="18" charset="0"/>
              </a:rPr>
              <a:t>(for) [item] at [price]</a:t>
            </a:r>
          </a:p>
          <a:p>
            <a:pPr lvl="0">
              <a:lnSpc>
                <a:spcPct val="80000"/>
              </a:lnSpc>
              <a:buNone/>
            </a:pPr>
            <a:endParaRPr altLang="en-US" sz="3600" lang="en-US">
              <a:latin typeface="Times New Roman" pitchFamily="18" charset="0"/>
            </a:endParaRPr>
          </a:p>
          <a:p>
            <a:pPr lvl="0">
              <a:lnSpc>
                <a:spcPct val="80000"/>
              </a:lnSpc>
              <a:buNone/>
            </a:pPr>
            <a:r>
              <a:rPr altLang="en-US" sz="3600" lang="en-US">
                <a:latin typeface="Times New Roman" pitchFamily="18" charset="0"/>
              </a:rPr>
              <a:t>We are glad to give you an offer on </a:t>
            </a:r>
          </a:p>
          <a:p>
            <a:pPr lvl="0">
              <a:lnSpc>
                <a:spcPct val="80000"/>
              </a:lnSpc>
              <a:buNone/>
            </a:pPr>
            <a:r>
              <a:rPr altLang="en-US" sz="3600" lang="en-US">
                <a:latin typeface="Times New Roman" pitchFamily="18" charset="0"/>
              </a:rPr>
              <a:t>portable typewriter Model MS-20 at US </a:t>
            </a:r>
          </a:p>
          <a:p>
            <a:pPr lvl="0">
              <a:lnSpc>
                <a:spcPct val="80000"/>
              </a:lnSpc>
              <a:buNone/>
            </a:pPr>
            <a:r>
              <a:rPr altLang="en-US" sz="3600" lang="en-US">
                <a:latin typeface="Times New Roman" pitchFamily="18" charset="0"/>
              </a:rPr>
              <a:t>$140 per unit, CIF Bombay.</a:t>
            </a:r>
          </a:p>
          <a:p>
            <a:pPr lvl="0">
              <a:lnSpc>
                <a:spcPct val="80000"/>
              </a:lnSpc>
            </a:pPr>
            <a:endParaRPr altLang="en-US" sz="2400" 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1" name=""/>
          <p:cNvSpPr/>
          <p:nvPr>
            <p:ph type="body" sz="full" idx="1"/>
          </p:nvPr>
        </p:nvSpPr>
        <p:spPr>
          <a:xfrm rot="0">
            <a:off x="304800" y="1981200"/>
            <a:ext cx="8540750" cy="3886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altLang="en-US" sz="4400" lang="en-US">
                <a:latin typeface="Times New Roman" pitchFamily="18" charset="0"/>
              </a:rPr>
              <a:t>2) </a:t>
            </a:r>
            <a:r>
              <a:rPr altLang="en-US" sz="4400" lang="en-US">
                <a:latin typeface="Times New Roman" pitchFamily="18" charset="0"/>
              </a:rPr>
              <a:t>vt</a:t>
            </a:r>
            <a:r>
              <a:rPr altLang="en-US" sz="4400" lang="en-US">
                <a:latin typeface="Times New Roman" pitchFamily="18" charset="0"/>
              </a:rPr>
              <a:t>.</a:t>
            </a:r>
          </a:p>
          <a:p>
            <a:pPr lvl="0">
              <a:lnSpc>
                <a:spcPct val="80000"/>
              </a:lnSpc>
              <a:buNone/>
            </a:pPr>
            <a:r>
              <a:rPr altLang="en-US" sz="4400" lang="en-US">
                <a:latin typeface="Times New Roman" pitchFamily="18" charset="0"/>
              </a:rPr>
              <a:t>offer (item) at (price)</a:t>
            </a:r>
          </a:p>
          <a:p>
            <a:pPr lvl="0">
              <a:lnSpc>
                <a:spcPct val="80000"/>
              </a:lnSpc>
              <a:buNone/>
            </a:pPr>
            <a:endParaRPr altLang="en-US" sz="4400" lang="en-US">
              <a:latin typeface="Times New Roman" pitchFamily="18" charset="0"/>
            </a:endParaRPr>
          </a:p>
          <a:p>
            <a:pPr lvl="0">
              <a:lnSpc>
                <a:spcPct val="80000"/>
              </a:lnSpc>
              <a:buNone/>
            </a:pPr>
            <a:r>
              <a:rPr altLang="en-US" sz="4400" lang="en-US">
                <a:latin typeface="Times New Roman" pitchFamily="18" charset="0"/>
              </a:rPr>
              <a:t>We can offer you large quantities of this year’s peanuts at US$ 1,000 per metric ton.</a:t>
            </a:r>
          </a:p>
          <a:p>
            <a:pPr lvl="0">
              <a:lnSpc>
                <a:spcPct val="80000"/>
              </a:lnSpc>
            </a:pPr>
            <a:endParaRPr altLang="en-US" sz="2800" 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2" name=""/>
          <p:cNvSpPr/>
          <p:nvPr>
            <p:ph type="body" sz="full" idx="1"/>
          </p:nvPr>
        </p:nvSpPr>
        <p:spPr>
          <a:xfrm rot="0">
            <a:off x="395287" y="476250"/>
            <a:ext cx="8540750" cy="5976937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buNone/>
            </a:pPr>
            <a:r>
              <a:rPr altLang="en-US" lang="zh-CN"/>
              <a:t>2.In due course</a:t>
            </a:r>
          </a:p>
          <a:p>
            <a:pPr lvl="0">
              <a:buNone/>
            </a:pPr>
            <a:r>
              <a:rPr altLang="en-US" lang="zh-CN"/>
              <a:t>　</a:t>
            </a:r>
            <a:r>
              <a:rPr altLang="en-US" lang="zh-CN"/>
              <a:t>in due course </a:t>
            </a:r>
            <a:r>
              <a:rPr altLang="en-US" lang="zh-CN"/>
              <a:t>是商业书信中的成语，有时用副词</a:t>
            </a:r>
            <a:r>
              <a:rPr altLang="en-US" lang="zh-CN"/>
              <a:t>duly</a:t>
            </a:r>
            <a:r>
              <a:rPr altLang="en-US" lang="zh-CN"/>
              <a:t>，意指情况正常按时到达。</a:t>
            </a:r>
          </a:p>
          <a:p>
            <a:pPr lvl="0">
              <a:buNone/>
            </a:pPr>
            <a:endParaRPr altLang="en-US" lang="zh-CN"/>
          </a:p>
          <a:p>
            <a:pPr lvl="0">
              <a:buNone/>
            </a:pPr>
            <a:r>
              <a:rPr altLang="en-US" lang="zh-CN"/>
              <a:t>3. At seller‘s/buyer’s option</a:t>
            </a:r>
          </a:p>
          <a:p>
            <a:pPr lvl="0">
              <a:buNone/>
            </a:pPr>
            <a:r>
              <a:rPr altLang="en-US" lang="zh-CN"/>
              <a:t>at seller‘s option </a:t>
            </a:r>
            <a:r>
              <a:rPr altLang="en-US" lang="zh-CN"/>
              <a:t>表示由卖方决定，</a:t>
            </a:r>
          </a:p>
          <a:p>
            <a:pPr lvl="0">
              <a:buNone/>
            </a:pPr>
            <a:r>
              <a:rPr altLang="en-US" lang="zh-CN"/>
              <a:t>at buyer’s option </a:t>
            </a:r>
            <a:r>
              <a:rPr altLang="en-US" lang="zh-CN"/>
              <a:t>则表示由买方决定。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3" name=""/>
          <p:cNvSpPr/>
          <p:nvPr>
            <p:ph type="body" sz="full" idx="1"/>
          </p:nvPr>
        </p:nvSpPr>
        <p:spPr>
          <a:xfrm rot="0">
            <a:off x="395287" y="549275"/>
            <a:ext cx="8540750" cy="57594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buNone/>
            </a:pPr>
            <a:r>
              <a:rPr altLang="en-US" lang="zh-CN"/>
              <a:t>4. Acceptable</a:t>
            </a:r>
            <a:r>
              <a:rPr altLang="en-US" lang="zh-CN"/>
              <a:t>，</a:t>
            </a:r>
            <a:r>
              <a:rPr altLang="en-US" lang="zh-CN"/>
              <a:t>Accept</a:t>
            </a:r>
            <a:r>
              <a:rPr altLang="en-US" lang="zh-CN"/>
              <a:t>， </a:t>
            </a:r>
            <a:r>
              <a:rPr altLang="en-US" lang="zh-CN"/>
              <a:t>Acceptance</a:t>
            </a:r>
          </a:p>
          <a:p>
            <a:pPr lvl="0">
              <a:buNone/>
            </a:pPr>
            <a:r>
              <a:rPr altLang="en-US" lang="zh-CN"/>
              <a:t>acceptable </a:t>
            </a:r>
            <a:r>
              <a:rPr altLang="en-US" lang="zh-CN"/>
              <a:t>是形容词，可接受的；</a:t>
            </a:r>
            <a:r>
              <a:rPr altLang="en-US" lang="zh-CN"/>
              <a:t>accept</a:t>
            </a:r>
            <a:r>
              <a:rPr altLang="en-US" lang="zh-CN"/>
              <a:t>是动</a:t>
            </a:r>
          </a:p>
          <a:p>
            <a:pPr lvl="0">
              <a:buNone/>
            </a:pPr>
            <a:r>
              <a:rPr altLang="en-US" lang="zh-CN"/>
              <a:t>词，接受；</a:t>
            </a:r>
            <a:r>
              <a:rPr altLang="en-US" lang="zh-CN"/>
              <a:t>acceptance</a:t>
            </a:r>
            <a:r>
              <a:rPr altLang="en-US" lang="zh-CN"/>
              <a:t>是名词，接受。</a:t>
            </a:r>
          </a:p>
          <a:p>
            <a:pPr lvl="0">
              <a:buNone/>
            </a:pPr>
            <a:endParaRPr altLang="en-US" lang="zh-CN"/>
          </a:p>
          <a:p>
            <a:pPr lvl="0">
              <a:buNone/>
            </a:pPr>
            <a:r>
              <a:rPr altLang="en-US" lang="zh-CN"/>
              <a:t>在报盘有效期内接受报盘的全部条款，达成交</a:t>
            </a:r>
          </a:p>
          <a:p>
            <a:pPr lvl="0">
              <a:buNone/>
            </a:pPr>
            <a:r>
              <a:rPr altLang="en-US" lang="zh-CN"/>
              <a:t>易。我们就说：</a:t>
            </a:r>
            <a:r>
              <a:rPr altLang="en-US" lang="zh-CN"/>
              <a:t>We accept your offer of 2 000 </a:t>
            </a:r>
          </a:p>
          <a:p>
            <a:pPr lvl="0">
              <a:buNone/>
            </a:pPr>
            <a:r>
              <a:rPr altLang="en-US" lang="zh-CN"/>
              <a:t>kilos black tea. </a:t>
            </a:r>
            <a:r>
              <a:rPr altLang="en-US" lang="zh-CN"/>
              <a:t>或：</a:t>
            </a:r>
            <a:r>
              <a:rPr altLang="en-US" lang="zh-CN"/>
              <a:t>We confirm our </a:t>
            </a:r>
          </a:p>
          <a:p>
            <a:pPr lvl="0">
              <a:buNone/>
            </a:pPr>
            <a:r>
              <a:rPr altLang="en-US" lang="zh-CN"/>
              <a:t>acceptance of your offer of 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4" name=""/>
          <p:cNvSpPr/>
          <p:nvPr>
            <p:ph type="body" sz="full" idx="1"/>
          </p:nvPr>
        </p:nvSpPr>
        <p:spPr>
          <a:xfrm rot="0">
            <a:off x="304800" y="620712"/>
            <a:ext cx="8540750" cy="6048375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buNone/>
            </a:pPr>
            <a:r>
              <a:rPr altLang="en-US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5. in the market for something</a:t>
            </a:r>
          </a:p>
          <a:p>
            <a:pPr lvl="0">
              <a:buNone/>
            </a:pPr>
            <a:r>
              <a:rPr altLang="en-US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altLang="en-US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是书面语，表示想买进某物。</a:t>
            </a:r>
          </a:p>
          <a:p>
            <a:pPr lvl="0">
              <a:buNone/>
            </a:pPr>
            <a:r>
              <a:rPr altLang="en-US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如：</a:t>
            </a:r>
            <a:r>
              <a:rPr altLang="en-US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You are in the market for Chemicals. </a:t>
            </a:r>
          </a:p>
          <a:p>
            <a:pPr lvl="0">
              <a:buNone/>
            </a:pPr>
            <a:r>
              <a:rPr altLang="en-US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altLang="en-US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你公司要购买化工产品。</a:t>
            </a:r>
          </a:p>
          <a:p>
            <a:pPr lvl="0">
              <a:buNone/>
            </a:pPr>
            <a:r>
              <a:rPr altLang="en-US" lang="en-US">
                <a:latin typeface="楷体_GB2312" pitchFamily="49" charset="-122"/>
                <a:ea typeface="楷体_GB2312" pitchFamily="49" charset="-122"/>
              </a:rPr>
              <a:t>bring to market</a:t>
            </a:r>
            <a:r>
              <a:rPr altLang="en-US" lang="en-US">
                <a:latin typeface="楷体_GB2312" pitchFamily="49" charset="-122"/>
                <a:ea typeface="楷体_GB2312" pitchFamily="49" charset="-122"/>
              </a:rPr>
              <a:t>， </a:t>
            </a:r>
            <a:r>
              <a:rPr altLang="en-US" lang="en-US">
                <a:latin typeface="楷体_GB2312" pitchFamily="49" charset="-122"/>
                <a:ea typeface="楷体_GB2312" pitchFamily="49" charset="-122"/>
              </a:rPr>
              <a:t>put on the market</a:t>
            </a:r>
            <a:r>
              <a:rPr altLang="en-US" lang="en-US">
                <a:latin typeface="楷体_GB2312" pitchFamily="49" charset="-122"/>
                <a:ea typeface="楷体_GB2312" pitchFamily="49" charset="-122"/>
              </a:rPr>
              <a:t>， </a:t>
            </a:r>
            <a:r>
              <a:rPr altLang="en-US" lang="en-US">
                <a:latin typeface="楷体_GB2312" pitchFamily="49" charset="-122"/>
                <a:ea typeface="楷体_GB2312" pitchFamily="49" charset="-122"/>
              </a:rPr>
              <a:t>come into the market </a:t>
            </a:r>
            <a:r>
              <a:rPr altLang="en-US" lang="en-US">
                <a:latin typeface="楷体_GB2312" pitchFamily="49" charset="-122"/>
                <a:ea typeface="楷体_GB2312" pitchFamily="49" charset="-122"/>
              </a:rPr>
              <a:t>都可以用来表示：在市场上出售，投放市场。</a:t>
            </a:r>
          </a:p>
          <a:p>
            <a:pPr lvl="0">
              <a:buNone/>
            </a:pPr>
            <a:r>
              <a:rPr altLang="en-US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如：The new color TV will come into the market soon. </a:t>
            </a:r>
            <a:r>
              <a:rPr altLang="en-US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新型彩色电视机不久将投放市场。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5" name=""/>
          <p:cNvSpPr/>
          <p:nvPr>
            <p:ph type="body" sz="full" idx="1"/>
          </p:nvPr>
        </p:nvSpPr>
        <p:spPr>
          <a:xfrm rot="0">
            <a:off x="250825" y="692150"/>
            <a:ext cx="8540750" cy="5256212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buNone/>
            </a:pP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6.Trade 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　</a:t>
            </a:r>
          </a:p>
          <a:p>
            <a:pPr lvl="0">
              <a:buNone/>
            </a:pP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In our trade with customers in the Asian-African countries </a:t>
            </a:r>
          </a:p>
          <a:p>
            <a:pPr lvl="0">
              <a:buNone/>
            </a:pP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我们在同亚非国家的客户进行贸易时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  <a:p>
            <a:pPr lvl="0">
              <a:buNone/>
            </a:pP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　　</a:t>
            </a:r>
          </a:p>
          <a:p>
            <a:pPr lvl="0">
              <a:buNone/>
            </a:pP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trade 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做动词用时，表示“从事贸易，做生意，经营”。</a:t>
            </a:r>
          </a:p>
          <a:p>
            <a:pPr lvl="0">
              <a:buNone/>
            </a:pPr>
            <a:r>
              <a:rPr altLang="en-US" sz="2800" lang="en-US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注意 trade in </a:t>
            </a:r>
            <a:r>
              <a:rPr altLang="en-US" sz="2800" lang="en-US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altLang="en-US" sz="2800" lang="en-US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trade with</a:t>
            </a:r>
          </a:p>
          <a:p>
            <a:pPr lvl="0">
              <a:buNone/>
            </a:pP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和某人做贸易接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with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 经营某项商品接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in.</a:t>
            </a:r>
          </a:p>
          <a:p>
            <a:pPr lvl="0">
              <a:buNone/>
            </a:pP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如：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They trade mainly in cotton piece goods.</a:t>
            </a:r>
          </a:p>
          <a:p>
            <a:pPr lvl="0">
              <a:buNone/>
            </a:pP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他们主要经营棉布</a:t>
            </a:r>
            <a:r>
              <a:rPr altLang="en-US" sz="2800" lang="zh-CN"/>
              <a:t>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6" name=""/>
          <p:cNvSpPr/>
          <p:nvPr>
            <p:ph type="title" sz="full" idx="0"/>
          </p:nvPr>
        </p:nvSpPr>
        <p:spPr>
          <a:xfrm rot="0">
            <a:off x="301625" y="685800"/>
            <a:ext cx="8540750" cy="11430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订货及确认</a:t>
            </a:r>
          </a:p>
        </p:txBody>
      </p:sp>
      <p:sp>
        <p:nvSpPr>
          <p:cNvPr id="1048607" name=""/>
          <p:cNvSpPr/>
          <p:nvPr>
            <p:ph type="body" sz="full" idx="1"/>
          </p:nvPr>
        </p:nvSpPr>
        <p:spPr>
          <a:xfrm rot="0">
            <a:off x="304800" y="1981200"/>
            <a:ext cx="8540750" cy="4543425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buNone/>
            </a:pPr>
            <a:r>
              <a:rPr altLang="en-US" sz="2800" lang="zh-CN"/>
              <a:t>1. Subject to</a:t>
            </a:r>
            <a:r>
              <a:rPr altLang="en-US" sz="2800" lang="zh-CN"/>
              <a:t>：</a:t>
            </a:r>
          </a:p>
          <a:p>
            <a:pPr lvl="0">
              <a:buNone/>
            </a:pPr>
            <a:r>
              <a:rPr altLang="en-US" sz="2800" lang="zh-CN"/>
              <a:t>subject to……</a:t>
            </a:r>
            <a:r>
              <a:rPr altLang="en-US" sz="2800" lang="zh-CN"/>
              <a:t>视</a:t>
            </a:r>
            <a:r>
              <a:rPr altLang="en-US" sz="2800" lang="zh-CN"/>
              <a:t>……</a:t>
            </a:r>
            <a:r>
              <a:rPr altLang="en-US" sz="2800" lang="zh-CN"/>
              <a:t>而定，以</a:t>
            </a:r>
            <a:r>
              <a:rPr altLang="en-US" sz="2800" lang="zh-CN"/>
              <a:t>……</a:t>
            </a:r>
            <a:r>
              <a:rPr altLang="en-US" sz="2800" lang="zh-CN"/>
              <a:t>为条件。如：</a:t>
            </a:r>
          </a:p>
          <a:p>
            <a:pPr lvl="0">
              <a:buNone/>
            </a:pPr>
            <a:r>
              <a:rPr altLang="en-US" sz="2800" lang="zh-CN"/>
              <a:t>This offer is subject to your reply being received by </a:t>
            </a:r>
          </a:p>
          <a:p>
            <a:pPr lvl="0">
              <a:buNone/>
            </a:pPr>
            <a:r>
              <a:rPr altLang="en-US" sz="2800" lang="zh-CN"/>
              <a:t>September 1.</a:t>
            </a:r>
            <a:r>
              <a:rPr altLang="en-US" sz="2800" lang="zh-CN"/>
              <a:t>本盘</a:t>
            </a:r>
            <a:r>
              <a:rPr altLang="en-US" sz="2800" lang="zh-CN"/>
              <a:t>9</a:t>
            </a:r>
            <a:r>
              <a:rPr altLang="en-US" sz="2800" lang="zh-CN"/>
              <a:t>月</a:t>
            </a:r>
            <a:r>
              <a:rPr altLang="en-US" sz="2800" lang="zh-CN"/>
              <a:t>1</a:t>
            </a:r>
            <a:r>
              <a:rPr altLang="en-US" sz="2800" lang="zh-CN"/>
              <a:t>日前复到有效。</a:t>
            </a:r>
          </a:p>
          <a:p>
            <a:pPr lvl="0">
              <a:buNone/>
            </a:pPr>
            <a:r>
              <a:rPr altLang="en-US" sz="2800" lang="zh-CN"/>
              <a:t>This offer is subject to prior sale.</a:t>
            </a:r>
          </a:p>
          <a:p>
            <a:pPr lvl="0">
              <a:buNone/>
            </a:pPr>
            <a:r>
              <a:rPr altLang="en-US" sz="2800" lang="zh-CN"/>
              <a:t>本盘以先卖为准。</a:t>
            </a:r>
          </a:p>
          <a:p>
            <a:pPr lvl="0">
              <a:buNone/>
            </a:pPr>
            <a:r>
              <a:rPr altLang="en-US" sz="2800" lang="zh-CN"/>
              <a:t>This offer is subject to the goods being unsold.</a:t>
            </a:r>
          </a:p>
          <a:p>
            <a:pPr lvl="0">
              <a:buNone/>
            </a:pPr>
            <a:r>
              <a:rPr altLang="en-US" sz="2800" lang="zh-CN"/>
              <a:t>本盘以货物未售出为准。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8" name=""/>
          <p:cNvSpPr/>
          <p:nvPr>
            <p:ph type="body" sz="full" idx="1"/>
          </p:nvPr>
        </p:nvSpPr>
        <p:spPr>
          <a:xfrm rot="0">
            <a:off x="304800" y="549275"/>
            <a:ext cx="8540750" cy="5832475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algn="ctr" lvl="0">
              <a:buNone/>
            </a:pPr>
            <a:r>
              <a:rPr altLang="en-US" lang="en-US">
                <a:latin typeface="Times New Roman" pitchFamily="18" charset="0"/>
                <a:ea typeface="楷体_GB2312" pitchFamily="49" charset="-122"/>
              </a:rPr>
              <a:t>2.reduce reduction</a:t>
            </a:r>
          </a:p>
          <a:p>
            <a:pPr lvl="0">
              <a:buNone/>
            </a:pPr>
            <a:r>
              <a:rPr altLang="en-US" lang="en-US">
                <a:latin typeface="Times New Roman" pitchFamily="18" charset="0"/>
                <a:ea typeface="楷体_GB2312" pitchFamily="49" charset="-122"/>
              </a:rPr>
              <a:t> reduce </a:t>
            </a:r>
            <a:r>
              <a:rPr altLang="en-US" lang="en-US">
                <a:latin typeface="Times New Roman" pitchFamily="18" charset="0"/>
                <a:ea typeface="楷体_GB2312" pitchFamily="49" charset="-122"/>
              </a:rPr>
              <a:t>是动词，</a:t>
            </a:r>
            <a:r>
              <a:rPr altLang="en-US" lang="en-US">
                <a:latin typeface="Times New Roman" pitchFamily="18" charset="0"/>
                <a:ea typeface="楷体_GB2312" pitchFamily="49" charset="-122"/>
              </a:rPr>
              <a:t>reduction </a:t>
            </a:r>
            <a:r>
              <a:rPr altLang="en-US" lang="en-US">
                <a:latin typeface="Times New Roman" pitchFamily="18" charset="0"/>
                <a:ea typeface="楷体_GB2312" pitchFamily="49" charset="-122"/>
              </a:rPr>
              <a:t>是名词，后面接介词</a:t>
            </a:r>
            <a:r>
              <a:rPr altLang="en-US" lang="en-US" u="sng">
                <a:latin typeface="Times New Roman" pitchFamily="18" charset="0"/>
                <a:ea typeface="楷体_GB2312" pitchFamily="49" charset="-122"/>
              </a:rPr>
              <a:t>in</a:t>
            </a:r>
            <a:r>
              <a:rPr altLang="en-US" lang="en-US">
                <a:latin typeface="Times New Roman" pitchFamily="18" charset="0"/>
                <a:ea typeface="楷体_GB2312" pitchFamily="49" charset="-122"/>
              </a:rPr>
              <a:t>，意思是减低、减少。减价还可以用</a:t>
            </a:r>
            <a:r>
              <a:rPr altLang="en-US" lang="en-US">
                <a:latin typeface="Times New Roman" pitchFamily="18" charset="0"/>
                <a:ea typeface="楷体_GB2312" pitchFamily="49" charset="-122"/>
              </a:rPr>
              <a:t>cut.</a:t>
            </a:r>
          </a:p>
          <a:p>
            <a:pPr lvl="0">
              <a:buNone/>
            </a:pPr>
            <a:r>
              <a:rPr altLang="en-US" lang="en-US">
                <a:latin typeface="Times New Roman" pitchFamily="18" charset="0"/>
                <a:ea typeface="楷体_GB2312" pitchFamily="49" charset="-122"/>
              </a:rPr>
              <a:t>如：</a:t>
            </a:r>
            <a:r>
              <a:rPr altLang="en-US" lang="en-US">
                <a:latin typeface="Times New Roman" pitchFamily="18" charset="0"/>
                <a:ea typeface="楷体_GB2312" pitchFamily="49" charset="-122"/>
              </a:rPr>
              <a:t>In order to close this deal we shall further reduce </a:t>
            </a:r>
            <a:r>
              <a:rPr altLang="en-US" lang="en-US">
                <a:latin typeface="Times New Roman" pitchFamily="18" charset="0"/>
                <a:ea typeface="楷体_GB2312" pitchFamily="49" charset="-122"/>
              </a:rPr>
              <a:t>（</a:t>
            </a:r>
            <a:r>
              <a:rPr altLang="en-US" lang="en-US">
                <a:latin typeface="Times New Roman" pitchFamily="18" charset="0"/>
                <a:ea typeface="楷体_GB2312" pitchFamily="49" charset="-122"/>
              </a:rPr>
              <a:t>cut</a:t>
            </a:r>
            <a:r>
              <a:rPr altLang="en-US" lang="en-US">
                <a:latin typeface="Times New Roman" pitchFamily="18" charset="0"/>
                <a:ea typeface="楷体_GB2312" pitchFamily="49" charset="-122"/>
              </a:rPr>
              <a:t>） </a:t>
            </a:r>
            <a:r>
              <a:rPr altLang="en-US" lang="en-US">
                <a:latin typeface="Times New Roman" pitchFamily="18" charset="0"/>
                <a:ea typeface="楷体_GB2312" pitchFamily="49" charset="-122"/>
              </a:rPr>
              <a:t>our price. We have </a:t>
            </a:r>
            <a:r>
              <a:rPr altLang="en-US" lang="en-US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made</a:t>
            </a:r>
            <a:r>
              <a:rPr altLang="en-US" lang="en-US">
                <a:latin typeface="Times New Roman" pitchFamily="18" charset="0"/>
                <a:ea typeface="楷体_GB2312" pitchFamily="49" charset="-122"/>
              </a:rPr>
              <a:t> 8% </a:t>
            </a:r>
            <a:r>
              <a:rPr altLang="en-US" lang="en-US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reduction in</a:t>
            </a:r>
            <a:r>
              <a:rPr altLang="en-US" lang="en-US">
                <a:latin typeface="Times New Roman" pitchFamily="18" charset="0"/>
                <a:ea typeface="楷体_GB2312" pitchFamily="49" charset="-122"/>
              </a:rPr>
              <a:t> our price. </a:t>
            </a:r>
          </a:p>
          <a:p>
            <a:pPr lvl="0">
              <a:buNone/>
            </a:pPr>
            <a:r>
              <a:rPr altLang="en-US" lang="en-US">
                <a:latin typeface="Times New Roman" pitchFamily="18" charset="0"/>
                <a:ea typeface="楷体_GB2312" pitchFamily="49" charset="-122"/>
              </a:rPr>
              <a:t>另外，减到某一程度用</a:t>
            </a:r>
            <a:r>
              <a:rPr altLang="en-US" lang="en-US">
                <a:latin typeface="Times New Roman" pitchFamily="18" charset="0"/>
                <a:ea typeface="楷体_GB2312" pitchFamily="49" charset="-122"/>
              </a:rPr>
              <a:t>bring down to</a:t>
            </a:r>
            <a:r>
              <a:rPr altLang="en-US" lang="en-US"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 lvl="0">
              <a:buNone/>
            </a:pPr>
            <a:r>
              <a:rPr altLang="en-US" lang="en-US">
                <a:latin typeface="Times New Roman" pitchFamily="18" charset="0"/>
                <a:ea typeface="楷体_GB2312" pitchFamily="49" charset="-122"/>
              </a:rPr>
              <a:t>如：</a:t>
            </a:r>
            <a:r>
              <a:rPr altLang="en-US" lang="en-US">
                <a:latin typeface="Times New Roman" pitchFamily="18" charset="0"/>
                <a:ea typeface="楷体_GB2312" pitchFamily="49" charset="-122"/>
              </a:rPr>
              <a:t>We </a:t>
            </a:r>
            <a:r>
              <a:rPr altLang="en-US" lang="en-US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bring down our price to</a:t>
            </a:r>
            <a:r>
              <a:rPr altLang="en-US" lang="en-US">
                <a:latin typeface="Times New Roman" pitchFamily="18" charset="0"/>
                <a:ea typeface="楷体_GB2312" pitchFamily="49" charset="-122"/>
              </a:rPr>
              <a:t> the level you indicated in your letter of August 5. </a:t>
            </a:r>
          </a:p>
          <a:p>
            <a:pPr lvl="0">
              <a:buNone/>
            </a:pPr>
            <a:r>
              <a:rPr altLang="en-US" lang="en-US">
                <a:latin typeface="Times New Roman" pitchFamily="18" charset="0"/>
                <a:ea typeface="楷体_GB2312" pitchFamily="49" charset="-122"/>
              </a:rPr>
              <a:t> 略减用</a:t>
            </a:r>
            <a:r>
              <a:rPr altLang="en-US" lang="en-US">
                <a:latin typeface="Times New Roman" pitchFamily="18" charset="0"/>
                <a:ea typeface="楷体_GB2312" pitchFamily="49" charset="-122"/>
              </a:rPr>
              <a:t>shade</a:t>
            </a:r>
            <a:r>
              <a:rPr altLang="en-US" lang="en-US">
                <a:latin typeface="Times New Roman" pitchFamily="18" charset="0"/>
                <a:ea typeface="楷体_GB2312" pitchFamily="49" charset="-122"/>
              </a:rPr>
              <a:t>，如：</a:t>
            </a:r>
            <a:r>
              <a:rPr altLang="en-US" lang="en-US">
                <a:latin typeface="Times New Roman" pitchFamily="18" charset="0"/>
                <a:ea typeface="楷体_GB2312" pitchFamily="49" charset="-122"/>
              </a:rPr>
              <a:t>We shade our price.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9" name=""/>
          <p:cNvSpPr/>
          <p:nvPr>
            <p:ph type="title" sz="full" idx="0"/>
          </p:nvPr>
        </p:nvSpPr>
        <p:spPr>
          <a:xfrm rot="0">
            <a:off x="301625" y="685800"/>
            <a:ext cx="8540750" cy="11430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支付</a:t>
            </a:r>
          </a:p>
        </p:txBody>
      </p:sp>
      <p:sp>
        <p:nvSpPr>
          <p:cNvPr id="1048610" name=""/>
          <p:cNvSpPr/>
          <p:nvPr>
            <p:ph type="body" sz="full" idx="1"/>
          </p:nvPr>
        </p:nvSpPr>
        <p:spPr>
          <a:xfrm rot="0">
            <a:off x="304800" y="1981200"/>
            <a:ext cx="8540750" cy="44005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altLang="en-US" sz="24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见票后多少天支付的说法很多， 常见的有：</a:t>
            </a:r>
          </a:p>
          <a:p>
            <a:pPr lvl="0">
              <a:lnSpc>
                <a:spcPct val="90000"/>
              </a:lnSpc>
              <a:buNone/>
            </a:pPr>
            <a:r>
              <a:rPr altLang="en-US" sz="24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altLang="en-US" sz="24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L/C available by draft at 30 days after sight </a:t>
            </a:r>
            <a:r>
              <a:rPr altLang="en-US" sz="24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见票后</a:t>
            </a:r>
            <a:r>
              <a:rPr altLang="en-US" sz="24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30</a:t>
            </a:r>
            <a:r>
              <a:rPr altLang="en-US" sz="24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天付款；</a:t>
            </a:r>
          </a:p>
          <a:p>
            <a:pPr lvl="0">
              <a:lnSpc>
                <a:spcPct val="90000"/>
              </a:lnSpc>
              <a:buNone/>
            </a:pPr>
            <a:r>
              <a:rPr altLang="en-US" sz="24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usance L/C at 30 days after sight </a:t>
            </a:r>
            <a:r>
              <a:rPr altLang="en-US" sz="24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见票后</a:t>
            </a:r>
            <a:r>
              <a:rPr altLang="en-US" sz="24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30</a:t>
            </a:r>
            <a:r>
              <a:rPr altLang="en-US" sz="24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天付款； </a:t>
            </a:r>
          </a:p>
          <a:p>
            <a:pPr lvl="0">
              <a:lnSpc>
                <a:spcPct val="90000"/>
              </a:lnSpc>
              <a:buNone/>
            </a:pPr>
            <a:r>
              <a:rPr altLang="en-US" sz="24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time L/C at 30 days after sight </a:t>
            </a:r>
            <a:r>
              <a:rPr altLang="en-US" sz="24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见票后</a:t>
            </a:r>
            <a:r>
              <a:rPr altLang="en-US" sz="24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30</a:t>
            </a:r>
            <a:r>
              <a:rPr altLang="en-US" sz="24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天付款； </a:t>
            </a:r>
          </a:p>
          <a:p>
            <a:pPr lvl="0">
              <a:lnSpc>
                <a:spcPct val="90000"/>
              </a:lnSpc>
              <a:buNone/>
            </a:pPr>
            <a:r>
              <a:rPr altLang="en-US" sz="24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term L/C at 30 days after sight </a:t>
            </a:r>
            <a:r>
              <a:rPr altLang="en-US" sz="24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见票后</a:t>
            </a:r>
            <a:r>
              <a:rPr altLang="en-US" sz="24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30</a:t>
            </a:r>
            <a:r>
              <a:rPr altLang="en-US" sz="24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天付款； </a:t>
            </a:r>
          </a:p>
          <a:p>
            <a:pPr lvl="0">
              <a:lnSpc>
                <a:spcPct val="90000"/>
              </a:lnSpc>
              <a:buNone/>
            </a:pPr>
            <a:r>
              <a:rPr altLang="en-US" sz="24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usance</a:t>
            </a:r>
            <a:r>
              <a:rPr altLang="en-US" sz="24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L/C at 30 days </a:t>
            </a:r>
            <a:r>
              <a:rPr altLang="en-US" sz="24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见票后</a:t>
            </a:r>
            <a:r>
              <a:rPr altLang="en-US" sz="24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30</a:t>
            </a:r>
            <a:r>
              <a:rPr altLang="en-US" sz="24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天付款；</a:t>
            </a:r>
          </a:p>
          <a:p>
            <a:pPr lvl="0">
              <a:lnSpc>
                <a:spcPct val="90000"/>
              </a:lnSpc>
              <a:buNone/>
            </a:pPr>
            <a:r>
              <a:rPr altLang="en-US" sz="24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altLang="en-US" sz="24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time L/C at 30 days </a:t>
            </a:r>
            <a:r>
              <a:rPr altLang="en-US" sz="24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见票后</a:t>
            </a:r>
            <a:r>
              <a:rPr altLang="en-US" sz="24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30</a:t>
            </a:r>
            <a:r>
              <a:rPr altLang="en-US" sz="24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天付款；</a:t>
            </a:r>
          </a:p>
          <a:p>
            <a:pPr lvl="0">
              <a:lnSpc>
                <a:spcPct val="90000"/>
              </a:lnSpc>
              <a:buNone/>
            </a:pPr>
            <a:r>
              <a:rPr altLang="en-US" sz="24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altLang="en-US" sz="24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term L/C at 30 days </a:t>
            </a:r>
            <a:r>
              <a:rPr altLang="en-US" sz="24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见票后</a:t>
            </a:r>
            <a:r>
              <a:rPr altLang="en-US" sz="24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30</a:t>
            </a:r>
            <a:r>
              <a:rPr altLang="en-US" sz="24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天付款。</a:t>
            </a:r>
            <a:r>
              <a:rPr altLang="en-US" sz="2400" lang="zh-CN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1" name=""/>
          <p:cNvSpPr/>
          <p:nvPr>
            <p:ph type="body" sz="full" idx="1"/>
          </p:nvPr>
        </p:nvSpPr>
        <p:spPr>
          <a:xfrm rot="0">
            <a:off x="395287" y="549275"/>
            <a:ext cx="8324850" cy="5965825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buNone/>
            </a:pPr>
            <a:r>
              <a:rPr altLang="en-US" lang="zh-CN"/>
              <a:t>当数量条款定有溢短装条款时，付款条件中也</a:t>
            </a:r>
          </a:p>
          <a:p>
            <a:pPr lvl="0">
              <a:buNone/>
            </a:pPr>
            <a:r>
              <a:rPr altLang="en-US" lang="zh-CN"/>
              <a:t>应有所反映： </a:t>
            </a:r>
          </a:p>
          <a:p>
            <a:pPr lvl="0">
              <a:buNone/>
            </a:pPr>
            <a:r>
              <a:rPr altLang="en-US" lang="en-US">
                <a:solidFill>
                  <a:srgbClr val="000000"/>
                </a:solidFill>
                <a:latin typeface="Times New Roman" pitchFamily="18" charset="0"/>
              </a:rPr>
              <a:t>Payment</a:t>
            </a:r>
            <a:r>
              <a:rPr altLang="en-US" lang="en-US">
                <a:solidFill>
                  <a:srgbClr val="000000"/>
                </a:solidFill>
                <a:latin typeface="Times New Roman" pitchFamily="18" charset="0"/>
              </a:rPr>
              <a:t>：</a:t>
            </a:r>
          </a:p>
          <a:p>
            <a:pPr lvl="0">
              <a:buNone/>
            </a:pPr>
            <a:r>
              <a:rPr altLang="en-US" lang="en-US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altLang="en-US" lang="en-US">
                <a:solidFill>
                  <a:srgbClr val="000000"/>
                </a:solidFill>
                <a:latin typeface="Times New Roman" pitchFamily="18" charset="0"/>
              </a:rPr>
              <a:t>By confirmed</a:t>
            </a:r>
            <a:r>
              <a:rPr altLang="en-US" lang="en-US">
                <a:solidFill>
                  <a:srgbClr val="000000"/>
                </a:solidFill>
                <a:latin typeface="Times New Roman" pitchFamily="18" charset="0"/>
              </a:rPr>
              <a:t>， </a:t>
            </a:r>
            <a:r>
              <a:rPr altLang="en-US" lang="en-US">
                <a:solidFill>
                  <a:srgbClr val="000000"/>
                </a:solidFill>
                <a:latin typeface="Times New Roman" pitchFamily="18" charset="0"/>
              </a:rPr>
              <a:t>irrevocable L/C payable </a:t>
            </a:r>
            <a:r>
              <a:rPr altLang="en-US" lang="en-US" u="sng">
                <a:solidFill>
                  <a:srgbClr val="660033"/>
                </a:solidFill>
                <a:latin typeface="Times New Roman" pitchFamily="18" charset="0"/>
              </a:rPr>
              <a:t>by </a:t>
            </a:r>
          </a:p>
          <a:p>
            <a:pPr lvl="0">
              <a:buNone/>
            </a:pPr>
            <a:r>
              <a:rPr altLang="en-US" lang="en-US">
                <a:solidFill>
                  <a:srgbClr val="000000"/>
                </a:solidFill>
                <a:latin typeface="Times New Roman" pitchFamily="18" charset="0"/>
              </a:rPr>
              <a:t>draft at sight. The L/C should include a </a:t>
            </a:r>
          </a:p>
          <a:p>
            <a:pPr lvl="0">
              <a:buNone/>
            </a:pPr>
            <a:r>
              <a:rPr altLang="en-US" lang="en-US">
                <a:solidFill>
                  <a:srgbClr val="000000"/>
                </a:solidFill>
                <a:latin typeface="Times New Roman" pitchFamily="18" charset="0"/>
              </a:rPr>
              <a:t>clause 5% more or less for both the quantity </a:t>
            </a:r>
          </a:p>
          <a:p>
            <a:pPr lvl="0">
              <a:buNone/>
            </a:pPr>
            <a:r>
              <a:rPr altLang="en-US" lang="en-US">
                <a:solidFill>
                  <a:srgbClr val="000000"/>
                </a:solidFill>
                <a:latin typeface="Times New Roman" pitchFamily="18" charset="0"/>
              </a:rPr>
              <a:t>and the amount allowed.</a:t>
            </a:r>
          </a:p>
          <a:p>
            <a:pPr lvl="0">
              <a:buNone/>
            </a:pPr>
            <a:r>
              <a:rPr altLang="en-US" lang="en-US">
                <a:solidFill>
                  <a:srgbClr val="000000"/>
                </a:solidFill>
                <a:latin typeface="Times New Roman" pitchFamily="18" charset="0"/>
              </a:rPr>
              <a:t>保兑的、不可撤销的信用证付款。信用证必须</a:t>
            </a:r>
          </a:p>
          <a:p>
            <a:pPr lvl="0">
              <a:buNone/>
            </a:pPr>
            <a:r>
              <a:rPr altLang="en-US" lang="en-US">
                <a:solidFill>
                  <a:srgbClr val="000000"/>
                </a:solidFill>
                <a:latin typeface="Times New Roman" pitchFamily="18" charset="0"/>
              </a:rPr>
              <a:t>包括装货数量和总值都有</a:t>
            </a:r>
            <a:r>
              <a:rPr altLang="en-US" lang="en-US">
                <a:solidFill>
                  <a:srgbClr val="000000"/>
                </a:solidFill>
                <a:latin typeface="Times New Roman" pitchFamily="18" charset="0"/>
              </a:rPr>
              <a:t>5%</a:t>
            </a:r>
            <a:r>
              <a:rPr altLang="en-US" lang="en-US">
                <a:solidFill>
                  <a:srgbClr val="000000"/>
                </a:solidFill>
                <a:latin typeface="Times New Roman" pitchFamily="18" charset="0"/>
              </a:rPr>
              <a:t>溢短的条款。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7" name=""/>
          <p:cNvSpPr/>
          <p:nvPr>
            <p:ph type="body" sz="full" idx="1"/>
          </p:nvPr>
        </p:nvSpPr>
        <p:spPr>
          <a:xfrm rot="0">
            <a:off x="323850" y="765175"/>
            <a:ext cx="8820150" cy="5400675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本课程考试时间为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150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分钟，采用的题型有：单项选择</a:t>
            </a:r>
          </a:p>
          <a:p>
            <a:pPr lvl="0">
              <a:lnSpc>
                <a:spcPct val="90000"/>
              </a:lnSpc>
              <a:buNone/>
            </a:pP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题、填空题、英译汉、汉译英、和撰写英语书信五大题</a:t>
            </a:r>
          </a:p>
          <a:p>
            <a:pPr lvl="0">
              <a:lnSpc>
                <a:spcPct val="90000"/>
              </a:lnSpc>
              <a:buNone/>
            </a:pP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型。各类题型所占分数比重大致为：选择题共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20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小题，</a:t>
            </a:r>
          </a:p>
          <a:p>
            <a:pPr lvl="0">
              <a:lnSpc>
                <a:spcPct val="90000"/>
              </a:lnSpc>
              <a:buNone/>
            </a:pP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每小题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分，占总分的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20%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（单项选择）；填空题共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15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题</a:t>
            </a:r>
          </a:p>
          <a:p>
            <a:pPr lvl="0">
              <a:lnSpc>
                <a:spcPct val="90000"/>
              </a:lnSpc>
              <a:buNone/>
            </a:pP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25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个空，每个空一分，占总分的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25%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；英译汉共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小</a:t>
            </a:r>
          </a:p>
          <a:p>
            <a:pPr lvl="0">
              <a:lnSpc>
                <a:spcPct val="90000"/>
              </a:lnSpc>
              <a:buNone/>
            </a:pP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题，每小题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分，占总分的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20%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；汉译英共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小题，每小</a:t>
            </a:r>
          </a:p>
          <a:p>
            <a:pPr lvl="0">
              <a:lnSpc>
                <a:spcPct val="90000"/>
              </a:lnSpc>
              <a:buNone/>
            </a:pP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题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分，占总分的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15%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；撰写英语书信占总分的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20%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。试</a:t>
            </a:r>
          </a:p>
          <a:p>
            <a:pPr lvl="0">
              <a:lnSpc>
                <a:spcPct val="90000"/>
              </a:lnSpc>
              <a:buNone/>
            </a:pP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题难易度可分为较易、适中、较难三个等级。每份试卷</a:t>
            </a:r>
          </a:p>
          <a:p>
            <a:pPr lvl="0">
              <a:lnSpc>
                <a:spcPct val="90000"/>
              </a:lnSpc>
              <a:buNone/>
            </a:pP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中，不同难易度试题的分数比例为：较易占总分的</a:t>
            </a:r>
          </a:p>
          <a:p>
            <a:pPr lvl="0">
              <a:lnSpc>
                <a:spcPct val="90000"/>
              </a:lnSpc>
              <a:buNone/>
            </a:pP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20%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，适中占总分的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60%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、较难占总分的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20%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 spd="fast" advClick="1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2" name=""/>
          <p:cNvSpPr/>
          <p:nvPr>
            <p:ph type="body" sz="full" idx="1"/>
          </p:nvPr>
        </p:nvSpPr>
        <p:spPr>
          <a:xfrm rot="0">
            <a:off x="304800" y="692150"/>
            <a:ext cx="8540750" cy="5976937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buNone/>
            </a:pP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</a:rPr>
              <a:t>Payment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</a:rPr>
              <a:t>： 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</a:rPr>
              <a:t>By confirmed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</a:rPr>
              <a:t>， 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</a:rPr>
              <a:t>irrevocable L/C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</a:rPr>
              <a:t>， 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</a:rPr>
              <a:t>allowing </a:t>
            </a:r>
          </a:p>
          <a:p>
            <a:pPr lvl="0">
              <a:buNone/>
            </a:pP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</a:rPr>
              <a:t>5% more or less both in amount and in quantity.</a:t>
            </a:r>
          </a:p>
          <a:p>
            <a:pPr lvl="0">
              <a:buNone/>
            </a:pP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</a:rPr>
              <a:t>保兑的、不可撤销的信用证， 数量和总值均允许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</a:rPr>
              <a:t>5%</a:t>
            </a:r>
          </a:p>
          <a:p>
            <a:pPr lvl="0">
              <a:buNone/>
            </a:pP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</a:rPr>
              <a:t>溢短。</a:t>
            </a:r>
          </a:p>
          <a:p>
            <a:pPr lvl="0">
              <a:buNone/>
            </a:pPr>
            <a:r>
              <a:rPr altLang="en-US" lang="zh-CN"/>
              <a:t>付款条件的替代用法很多：</a:t>
            </a:r>
          </a:p>
          <a:p>
            <a:pPr lvl="0">
              <a:buNone/>
            </a:pPr>
            <a:r>
              <a:rPr altLang="en-US" lang="en-US">
                <a:solidFill>
                  <a:srgbClr val="000000"/>
                </a:solidFill>
                <a:latin typeface="Times New Roman" pitchFamily="18" charset="0"/>
              </a:rPr>
              <a:t> Payment</a:t>
            </a:r>
            <a:r>
              <a:rPr altLang="en-US" lang="en-US">
                <a:solidFill>
                  <a:srgbClr val="000000"/>
                </a:solidFill>
                <a:latin typeface="Times New Roman" pitchFamily="18" charset="0"/>
              </a:rPr>
              <a:t>： </a:t>
            </a:r>
            <a:r>
              <a:rPr altLang="en-US" lang="en-US">
                <a:solidFill>
                  <a:srgbClr val="000000"/>
                </a:solidFill>
                <a:latin typeface="Times New Roman" pitchFamily="18" charset="0"/>
              </a:rPr>
              <a:t>By confirmed</a:t>
            </a:r>
            <a:r>
              <a:rPr altLang="en-US" lang="en-US">
                <a:solidFill>
                  <a:srgbClr val="000000"/>
                </a:solidFill>
                <a:latin typeface="Times New Roman" pitchFamily="18" charset="0"/>
              </a:rPr>
              <a:t>， </a:t>
            </a:r>
            <a:r>
              <a:rPr altLang="en-US" lang="en-US">
                <a:solidFill>
                  <a:srgbClr val="000000"/>
                </a:solidFill>
                <a:latin typeface="Times New Roman" pitchFamily="18" charset="0"/>
              </a:rPr>
              <a:t>irrevocable L/C </a:t>
            </a:r>
          </a:p>
          <a:p>
            <a:pPr lvl="0">
              <a:buNone/>
            </a:pPr>
            <a:r>
              <a:rPr altLang="en-US" lang="en-US">
                <a:solidFill>
                  <a:srgbClr val="000000"/>
                </a:solidFill>
                <a:latin typeface="Times New Roman" pitchFamily="18" charset="0"/>
              </a:rPr>
              <a:t>payable at sight against presentation of </a:t>
            </a:r>
          </a:p>
          <a:p>
            <a:pPr lvl="0">
              <a:buNone/>
            </a:pPr>
            <a:r>
              <a:rPr altLang="en-US" lang="en-US">
                <a:solidFill>
                  <a:srgbClr val="000000"/>
                </a:solidFill>
                <a:latin typeface="Times New Roman" pitchFamily="18" charset="0"/>
              </a:rPr>
              <a:t>shipping documents in China. </a:t>
            </a:r>
          </a:p>
          <a:p>
            <a:pPr lvl="0">
              <a:buNone/>
            </a:pPr>
            <a:r>
              <a:rPr altLang="en-US" lang="en-US">
                <a:solidFill>
                  <a:srgbClr val="000000"/>
                </a:solidFill>
                <a:latin typeface="Times New Roman" pitchFamily="18" charset="0"/>
              </a:rPr>
              <a:t>保兑的、不可撤销的信用证， 凭装运单据在中</a:t>
            </a:r>
          </a:p>
          <a:p>
            <a:pPr lvl="0">
              <a:buNone/>
            </a:pPr>
            <a:r>
              <a:rPr altLang="en-US" lang="en-US">
                <a:solidFill>
                  <a:srgbClr val="000000"/>
                </a:solidFill>
                <a:latin typeface="Times New Roman" pitchFamily="18" charset="0"/>
              </a:rPr>
              <a:t>国即期支付。</a:t>
            </a:r>
          </a:p>
          <a:p>
            <a:pPr lvl="0">
              <a:buNone/>
            </a:pPr>
            <a:endParaRPr altLang="en-US"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3" name=""/>
          <p:cNvSpPr/>
          <p:nvPr>
            <p:ph type="body" sz="full" idx="1"/>
          </p:nvPr>
        </p:nvSpPr>
        <p:spPr>
          <a:xfrm rot="0">
            <a:off x="304800" y="620712"/>
            <a:ext cx="8540750" cy="5832475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buNone/>
            </a:pPr>
            <a:r>
              <a:rPr altLang="en-US" lang="en-US">
                <a:solidFill>
                  <a:srgbClr val="000000"/>
                </a:solidFill>
                <a:latin typeface="Times New Roman" pitchFamily="18" charset="0"/>
              </a:rPr>
              <a:t>By confirmed</a:t>
            </a:r>
            <a:r>
              <a:rPr altLang="en-US" lang="en-US">
                <a:solidFill>
                  <a:srgbClr val="000000"/>
                </a:solidFill>
                <a:latin typeface="Times New Roman" pitchFamily="18" charset="0"/>
              </a:rPr>
              <a:t>， </a:t>
            </a:r>
            <a:r>
              <a:rPr altLang="en-US" lang="en-US">
                <a:solidFill>
                  <a:srgbClr val="000000"/>
                </a:solidFill>
                <a:latin typeface="Times New Roman" pitchFamily="18" charset="0"/>
              </a:rPr>
              <a:t>irrevocable L/C payable by draft </a:t>
            </a:r>
          </a:p>
          <a:p>
            <a:pPr lvl="0">
              <a:buNone/>
            </a:pPr>
            <a:r>
              <a:rPr altLang="en-US" lang="en-US">
                <a:solidFill>
                  <a:srgbClr val="000000"/>
                </a:solidFill>
                <a:latin typeface="Times New Roman" pitchFamily="18" charset="0"/>
              </a:rPr>
              <a:t>at sight which should reach us at least one month </a:t>
            </a:r>
          </a:p>
          <a:p>
            <a:pPr lvl="0">
              <a:buNone/>
            </a:pPr>
            <a:r>
              <a:rPr altLang="en-US" lang="en-US">
                <a:solidFill>
                  <a:srgbClr val="000000"/>
                </a:solidFill>
                <a:latin typeface="Times New Roman" pitchFamily="18" charset="0"/>
              </a:rPr>
              <a:t>before the shipping date</a:t>
            </a:r>
            <a:r>
              <a:rPr altLang="en-US" lang="en-US">
                <a:solidFill>
                  <a:srgbClr val="000000"/>
                </a:solidFill>
                <a:latin typeface="Times New Roman" pitchFamily="18" charset="0"/>
              </a:rPr>
              <a:t>， </a:t>
            </a:r>
            <a:r>
              <a:rPr altLang="en-US" lang="en-US">
                <a:solidFill>
                  <a:srgbClr val="000000"/>
                </a:solidFill>
                <a:latin typeface="Times New Roman" pitchFamily="18" charset="0"/>
              </a:rPr>
              <a:t>and should remain valid </a:t>
            </a:r>
          </a:p>
          <a:p>
            <a:pPr lvl="0">
              <a:buNone/>
            </a:pPr>
            <a:r>
              <a:rPr altLang="en-US" lang="en-US">
                <a:solidFill>
                  <a:srgbClr val="000000"/>
                </a:solidFill>
                <a:latin typeface="Times New Roman" pitchFamily="18" charset="0"/>
              </a:rPr>
              <a:t>for negotiation in China until the 15th day after the </a:t>
            </a:r>
          </a:p>
          <a:p>
            <a:pPr lvl="0">
              <a:buNone/>
            </a:pPr>
            <a:r>
              <a:rPr altLang="en-US" lang="en-US">
                <a:solidFill>
                  <a:srgbClr val="000000"/>
                </a:solidFill>
                <a:latin typeface="Times New Roman" pitchFamily="18" charset="0"/>
              </a:rPr>
              <a:t>date of shipment. </a:t>
            </a:r>
          </a:p>
          <a:p>
            <a:pPr lvl="0">
              <a:buNone/>
            </a:pPr>
            <a:r>
              <a:rPr altLang="en-US" lang="en-US">
                <a:solidFill>
                  <a:srgbClr val="000000"/>
                </a:solidFill>
                <a:latin typeface="Times New Roman" pitchFamily="18" charset="0"/>
              </a:rPr>
              <a:t>保兑的、不可撤销的信用证， 至迟应在装运期</a:t>
            </a:r>
          </a:p>
          <a:p>
            <a:pPr lvl="0">
              <a:buNone/>
            </a:pPr>
            <a:r>
              <a:rPr altLang="en-US" lang="en-US">
                <a:solidFill>
                  <a:srgbClr val="000000"/>
                </a:solidFill>
                <a:latin typeface="Times New Roman" pitchFamily="18" charset="0"/>
              </a:rPr>
              <a:t>前一个月开达我方，在中国支付，信用证有效</a:t>
            </a:r>
          </a:p>
          <a:p>
            <a:pPr lvl="0">
              <a:buNone/>
            </a:pPr>
            <a:r>
              <a:rPr altLang="en-US" lang="en-US">
                <a:solidFill>
                  <a:srgbClr val="000000"/>
                </a:solidFill>
                <a:latin typeface="Times New Roman" pitchFamily="18" charset="0"/>
              </a:rPr>
              <a:t>期至装运期后</a:t>
            </a:r>
            <a:r>
              <a:rPr altLang="en-US" lang="en-US">
                <a:solidFill>
                  <a:srgbClr val="000000"/>
                </a:solidFill>
                <a:latin typeface="Times New Roman" pitchFamily="18" charset="0"/>
              </a:rPr>
              <a:t>15</a:t>
            </a:r>
            <a:r>
              <a:rPr altLang="en-US" lang="en-US">
                <a:solidFill>
                  <a:srgbClr val="000000"/>
                </a:solidFill>
                <a:latin typeface="Times New Roman" pitchFamily="18" charset="0"/>
              </a:rPr>
              <a:t>天止。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4" name=""/>
          <p:cNvSpPr/>
          <p:nvPr>
            <p:ph type="body" sz="full" idx="1"/>
          </p:nvPr>
        </p:nvSpPr>
        <p:spPr>
          <a:xfrm rot="0">
            <a:off x="304800" y="620712"/>
            <a:ext cx="8540750" cy="5832475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buNone/>
            </a:pP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</a:rPr>
              <a:t>For payment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</a:rPr>
              <a:t>， 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</a:rPr>
              <a:t>please arrange for an irrevocable letter of </a:t>
            </a:r>
          </a:p>
          <a:p>
            <a:pPr lvl="0">
              <a:buNone/>
            </a:pP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</a:rPr>
              <a:t>credit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</a:rPr>
              <a:t>， 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</a:rPr>
              <a:t>valid until June 30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</a:rPr>
              <a:t>， 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</a:rPr>
              <a:t>to be opened in our favor </a:t>
            </a:r>
          </a:p>
          <a:p>
            <a:pPr lvl="0">
              <a:buNone/>
            </a:pP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</a:rPr>
              <a:t>with the ABC Bank.</a:t>
            </a:r>
          </a:p>
          <a:p>
            <a:pPr lvl="0">
              <a:buNone/>
            </a:pP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</a:rPr>
              <a:t>关于付款，请安排由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</a:rPr>
              <a:t>ABC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</a:rPr>
              <a:t>银行开立以我方为受益人，</a:t>
            </a:r>
          </a:p>
          <a:p>
            <a:pPr lvl="0">
              <a:buNone/>
            </a:pP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</a:rPr>
              <a:t>有效期至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</a:rPr>
              <a:t>6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</a:rPr>
              <a:t>月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</a:rPr>
              <a:t>30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</a:rPr>
              <a:t>日截止的不可撤销的信用证。</a:t>
            </a:r>
          </a:p>
          <a:p>
            <a:pPr lvl="0">
              <a:buNone/>
            </a:pPr>
            <a:endParaRPr altLang="en-US" sz="2800" lang="en-US">
              <a:solidFill>
                <a:srgbClr val="000000"/>
              </a:solidFill>
              <a:latin typeface="Times New Roman" pitchFamily="18" charset="0"/>
            </a:endParaRPr>
          </a:p>
          <a:p>
            <a:pPr lvl="0">
              <a:buNone/>
            </a:pP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</a:rPr>
              <a:t>Payment should be made</a:t>
            </a:r>
            <a:r>
              <a:rPr altLang="en-US" sz="2800" lang="en-US">
                <a:solidFill>
                  <a:srgbClr val="660033"/>
                </a:solidFill>
                <a:latin typeface="Times New Roman" pitchFamily="18" charset="0"/>
              </a:rPr>
              <a:t> under 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</a:rPr>
              <a:t>an irrevocable letter of </a:t>
            </a:r>
          </a:p>
          <a:p>
            <a:pPr lvl="0">
              <a:buNone/>
            </a:pP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</a:rPr>
              <a:t>credit which is to be opened in our favor within a week </a:t>
            </a:r>
          </a:p>
          <a:p>
            <a:pPr lvl="0">
              <a:buNone/>
            </a:pP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</a:rPr>
              <a:t>after the date of your order.</a:t>
            </a:r>
          </a:p>
          <a:p>
            <a:pPr lvl="0">
              <a:buNone/>
            </a:pP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</a:rPr>
              <a:t>付款条件，在你方定货后一个星期内开立以我方为受</a:t>
            </a:r>
          </a:p>
          <a:p>
            <a:pPr lvl="0">
              <a:buNone/>
            </a:pP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</a:rPr>
              <a:t>益人的，不可撤销的信用证。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5" name=""/>
          <p:cNvSpPr/>
          <p:nvPr>
            <p:ph type="body" sz="full" idx="1"/>
          </p:nvPr>
        </p:nvSpPr>
        <p:spPr>
          <a:xfrm rot="0">
            <a:off x="323850" y="333375"/>
            <a:ext cx="8540750" cy="6264275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be out of line with……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表示“与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……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不相符合”。</a:t>
            </a:r>
          </a:p>
          <a:p>
            <a:pPr lvl="0">
              <a:lnSpc>
                <a:spcPct val="80000"/>
              </a:lnSpc>
              <a:buNone/>
            </a:pP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Your price is out of line with the prevailing </a:t>
            </a:r>
          </a:p>
          <a:p>
            <a:pPr lvl="0">
              <a:lnSpc>
                <a:spcPct val="80000"/>
              </a:lnSpc>
              <a:buNone/>
            </a:pP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market level.</a:t>
            </a:r>
          </a:p>
          <a:p>
            <a:pPr lvl="0">
              <a:lnSpc>
                <a:spcPct val="80000"/>
              </a:lnSpc>
              <a:buNone/>
            </a:pP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是指与现行行市不相符合。 </a:t>
            </a:r>
          </a:p>
          <a:p>
            <a:pPr lvl="0">
              <a:lnSpc>
                <a:spcPct val="80000"/>
              </a:lnSpc>
              <a:buNone/>
            </a:pPr>
            <a:endParaRPr altLang="en-US" sz="2800" lang="en-US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>
              <a:lnSpc>
                <a:spcPct val="80000"/>
              </a:lnSpc>
              <a:buNone/>
            </a:pP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类似表达有：</a:t>
            </a:r>
          </a:p>
          <a:p>
            <a:pPr lvl="0">
              <a:lnSpc>
                <a:spcPct val="80000"/>
              </a:lnSpc>
            </a:pP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Your counteroffer </a:t>
            </a:r>
            <a:r>
              <a:rPr altLang="en-US" sz="2800" lang="en-US" u="sng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is not up to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the present market level.你方的还价不符合现行的市场水平。　　</a:t>
            </a:r>
          </a:p>
          <a:p>
            <a:pPr lvl="0">
              <a:lnSpc>
                <a:spcPct val="80000"/>
              </a:lnSpc>
            </a:pP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Your price </a:t>
            </a:r>
            <a:r>
              <a:rPr altLang="en-US" sz="2800" lang="en-US" u="sng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is not on a level with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the current market.</a:t>
            </a:r>
          </a:p>
          <a:p>
            <a:pPr lvl="0">
              <a:lnSpc>
                <a:spcPct val="80000"/>
              </a:lnSpc>
              <a:buNone/>
            </a:pP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你方价格与当前的市场水平不相吻合。</a:t>
            </a:r>
          </a:p>
          <a:p>
            <a:pPr lvl="0">
              <a:lnSpc>
                <a:spcPct val="80000"/>
              </a:lnSpc>
            </a:pP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Your counteroffer </a:t>
            </a:r>
            <a:r>
              <a:rPr altLang="en-US" sz="2800" lang="en-US" u="sng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is not at all in keeping with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the current rate.</a:t>
            </a:r>
          </a:p>
          <a:p>
            <a:pPr lvl="0">
              <a:lnSpc>
                <a:spcPct val="80000"/>
              </a:lnSpc>
              <a:buNone/>
            </a:pP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你方还价不符合现行的价格水平。</a:t>
            </a:r>
          </a:p>
          <a:p>
            <a:pPr lvl="0">
              <a:lnSpc>
                <a:spcPct val="80000"/>
              </a:lnSpc>
              <a:buNone/>
            </a:pPr>
            <a:r>
              <a:rPr altLang="en-US" sz="2800" lang="zh-CN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6" name=""/>
          <p:cNvSpPr/>
          <p:nvPr>
            <p:ph type="body" sz="full" idx="1"/>
          </p:nvPr>
        </p:nvSpPr>
        <p:spPr>
          <a:xfrm rot="0">
            <a:off x="304800" y="549275"/>
            <a:ext cx="8540750" cy="6048375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Be in line with……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表示“与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……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相符合”。</a:t>
            </a:r>
          </a:p>
          <a:p>
            <a:pPr lvl="0">
              <a:lnSpc>
                <a:spcPct val="90000"/>
              </a:lnSpc>
              <a:buNone/>
            </a:pPr>
            <a:endParaRPr altLang="en-US" sz="2800" lang="en-US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lvl="0">
              <a:lnSpc>
                <a:spcPct val="90000"/>
              </a:lnSpc>
            </a:pP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While our price is in line with the prevailing international market rate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we are not in a position to consider any concession in our price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much to our regret.</a:t>
            </a:r>
          </a:p>
          <a:p>
            <a:pPr lvl="0">
              <a:lnSpc>
                <a:spcPct val="90000"/>
              </a:lnSpc>
              <a:buNone/>
            </a:pP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我们所报的价格完全符合当前国际市场行情，歉难在价格上作任何折让。</a:t>
            </a:r>
          </a:p>
          <a:p>
            <a:pPr lvl="0">
              <a:lnSpc>
                <a:spcPct val="90000"/>
              </a:lnSpc>
              <a:buNone/>
            </a:pPr>
            <a:endParaRPr altLang="en-US" sz="2800" lang="en-US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lvl="0">
              <a:lnSpc>
                <a:spcPct val="90000"/>
              </a:lnSpc>
              <a:buNone/>
            </a:pP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另一种常见的表达法为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in compliance with…</a:t>
            </a:r>
          </a:p>
          <a:p>
            <a:pPr lvl="0">
              <a:lnSpc>
                <a:spcPct val="90000"/>
              </a:lnSpc>
              <a:buNone/>
            </a:pP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如：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Our quotation is in compliance with the present level. 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我们所报价格符合当前市场水平。</a:t>
            </a:r>
          </a:p>
          <a:p>
            <a:pPr lvl="0">
              <a:lnSpc>
                <a:spcPct val="90000"/>
              </a:lnSpc>
              <a:buNone/>
            </a:pPr>
            <a:r>
              <a:rPr altLang="en-US" b="1" sz="2800" lang="en-US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conform to…; be in conformity with…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7" name=""/>
          <p:cNvSpPr/>
          <p:nvPr>
            <p:ph type="title" sz="full" idx="0"/>
          </p:nvPr>
        </p:nvSpPr>
        <p:spPr>
          <a:xfrm rot="0">
            <a:off x="323850" y="188912"/>
            <a:ext cx="8540750" cy="503237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</a:lstStyle>
          <a:p>
            <a:pPr lvl="0"/>
            <a:r>
              <a:rPr altLang="en-US" sz="4000" lang="zh-CN"/>
              <a:t>保险</a:t>
            </a:r>
          </a:p>
        </p:txBody>
      </p:sp>
      <p:sp>
        <p:nvSpPr>
          <p:cNvPr id="1048618" name=""/>
          <p:cNvSpPr/>
          <p:nvPr>
            <p:ph type="body" sz="full" idx="1"/>
          </p:nvPr>
        </p:nvSpPr>
        <p:spPr>
          <a:xfrm rot="0">
            <a:off x="304800" y="908050"/>
            <a:ext cx="8540750" cy="5616575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algn="ctr" lvl="0">
              <a:lnSpc>
                <a:spcPct val="90000"/>
              </a:lnSpc>
              <a:buNone/>
            </a:pPr>
            <a:r>
              <a:rPr altLang="en-US" b="1" sz="2800" lang="en-US">
                <a:latin typeface="楷体_GB2312" pitchFamily="49" charset="-122"/>
                <a:ea typeface="楷体_GB2312" pitchFamily="49" charset="-122"/>
              </a:rPr>
              <a:t>1.insurance</a:t>
            </a:r>
          </a:p>
          <a:p>
            <a:pPr lvl="0">
              <a:lnSpc>
                <a:spcPct val="90000"/>
              </a:lnSpc>
              <a:buNone/>
            </a:pP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insurance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作为“投保”解时，可以作名词用，也可以作动词用。做名词用时，与其连用的动词有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arrange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cover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effect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provide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take out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等。</a:t>
            </a:r>
          </a:p>
          <a:p>
            <a:pPr lvl="0">
              <a:lnSpc>
                <a:spcPct val="90000"/>
              </a:lnSpc>
              <a:buNone/>
            </a:pP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　说明保险情况时：表示所保的货物，后接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on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；表示投保的险别，后接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against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；表示保险金额，后接 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for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  表示保险费或保险费率，后接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at.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lvl="0">
              <a:lnSpc>
                <a:spcPct val="90000"/>
              </a:lnSpc>
              <a:buNone/>
            </a:pP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比如：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We have covered insurance </a:t>
            </a:r>
            <a:r>
              <a:rPr altLang="en-US" sz="2800" lang="en-US" u="sng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on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the 100 metric tons of wool </a:t>
            </a:r>
            <a:r>
              <a:rPr altLang="en-US" sz="2800" lang="en-US" u="sng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for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100% of the invoice value </a:t>
            </a:r>
            <a:r>
              <a:rPr altLang="en-US" sz="2800" lang="en-US" u="sng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against 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all risks.</a:t>
            </a:r>
          </a:p>
          <a:p>
            <a:pPr lvl="0">
              <a:lnSpc>
                <a:spcPct val="90000"/>
              </a:lnSpc>
              <a:buNone/>
            </a:pP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我们已经将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100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公吨羊毛按发票金额的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100%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投保一切险。</a:t>
            </a:r>
          </a:p>
          <a:p>
            <a:pPr lvl="0">
              <a:lnSpc>
                <a:spcPct val="90000"/>
              </a:lnSpc>
              <a:buNone/>
            </a:pPr>
            <a:r>
              <a:rPr altLang="en-US" sz="2400" lang="zh-CN"/>
              <a:t>　　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9" name=""/>
          <p:cNvSpPr/>
          <p:nvPr>
            <p:ph type="body" sz="full" idx="1"/>
          </p:nvPr>
        </p:nvSpPr>
        <p:spPr>
          <a:xfrm rot="0">
            <a:off x="179387" y="620712"/>
            <a:ext cx="8713788" cy="5903912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altLang="en-US" lang="en-US">
                <a:latin typeface="楷体_GB2312" pitchFamily="49" charset="-122"/>
                <a:ea typeface="楷体_GB2312" pitchFamily="49" charset="-122"/>
              </a:rPr>
              <a:t>Insurance </a:t>
            </a:r>
            <a:r>
              <a:rPr altLang="en-US" lang="en-US">
                <a:latin typeface="楷体_GB2312" pitchFamily="49" charset="-122"/>
                <a:ea typeface="楷体_GB2312" pitchFamily="49" charset="-122"/>
              </a:rPr>
              <a:t>作动词用时，一般是及物动词，</a:t>
            </a:r>
          </a:p>
          <a:p>
            <a:pPr lvl="0">
              <a:lnSpc>
                <a:spcPct val="90000"/>
              </a:lnSpc>
              <a:buNone/>
            </a:pPr>
            <a:r>
              <a:rPr altLang="en-US" lang="en-US">
                <a:latin typeface="楷体_GB2312" pitchFamily="49" charset="-122"/>
                <a:ea typeface="楷体_GB2312" pitchFamily="49" charset="-122"/>
              </a:rPr>
              <a:t>如：</a:t>
            </a:r>
            <a:r>
              <a:rPr altLang="en-US" lang="en-US">
                <a:latin typeface="楷体_GB2312" pitchFamily="49" charset="-122"/>
                <a:ea typeface="楷体_GB2312" pitchFamily="49" charset="-122"/>
              </a:rPr>
              <a:t>Please </a:t>
            </a:r>
            <a:r>
              <a:rPr altLang="en-US" lang="en-US" u="sng">
                <a:latin typeface="楷体_GB2312" pitchFamily="49" charset="-122"/>
                <a:ea typeface="楷体_GB2312" pitchFamily="49" charset="-122"/>
              </a:rPr>
              <a:t>insure</a:t>
            </a:r>
            <a:r>
              <a:rPr altLang="en-US" lang="en-US">
                <a:latin typeface="楷体_GB2312" pitchFamily="49" charset="-122"/>
                <a:ea typeface="楷体_GB2312" pitchFamily="49" charset="-122"/>
              </a:rPr>
              <a:t> the goods </a:t>
            </a:r>
            <a:r>
              <a:rPr altLang="en-US" lang="en-US" u="sng">
                <a:latin typeface="楷体_GB2312" pitchFamily="49" charset="-122"/>
                <a:ea typeface="楷体_GB2312" pitchFamily="49" charset="-122"/>
              </a:rPr>
              <a:t>against</a:t>
            </a:r>
            <a:r>
              <a:rPr altLang="en-US" lang="en-US">
                <a:latin typeface="楷体_GB2312" pitchFamily="49" charset="-122"/>
                <a:ea typeface="楷体_GB2312" pitchFamily="49" charset="-122"/>
              </a:rPr>
              <a:t> all </a:t>
            </a:r>
          </a:p>
          <a:p>
            <a:pPr lvl="0">
              <a:lnSpc>
                <a:spcPct val="90000"/>
              </a:lnSpc>
              <a:buNone/>
            </a:pPr>
            <a:r>
              <a:rPr altLang="en-US" lang="en-US">
                <a:latin typeface="楷体_GB2312" pitchFamily="49" charset="-122"/>
                <a:ea typeface="楷体_GB2312" pitchFamily="49" charset="-122"/>
              </a:rPr>
              <a:t>risks and war risk.</a:t>
            </a:r>
          </a:p>
          <a:p>
            <a:pPr lvl="0">
              <a:lnSpc>
                <a:spcPct val="90000"/>
              </a:lnSpc>
              <a:buNone/>
            </a:pPr>
            <a:r>
              <a:rPr altLang="en-US" lang="en-US">
                <a:latin typeface="楷体_GB2312" pitchFamily="49" charset="-122"/>
                <a:ea typeface="楷体_GB2312" pitchFamily="49" charset="-122"/>
              </a:rPr>
              <a:t>请将此货投保一切险及战争险。 </a:t>
            </a:r>
          </a:p>
          <a:p>
            <a:pPr lvl="0">
              <a:lnSpc>
                <a:spcPct val="90000"/>
              </a:lnSpc>
              <a:buNone/>
            </a:pPr>
            <a:r>
              <a:rPr altLang="en-US" lang="en-US">
                <a:latin typeface="楷体_GB2312" pitchFamily="49" charset="-122"/>
                <a:ea typeface="楷体_GB2312" pitchFamily="49" charset="-122"/>
              </a:rPr>
              <a:t>Insurance</a:t>
            </a:r>
            <a:r>
              <a:rPr altLang="en-US" lang="en-US">
                <a:latin typeface="楷体_GB2312" pitchFamily="49" charset="-122"/>
                <a:ea typeface="楷体_GB2312" pitchFamily="49" charset="-122"/>
              </a:rPr>
              <a:t>也可以用作不及物动词，如：</a:t>
            </a:r>
          </a:p>
          <a:p>
            <a:pPr lvl="0">
              <a:lnSpc>
                <a:spcPct val="90000"/>
              </a:lnSpc>
              <a:buNone/>
            </a:pPr>
            <a:r>
              <a:rPr altLang="en-US" lang="en-US">
                <a:latin typeface="楷体_GB2312" pitchFamily="49" charset="-122"/>
                <a:ea typeface="楷体_GB2312" pitchFamily="49" charset="-122"/>
              </a:rPr>
              <a:t>Please </a:t>
            </a:r>
            <a:r>
              <a:rPr altLang="en-US" lang="en-US" u="sng">
                <a:latin typeface="楷体_GB2312" pitchFamily="49" charset="-122"/>
                <a:ea typeface="楷体_GB2312" pitchFamily="49" charset="-122"/>
              </a:rPr>
              <a:t>insure against breakage</a:t>
            </a:r>
            <a:r>
              <a:rPr altLang="en-US" lang="en-US"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lvl="0">
              <a:lnSpc>
                <a:spcPct val="90000"/>
              </a:lnSpc>
              <a:buNone/>
            </a:pPr>
            <a:r>
              <a:rPr altLang="en-US" lang="en-US">
                <a:latin typeface="楷体_GB2312" pitchFamily="49" charset="-122"/>
                <a:ea typeface="楷体_GB2312" pitchFamily="49" charset="-122"/>
              </a:rPr>
              <a:t>请投保破碎险。</a:t>
            </a:r>
          </a:p>
          <a:p>
            <a:pPr lvl="0">
              <a:lnSpc>
                <a:spcPct val="90000"/>
              </a:lnSpc>
              <a:buNone/>
            </a:pPr>
            <a:r>
              <a:rPr altLang="en-US" lang="en-US">
                <a:latin typeface="楷体_GB2312" pitchFamily="49" charset="-122"/>
                <a:ea typeface="楷体_GB2312" pitchFamily="49" charset="-122"/>
              </a:rPr>
              <a:t>此外，过去分词也可以用作定语构成一些常用</a:t>
            </a:r>
          </a:p>
          <a:p>
            <a:pPr lvl="0">
              <a:lnSpc>
                <a:spcPct val="90000"/>
              </a:lnSpc>
              <a:buNone/>
            </a:pPr>
            <a:r>
              <a:rPr altLang="en-US" lang="en-US">
                <a:latin typeface="楷体_GB2312" pitchFamily="49" charset="-122"/>
                <a:ea typeface="楷体_GB2312" pitchFamily="49" charset="-122"/>
              </a:rPr>
              <a:t>词组，如：</a:t>
            </a:r>
            <a:r>
              <a:rPr altLang="en-US" lang="en-US">
                <a:latin typeface="楷体_GB2312" pitchFamily="49" charset="-122"/>
                <a:ea typeface="楷体_GB2312" pitchFamily="49" charset="-122"/>
              </a:rPr>
              <a:t>insured amount </a:t>
            </a:r>
            <a:r>
              <a:rPr altLang="en-US" lang="en-US">
                <a:latin typeface="楷体_GB2312" pitchFamily="49" charset="-122"/>
                <a:ea typeface="楷体_GB2312" pitchFamily="49" charset="-122"/>
              </a:rPr>
              <a:t>（</a:t>
            </a:r>
            <a:r>
              <a:rPr altLang="en-US" lang="en-US">
                <a:latin typeface="楷体_GB2312" pitchFamily="49" charset="-122"/>
                <a:ea typeface="楷体_GB2312" pitchFamily="49" charset="-122"/>
              </a:rPr>
              <a:t>= insurance </a:t>
            </a:r>
          </a:p>
          <a:p>
            <a:pPr lvl="0">
              <a:lnSpc>
                <a:spcPct val="90000"/>
              </a:lnSpc>
              <a:buNone/>
            </a:pPr>
            <a:r>
              <a:rPr altLang="en-US" lang="en-US">
                <a:latin typeface="楷体_GB2312" pitchFamily="49" charset="-122"/>
                <a:ea typeface="楷体_GB2312" pitchFamily="49" charset="-122"/>
              </a:rPr>
              <a:t>amount</a:t>
            </a:r>
            <a:r>
              <a:rPr altLang="en-US" lang="en-US">
                <a:latin typeface="楷体_GB2312" pitchFamily="49" charset="-122"/>
                <a:ea typeface="楷体_GB2312" pitchFamily="49" charset="-122"/>
              </a:rPr>
              <a:t>） 保险金额，</a:t>
            </a:r>
            <a:r>
              <a:rPr altLang="en-US" lang="en-US">
                <a:latin typeface="楷体_GB2312" pitchFamily="49" charset="-122"/>
                <a:ea typeface="楷体_GB2312" pitchFamily="49" charset="-122"/>
              </a:rPr>
              <a:t>insured goods </a:t>
            </a:r>
            <a:r>
              <a:rPr altLang="en-US" lang="en-US">
                <a:latin typeface="楷体_GB2312" pitchFamily="49" charset="-122"/>
                <a:ea typeface="楷体_GB2312" pitchFamily="49" charset="-122"/>
              </a:rPr>
              <a:t>投保的货</a:t>
            </a:r>
          </a:p>
          <a:p>
            <a:pPr lvl="0">
              <a:lnSpc>
                <a:spcPct val="90000"/>
              </a:lnSpc>
              <a:buNone/>
            </a:pPr>
            <a:r>
              <a:rPr altLang="en-US" lang="en-US">
                <a:latin typeface="楷体_GB2312" pitchFamily="49" charset="-122"/>
                <a:ea typeface="楷体_GB2312" pitchFamily="49" charset="-122"/>
              </a:rPr>
              <a:t>物，等。</a:t>
            </a:r>
          </a:p>
          <a:p>
            <a:pPr lvl="0">
              <a:lnSpc>
                <a:spcPct val="90000"/>
              </a:lnSpc>
              <a:buNone/>
            </a:pPr>
            <a:endParaRPr altLang="en-US" 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0" name=""/>
          <p:cNvSpPr/>
          <p:nvPr>
            <p:ph type="body" sz="full" idx="1"/>
          </p:nvPr>
        </p:nvSpPr>
        <p:spPr>
          <a:xfrm rot="0">
            <a:off x="395287" y="549275"/>
            <a:ext cx="8208962" cy="5903912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buNone/>
            </a:pPr>
            <a:r>
              <a:rPr altLang="en-US" lang="en-US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A. </a:t>
            </a:r>
            <a:r>
              <a:rPr altLang="en-US" lang="en-US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按</a:t>
            </a:r>
            <a:r>
              <a:rPr altLang="en-US" lang="en-US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CIF</a:t>
            </a:r>
            <a:r>
              <a:rPr altLang="en-US" lang="en-US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条件成交，投保基本险：</a:t>
            </a:r>
          </a:p>
          <a:p>
            <a:pPr lvl="0">
              <a:buNone/>
            </a:pPr>
            <a:r>
              <a:rPr altLang="en-US" lang="en-US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Insurance to be effected by the sellers </a:t>
            </a:r>
          </a:p>
          <a:p>
            <a:pPr lvl="0">
              <a:buNone/>
            </a:pPr>
            <a:r>
              <a:rPr altLang="en-US" lang="en-US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for xx% of invoice value against FPA. </a:t>
            </a:r>
            <a:r>
              <a:rPr altLang="en-US" lang="en-US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由卖方按发票金额</a:t>
            </a:r>
            <a:r>
              <a:rPr altLang="en-US" lang="en-US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XX%</a:t>
            </a:r>
            <a:r>
              <a:rPr altLang="en-US" lang="en-US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投保平安险。</a:t>
            </a:r>
          </a:p>
          <a:p>
            <a:pPr lvl="0">
              <a:buNone/>
            </a:pPr>
            <a:r>
              <a:rPr altLang="en-US" lang="en-US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Insurance to be effected by the sellers </a:t>
            </a:r>
          </a:p>
          <a:p>
            <a:pPr lvl="0">
              <a:buNone/>
            </a:pPr>
            <a:r>
              <a:rPr altLang="en-US" lang="en-US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for xx% of invoice value against WPA. </a:t>
            </a:r>
            <a:r>
              <a:rPr altLang="en-US" lang="en-US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由卖方按发票金额</a:t>
            </a:r>
            <a:r>
              <a:rPr altLang="en-US" lang="en-US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XX%</a:t>
            </a:r>
            <a:r>
              <a:rPr altLang="en-US" lang="en-US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投保水渍险。</a:t>
            </a:r>
          </a:p>
          <a:p>
            <a:pPr lvl="0">
              <a:buNone/>
            </a:pPr>
            <a:r>
              <a:rPr altLang="en-US" lang="en-US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Insurance to be effected by the sellers </a:t>
            </a:r>
          </a:p>
          <a:p>
            <a:pPr lvl="0">
              <a:buNone/>
            </a:pPr>
            <a:r>
              <a:rPr altLang="en-US" lang="en-US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for xx% of invoice value against All </a:t>
            </a:r>
          </a:p>
          <a:p>
            <a:pPr lvl="0">
              <a:buNone/>
            </a:pPr>
            <a:r>
              <a:rPr altLang="en-US" lang="en-US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Risks. </a:t>
            </a:r>
            <a:r>
              <a:rPr altLang="en-US" lang="en-US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由卖方按发票金额</a:t>
            </a:r>
            <a:r>
              <a:rPr altLang="en-US" lang="en-US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XX%</a:t>
            </a:r>
            <a:r>
              <a:rPr altLang="en-US" lang="en-US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投保一切险。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1" name=""/>
          <p:cNvSpPr/>
          <p:nvPr>
            <p:ph type="body" sz="full" idx="1"/>
          </p:nvPr>
        </p:nvSpPr>
        <p:spPr>
          <a:xfrm rot="0">
            <a:off x="323850" y="549275"/>
            <a:ext cx="8540750" cy="5832475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buNone/>
            </a:pP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B. 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按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CIF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条件成交，投保附加险：</a:t>
            </a:r>
          </a:p>
          <a:p>
            <a:pPr lvl="0">
              <a:buNone/>
            </a:pP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Insurance to be effected by the sellers for xx% of invoice </a:t>
            </a:r>
          </a:p>
          <a:p>
            <a:pPr lvl="0">
              <a:buNone/>
            </a:pP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value against WPA and War Risks. </a:t>
            </a:r>
          </a:p>
          <a:p>
            <a:pPr lvl="0">
              <a:buNone/>
            </a:pP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由卖方按发票金额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XX%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投保水渍险及战争险。 </a:t>
            </a:r>
          </a:p>
          <a:p>
            <a:pPr lvl="0">
              <a:buNone/>
            </a:pP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Insurance to be effected by the sellers for xx% of invoice </a:t>
            </a:r>
          </a:p>
          <a:p>
            <a:pPr lvl="0">
              <a:buNone/>
            </a:pP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value against WPA Theft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， 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Pilferage and Non-Delivery </a:t>
            </a:r>
          </a:p>
          <a:p>
            <a:pPr lvl="0">
              <a:buNone/>
            </a:pP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and War Risks. 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由卖方按发票金额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XX%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投保水渍险、偷窃、提货不着险及战争险。</a:t>
            </a:r>
          </a:p>
          <a:p>
            <a:pPr lvl="0">
              <a:buNone/>
            </a:pP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Insurance to be effected by the sellers for xx% of invoice </a:t>
            </a:r>
          </a:p>
          <a:p>
            <a:pPr lvl="0">
              <a:buNone/>
            </a:pP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value against All Risks and War Risks. </a:t>
            </a:r>
          </a:p>
          <a:p>
            <a:pPr lvl="0">
              <a:buNone/>
            </a:pP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由卖方按发票金额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XX%</a:t>
            </a:r>
            <a:r>
              <a:rPr altLang="en-US" sz="2800" lang="en-US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投保一切险及战争险。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2" name=""/>
          <p:cNvSpPr/>
          <p:nvPr>
            <p:ph type="body" sz="full" idx="1"/>
          </p:nvPr>
        </p:nvSpPr>
        <p:spPr>
          <a:xfrm rot="0">
            <a:off x="304800" y="549275"/>
            <a:ext cx="8540750" cy="59753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buNone/>
            </a:pPr>
            <a:endParaRPr altLang="en-US" lang="en-US">
              <a:latin typeface="Times New Roman" pitchFamily="18" charset="0"/>
              <a:ea typeface="楷体_GB2312" pitchFamily="49" charset="-122"/>
            </a:endParaRPr>
          </a:p>
          <a:p>
            <a:pPr lvl="0">
              <a:buNone/>
            </a:pPr>
            <a:r>
              <a:rPr altLang="en-US" lang="en-US">
                <a:latin typeface="Times New Roman" pitchFamily="18" charset="0"/>
                <a:ea typeface="楷体_GB2312" pitchFamily="49" charset="-122"/>
              </a:rPr>
              <a:t>C. </a:t>
            </a:r>
            <a:r>
              <a:rPr altLang="en-US" lang="en-US">
                <a:latin typeface="Times New Roman" pitchFamily="18" charset="0"/>
                <a:ea typeface="楷体_GB2312" pitchFamily="49" charset="-122"/>
              </a:rPr>
              <a:t>按</a:t>
            </a:r>
            <a:r>
              <a:rPr altLang="en-US" lang="en-US">
                <a:latin typeface="Times New Roman" pitchFamily="18" charset="0"/>
                <a:ea typeface="楷体_GB2312" pitchFamily="49" charset="-122"/>
              </a:rPr>
              <a:t>CFR</a:t>
            </a:r>
            <a:r>
              <a:rPr altLang="en-US" lang="en-US">
                <a:latin typeface="Times New Roman" pitchFamily="18" charset="0"/>
                <a:ea typeface="楷体_GB2312" pitchFamily="49" charset="-122"/>
              </a:rPr>
              <a:t>或</a:t>
            </a:r>
            <a:r>
              <a:rPr altLang="en-US" lang="en-US">
                <a:latin typeface="Times New Roman" pitchFamily="18" charset="0"/>
                <a:ea typeface="楷体_GB2312" pitchFamily="49" charset="-122"/>
              </a:rPr>
              <a:t>FOB</a:t>
            </a:r>
            <a:r>
              <a:rPr altLang="en-US" lang="en-US">
                <a:latin typeface="Times New Roman" pitchFamily="18" charset="0"/>
                <a:ea typeface="楷体_GB2312" pitchFamily="49" charset="-122"/>
              </a:rPr>
              <a:t>条件成交，由卖方代办保险：</a:t>
            </a:r>
          </a:p>
          <a:p>
            <a:pPr lvl="0">
              <a:buNone/>
            </a:pPr>
            <a:r>
              <a:rPr altLang="en-US" lang="en-US">
                <a:latin typeface="Times New Roman" pitchFamily="18" charset="0"/>
                <a:ea typeface="楷体_GB2312" pitchFamily="49" charset="-122"/>
              </a:rPr>
              <a:t>Insurance to be effected by the sellers for xx% of </a:t>
            </a:r>
          </a:p>
          <a:p>
            <a:pPr lvl="0">
              <a:buNone/>
            </a:pPr>
            <a:r>
              <a:rPr altLang="en-US" lang="en-US">
                <a:latin typeface="Times New Roman" pitchFamily="18" charset="0"/>
                <a:ea typeface="楷体_GB2312" pitchFamily="49" charset="-122"/>
              </a:rPr>
              <a:t>invoice value against XXX Risks</a:t>
            </a:r>
            <a:r>
              <a:rPr altLang="en-US" lang="en-US">
                <a:latin typeface="Times New Roman" pitchFamily="18" charset="0"/>
                <a:ea typeface="楷体_GB2312" pitchFamily="49" charset="-122"/>
              </a:rPr>
              <a:t>， </a:t>
            </a:r>
            <a:r>
              <a:rPr altLang="en-US" lang="en-US" u="sng">
                <a:latin typeface="Times New Roman" pitchFamily="18" charset="0"/>
                <a:ea typeface="楷体_GB2312" pitchFamily="49" charset="-122"/>
              </a:rPr>
              <a:t>premium to be </a:t>
            </a:r>
          </a:p>
          <a:p>
            <a:pPr lvl="0">
              <a:buNone/>
            </a:pPr>
            <a:r>
              <a:rPr altLang="en-US" lang="en-US" u="sng">
                <a:latin typeface="Times New Roman" pitchFamily="18" charset="0"/>
                <a:ea typeface="楷体_GB2312" pitchFamily="49" charset="-122"/>
              </a:rPr>
              <a:t>for buyer’s account.</a:t>
            </a:r>
          </a:p>
          <a:p>
            <a:pPr lvl="0">
              <a:buNone/>
            </a:pPr>
            <a:r>
              <a:rPr altLang="en-US" lang="en-US">
                <a:latin typeface="Times New Roman" pitchFamily="18" charset="0"/>
                <a:ea typeface="楷体_GB2312" pitchFamily="49" charset="-122"/>
              </a:rPr>
              <a:t>由买方委托卖方按发票金额</a:t>
            </a:r>
            <a:r>
              <a:rPr altLang="en-US" lang="en-US">
                <a:latin typeface="Times New Roman" pitchFamily="18" charset="0"/>
                <a:ea typeface="楷体_GB2312" pitchFamily="49" charset="-122"/>
              </a:rPr>
              <a:t>XX%</a:t>
            </a:r>
            <a:r>
              <a:rPr altLang="en-US" lang="en-US">
                <a:latin typeface="Times New Roman" pitchFamily="18" charset="0"/>
                <a:ea typeface="楷体_GB2312" pitchFamily="49" charset="-122"/>
              </a:rPr>
              <a:t>投保</a:t>
            </a:r>
            <a:r>
              <a:rPr altLang="en-US" lang="en-US">
                <a:latin typeface="Times New Roman" pitchFamily="18" charset="0"/>
                <a:ea typeface="楷体_GB2312" pitchFamily="49" charset="-122"/>
              </a:rPr>
              <a:t>XXX</a:t>
            </a:r>
            <a:r>
              <a:rPr altLang="en-US" lang="en-US">
                <a:latin typeface="Times New Roman" pitchFamily="18" charset="0"/>
                <a:ea typeface="楷体_GB2312" pitchFamily="49" charset="-122"/>
              </a:rPr>
              <a:t>险，</a:t>
            </a:r>
          </a:p>
          <a:p>
            <a:pPr lvl="0">
              <a:buNone/>
            </a:pPr>
            <a:r>
              <a:rPr altLang="en-US" lang="en-US" u="sng">
                <a:latin typeface="Times New Roman" pitchFamily="18" charset="0"/>
                <a:ea typeface="楷体_GB2312" pitchFamily="49" charset="-122"/>
              </a:rPr>
              <a:t>保险费由买方负担</a:t>
            </a:r>
            <a:r>
              <a:rPr altLang="en-US" lang="en-US"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0" name=""/>
          <p:cNvSpPr/>
          <p:nvPr>
            <p:ph type="title" sz="full" idx="0"/>
          </p:nvPr>
        </p:nvSpPr>
        <p:spPr>
          <a:xfrm rot="0">
            <a:off x="301625" y="685800"/>
            <a:ext cx="8540750" cy="11430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建交信</a:t>
            </a:r>
          </a:p>
        </p:txBody>
      </p:sp>
      <p:sp>
        <p:nvSpPr>
          <p:cNvPr id="1048591" name=""/>
          <p:cNvSpPr/>
          <p:nvPr>
            <p:ph type="body" sz="full" idx="1"/>
          </p:nvPr>
        </p:nvSpPr>
        <p:spPr>
          <a:xfrm rot="0">
            <a:off x="304800" y="1981200"/>
            <a:ext cx="8540750" cy="3886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indent="-609600" lvl="0" marL="609600">
              <a:buNone/>
            </a:pPr>
            <a:r>
              <a:rPr altLang="en-US" lang="zh-CN"/>
              <a:t> </a:t>
            </a:r>
            <a:r>
              <a:rPr altLang="en-US" lang="zh-CN"/>
              <a:t>1.As this item falls</a:t>
            </a:r>
            <a:r>
              <a:rPr altLang="en-US" lang="zh-CN"/>
              <a:t>（</a:t>
            </a:r>
            <a:r>
              <a:rPr altLang="en-US" lang="zh-CN"/>
              <a:t>be</a:t>
            </a:r>
            <a:r>
              <a:rPr altLang="en-US" lang="zh-CN"/>
              <a:t>， </a:t>
            </a:r>
            <a:r>
              <a:rPr altLang="en-US" lang="zh-CN"/>
              <a:t>lie</a:t>
            </a:r>
            <a:r>
              <a:rPr altLang="en-US" lang="zh-CN"/>
              <a:t>） </a:t>
            </a:r>
            <a:r>
              <a:rPr altLang="en-US" lang="zh-CN"/>
              <a:t>within the scope</a:t>
            </a:r>
            <a:r>
              <a:rPr altLang="en-US" lang="zh-CN"/>
              <a:t>（</a:t>
            </a:r>
            <a:r>
              <a:rPr altLang="en-US" lang="zh-CN"/>
              <a:t>sphere</a:t>
            </a:r>
            <a:r>
              <a:rPr altLang="en-US" lang="zh-CN"/>
              <a:t>） </a:t>
            </a:r>
            <a:r>
              <a:rPr altLang="en-US" lang="zh-CN"/>
              <a:t>of our business activities.</a:t>
            </a:r>
            <a:r>
              <a:rPr altLang="en-US" lang="zh-CN"/>
              <a:t>（</a:t>
            </a:r>
            <a:r>
              <a:rPr altLang="en-US" lang="zh-CN"/>
              <a:t>lines</a:t>
            </a:r>
            <a:r>
              <a:rPr altLang="en-US" lang="zh-CN"/>
              <a:t>）</a:t>
            </a:r>
          </a:p>
          <a:p>
            <a:pPr indent="-609600" lvl="0" marL="609600">
              <a:buNone/>
            </a:pPr>
            <a:r>
              <a:rPr altLang="en-US" lang="zh-CN"/>
              <a:t>   此种商品属于我公司经营范围。 </a:t>
            </a:r>
          </a:p>
          <a:p>
            <a:pPr indent="-609600" lvl="0" marL="609600">
              <a:buNone/>
            </a:pPr>
            <a:r>
              <a:rPr altLang="en-US" lang="zh-CN"/>
              <a:t>2.We </a:t>
            </a:r>
            <a:r>
              <a:rPr altLang="en-US" lang="zh-CN" u="sng"/>
              <a:t>deal in</a:t>
            </a:r>
            <a:r>
              <a:rPr altLang="en-US" lang="zh-CN"/>
              <a:t> Chinese textiles.</a:t>
            </a:r>
          </a:p>
          <a:p>
            <a:pPr indent="-609600" lvl="0" marL="609600">
              <a:buNone/>
            </a:pPr>
            <a:r>
              <a:rPr altLang="en-US" lang="zh-CN"/>
              <a:t>   我们经营中国纺织品。 </a:t>
            </a:r>
          </a:p>
        </p:txBody>
      </p:sp>
    </p:spTree>
  </p:cSld>
  <p:clrMapOvr>
    <a:masterClrMapping/>
  </p:clrMapOvr>
  <p:transition spd="fast" advClick="1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3" name=""/>
          <p:cNvSpPr/>
          <p:nvPr>
            <p:ph type="body" sz="full" idx="1"/>
          </p:nvPr>
        </p:nvSpPr>
        <p:spPr>
          <a:xfrm rot="0">
            <a:off x="304800" y="620712"/>
            <a:ext cx="8540750" cy="5761037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buNone/>
            </a:pP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E. 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其他规定，如：</a:t>
            </a:r>
          </a:p>
          <a:p>
            <a:pPr lvl="0">
              <a:buNone/>
            </a:pP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加保短量险，</a:t>
            </a:r>
            <a:r>
              <a:rPr altLang="en-US" sz="2800" lang="en-US" u="sng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不包括途耗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，添加下列字句：</a:t>
            </a:r>
          </a:p>
          <a:p>
            <a:pPr lvl="0">
              <a:buNone/>
            </a:pP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…including the risk of shortage in weight but </a:t>
            </a:r>
            <a:r>
              <a:rPr altLang="en-US" sz="2800" lang="en-US" u="sng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excluding natural loss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lvl="0">
              <a:buNone/>
            </a:pP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加保短量险，</a:t>
            </a:r>
            <a:r>
              <a:rPr altLang="en-US" sz="2800" lang="en-US" u="sng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有免赔率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，添加下列字句：</a:t>
            </a:r>
          </a:p>
          <a:p>
            <a:pPr lvl="0">
              <a:buNone/>
            </a:pP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…including the risk of shortage in weight </a:t>
            </a:r>
            <a:r>
              <a:rPr altLang="en-US" sz="2800" lang="en-US" u="sng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in excess of 0.X%.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</a:p>
          <a:p>
            <a:pPr lvl="0">
              <a:buNone/>
            </a:pP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货运港口，买方要求保险负责到内陆城市，添加下列字句：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Insurance to be covered up to XXX subject to </a:t>
            </a:r>
            <a:r>
              <a:rPr altLang="en-US" sz="2800" lang="en-US" u="sng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warehouse to warehouse.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lvl="0">
              <a:buNone/>
            </a:pP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保险责任按</a:t>
            </a:r>
            <a:r>
              <a:rPr altLang="en-US" sz="2800" lang="en-US" u="sng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仓至仓条款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负责到XXX</a:t>
            </a:r>
            <a:r>
              <a:rPr altLang="en-US" sz="2800" 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（内陆城市名）为止。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2" name=""/>
          <p:cNvSpPr/>
          <p:nvPr>
            <p:ph type="body" sz="full" idx="1"/>
          </p:nvPr>
        </p:nvSpPr>
        <p:spPr>
          <a:xfrm rot="0">
            <a:off x="395287" y="549275"/>
            <a:ext cx="8540750" cy="57594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buNone/>
            </a:pPr>
            <a:r>
              <a:rPr altLang="en-US" lang="zh-CN"/>
              <a:t>3.This shop </a:t>
            </a:r>
            <a:r>
              <a:rPr altLang="en-US" lang="zh-CN" u="sng"/>
              <a:t>trades in</a:t>
            </a:r>
            <a:r>
              <a:rPr altLang="en-US" lang="zh-CN"/>
              <a:t> paper and stationery.这商店经营文具纸张。 </a:t>
            </a:r>
          </a:p>
          <a:p>
            <a:pPr lvl="0">
              <a:buNone/>
            </a:pPr>
            <a:r>
              <a:rPr altLang="en-US" lang="zh-CN"/>
              <a:t>4.We </a:t>
            </a:r>
            <a:r>
              <a:rPr altLang="en-US" lang="zh-CN" u="sng"/>
              <a:t>handle</a:t>
            </a:r>
            <a:r>
              <a:rPr altLang="en-US" lang="zh-CN"/>
              <a:t> the import business of textiles.我公司经营纺织品的进口业务。</a:t>
            </a:r>
          </a:p>
          <a:p>
            <a:pPr lvl="0">
              <a:buNone/>
            </a:pPr>
            <a:endParaRPr altLang="en-US" lang="zh-CN"/>
          </a:p>
          <a:p>
            <a:pPr lvl="0">
              <a:buNone/>
            </a:pPr>
            <a:r>
              <a:rPr altLang="en-US" lang="zh-CN"/>
              <a:t>5.to enter into direct business relations with you</a:t>
            </a:r>
          </a:p>
          <a:p>
            <a:pPr lvl="0">
              <a:buNone/>
            </a:pPr>
            <a:r>
              <a:rPr altLang="en-US" lang="zh-CN"/>
              <a:t>与你公司建立直接的业务关系。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3" name=""/>
          <p:cNvSpPr/>
          <p:nvPr>
            <p:ph type="body" sz="full" idx="1"/>
          </p:nvPr>
        </p:nvSpPr>
        <p:spPr>
          <a:xfrm rot="0">
            <a:off x="179387" y="692150"/>
            <a:ext cx="8540750" cy="54737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buNone/>
            </a:pPr>
            <a:r>
              <a:rPr altLang="en-US" lang="zh-CN"/>
              <a:t>与某某建立业务联系，一般用法：</a:t>
            </a:r>
          </a:p>
          <a:p>
            <a:pPr lvl="0">
              <a:buNone/>
            </a:pPr>
            <a:r>
              <a:rPr altLang="en-US" lang="zh-CN"/>
              <a:t>to establish business relations with……</a:t>
            </a:r>
            <a:r>
              <a:rPr altLang="en-US" lang="zh-CN"/>
              <a:t>；</a:t>
            </a:r>
          </a:p>
          <a:p>
            <a:pPr lvl="0">
              <a:buNone/>
            </a:pPr>
            <a:r>
              <a:rPr altLang="en-US" lang="zh-CN"/>
              <a:t>to enter into business activities with……</a:t>
            </a:r>
            <a:r>
              <a:rPr altLang="en-US" lang="zh-CN"/>
              <a:t>；</a:t>
            </a:r>
          </a:p>
          <a:p>
            <a:pPr lvl="0">
              <a:buNone/>
            </a:pPr>
            <a:r>
              <a:rPr altLang="en-US" lang="zh-CN"/>
              <a:t>to build up business relations with……</a:t>
            </a:r>
            <a:r>
              <a:rPr altLang="en-US" lang="zh-CN"/>
              <a:t>；</a:t>
            </a:r>
          </a:p>
          <a:p>
            <a:pPr lvl="0">
              <a:buNone/>
            </a:pPr>
            <a:r>
              <a:rPr altLang="en-US" lang="zh-CN"/>
              <a:t>to make business contact with ……</a:t>
            </a:r>
          </a:p>
          <a:p>
            <a:pPr lvl="0">
              <a:buNone/>
            </a:pPr>
            <a:endParaRPr altLang="en-US" lang="zh-CN"/>
          </a:p>
          <a:p>
            <a:pPr lvl="0">
              <a:buNone/>
            </a:pPr>
            <a:r>
              <a:rPr altLang="en-US" lang="zh-CN"/>
              <a:t>与谁建立业务联系用</a:t>
            </a:r>
            <a:r>
              <a:rPr altLang="en-US" lang="zh-CN" u="sng"/>
              <a:t>with</a:t>
            </a:r>
            <a:r>
              <a:rPr altLang="en-US" lang="zh-CN"/>
              <a:t> </a:t>
            </a:r>
          </a:p>
          <a:p>
            <a:pPr lvl="0">
              <a:buNone/>
            </a:pPr>
            <a:endParaRPr altLang="en-US"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4" name=""/>
          <p:cNvSpPr/>
          <p:nvPr>
            <p:ph type="body" sz="full" idx="1"/>
          </p:nvPr>
        </p:nvSpPr>
        <p:spPr>
          <a:xfrm rot="0">
            <a:off x="323850" y="404812"/>
            <a:ext cx="8540750" cy="6119812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lang="en-US">
                <a:latin typeface="Times New Roman" pitchFamily="18" charset="0"/>
                <a:ea typeface="楷体_GB2312" pitchFamily="49" charset="-122"/>
              </a:rPr>
              <a:t>　建立什么样的关系：</a:t>
            </a:r>
            <a:r>
              <a:rPr altLang="en-US" lang="en-US">
                <a:latin typeface="Times New Roman" pitchFamily="18" charset="0"/>
                <a:ea typeface="楷体_GB2312" pitchFamily="49" charset="-122"/>
              </a:rPr>
              <a:t>to establish direct </a:t>
            </a:r>
            <a:r>
              <a:rPr altLang="en-US" lang="en-US">
                <a:latin typeface="Times New Roman" pitchFamily="18" charset="0"/>
                <a:ea typeface="楷体_GB2312" pitchFamily="49" charset="-122"/>
              </a:rPr>
              <a:t>（直接的） </a:t>
            </a:r>
            <a:r>
              <a:rPr altLang="en-US" lang="en-US">
                <a:latin typeface="Times New Roman" pitchFamily="18" charset="0"/>
                <a:ea typeface="楷体_GB2312" pitchFamily="49" charset="-122"/>
              </a:rPr>
              <a:t>[pleasant </a:t>
            </a:r>
            <a:r>
              <a:rPr altLang="en-US" lang="en-US">
                <a:latin typeface="Times New Roman" pitchFamily="18" charset="0"/>
                <a:ea typeface="楷体_GB2312" pitchFamily="49" charset="-122"/>
              </a:rPr>
              <a:t>（愉快的），</a:t>
            </a:r>
            <a:r>
              <a:rPr altLang="en-US" lang="en-US">
                <a:latin typeface="Times New Roman" pitchFamily="18" charset="0"/>
                <a:ea typeface="楷体_GB2312" pitchFamily="49" charset="-122"/>
              </a:rPr>
              <a:t>friendly </a:t>
            </a:r>
            <a:r>
              <a:rPr altLang="en-US" lang="en-US">
                <a:latin typeface="Times New Roman" pitchFamily="18" charset="0"/>
                <a:ea typeface="楷体_GB2312" pitchFamily="49" charset="-122"/>
              </a:rPr>
              <a:t>（友好的），</a:t>
            </a:r>
            <a:r>
              <a:rPr altLang="en-US" lang="en-US">
                <a:latin typeface="Times New Roman" pitchFamily="18" charset="0"/>
                <a:ea typeface="楷体_GB2312" pitchFamily="49" charset="-122"/>
              </a:rPr>
              <a:t>good </a:t>
            </a:r>
            <a:r>
              <a:rPr altLang="en-US" lang="en-US">
                <a:latin typeface="Times New Roman" pitchFamily="18" charset="0"/>
                <a:ea typeface="楷体_GB2312" pitchFamily="49" charset="-122"/>
              </a:rPr>
              <a:t>（良好的），</a:t>
            </a:r>
            <a:r>
              <a:rPr altLang="en-US" lang="en-US">
                <a:latin typeface="Times New Roman" pitchFamily="18" charset="0"/>
                <a:ea typeface="楷体_GB2312" pitchFamily="49" charset="-122"/>
              </a:rPr>
              <a:t>mutually beneficial </a:t>
            </a:r>
            <a:r>
              <a:rPr altLang="en-US" lang="en-US">
                <a:latin typeface="Times New Roman" pitchFamily="18" charset="0"/>
                <a:ea typeface="楷体_GB2312" pitchFamily="49" charset="-122"/>
              </a:rPr>
              <a:t>（互利的）</a:t>
            </a:r>
            <a:r>
              <a:rPr altLang="en-US" lang="en-US">
                <a:latin typeface="Times New Roman" pitchFamily="18" charset="0"/>
                <a:ea typeface="楷体_GB2312" pitchFamily="49" charset="-122"/>
              </a:rPr>
              <a:t>] relations with …… </a:t>
            </a:r>
          </a:p>
          <a:p>
            <a:pPr lvl="0">
              <a:lnSpc>
                <a:spcPct val="90000"/>
              </a:lnSpc>
            </a:pPr>
            <a:endParaRPr altLang="en-US" lang="en-US">
              <a:latin typeface="Times New Roman" pitchFamily="18" charset="0"/>
              <a:ea typeface="楷体_GB2312" pitchFamily="49" charset="-122"/>
            </a:endParaRPr>
          </a:p>
          <a:p>
            <a:pPr lvl="0">
              <a:lnSpc>
                <a:spcPct val="90000"/>
              </a:lnSpc>
            </a:pPr>
            <a:r>
              <a:rPr altLang="en-US" lang="en-US">
                <a:latin typeface="Times New Roman" pitchFamily="18" charset="0"/>
                <a:ea typeface="楷体_GB2312" pitchFamily="49" charset="-122"/>
              </a:rPr>
              <a:t>在什么基础上建立业务关系：</a:t>
            </a:r>
          </a:p>
          <a:p>
            <a:pPr lvl="0">
              <a:lnSpc>
                <a:spcPct val="90000"/>
              </a:lnSpc>
              <a:buNone/>
            </a:pPr>
            <a:r>
              <a:rPr altLang="en-US" lang="en-US">
                <a:latin typeface="Times New Roman" pitchFamily="18" charset="0"/>
                <a:ea typeface="楷体_GB2312" pitchFamily="49" charset="-122"/>
              </a:rPr>
              <a:t>    </a:t>
            </a:r>
            <a:r>
              <a:rPr altLang="en-US" lang="en-US">
                <a:latin typeface="Times New Roman" pitchFamily="18" charset="0"/>
                <a:ea typeface="楷体_GB2312" pitchFamily="49" charset="-122"/>
              </a:rPr>
              <a:t>on the basis of…… </a:t>
            </a:r>
          </a:p>
          <a:p>
            <a:pPr lvl="0">
              <a:lnSpc>
                <a:spcPct val="90000"/>
              </a:lnSpc>
            </a:pPr>
            <a:r>
              <a:rPr altLang="en-US" lang="en-US">
                <a:latin typeface="Times New Roman" pitchFamily="18" charset="0"/>
                <a:ea typeface="楷体_GB2312" pitchFamily="49" charset="-122"/>
              </a:rPr>
              <a:t>如：</a:t>
            </a:r>
            <a:r>
              <a:rPr altLang="en-US" lang="en-US">
                <a:latin typeface="Times New Roman" pitchFamily="18" charset="0"/>
                <a:ea typeface="楷体_GB2312" pitchFamily="49" charset="-122"/>
              </a:rPr>
              <a:t>We are willing to enter into business</a:t>
            </a:r>
          </a:p>
          <a:p>
            <a:pPr lvl="0">
              <a:lnSpc>
                <a:spcPct val="90000"/>
              </a:lnSpc>
              <a:buNone/>
            </a:pPr>
            <a:r>
              <a:rPr altLang="en-US" lang="en-US">
                <a:latin typeface="Times New Roman" pitchFamily="18" charset="0"/>
                <a:ea typeface="楷体_GB2312" pitchFamily="49" charset="-122"/>
              </a:rPr>
              <a:t>relations with your firm on the basis of equality</a:t>
            </a:r>
            <a:r>
              <a:rPr altLang="en-US" lang="en-US">
                <a:latin typeface="Times New Roman" pitchFamily="18" charset="0"/>
                <a:ea typeface="楷体_GB2312" pitchFamily="49" charset="-122"/>
              </a:rPr>
              <a:t>， </a:t>
            </a:r>
          </a:p>
          <a:p>
            <a:pPr lvl="0">
              <a:lnSpc>
                <a:spcPct val="90000"/>
              </a:lnSpc>
              <a:buNone/>
            </a:pPr>
            <a:r>
              <a:rPr altLang="en-US" lang="en-US">
                <a:latin typeface="Times New Roman" pitchFamily="18" charset="0"/>
                <a:ea typeface="楷体_GB2312" pitchFamily="49" charset="-122"/>
              </a:rPr>
              <a:t>mutual benefit and exchanging what one has for </a:t>
            </a:r>
          </a:p>
          <a:p>
            <a:pPr lvl="0">
              <a:lnSpc>
                <a:spcPct val="90000"/>
              </a:lnSpc>
              <a:buNone/>
            </a:pPr>
            <a:r>
              <a:rPr altLang="en-US" lang="en-US">
                <a:latin typeface="Times New Roman" pitchFamily="18" charset="0"/>
                <a:ea typeface="楷体_GB2312" pitchFamily="49" charset="-122"/>
              </a:rPr>
              <a:t>what one needs.</a:t>
            </a:r>
            <a:r>
              <a:rPr altLang="en-US" lang="en-US">
                <a:latin typeface="Times New Roman" pitchFamily="18" charset="0"/>
                <a:ea typeface="楷体_GB2312" pitchFamily="49" charset="-122"/>
              </a:rPr>
              <a:t>我们愿在平等互利、互通有无的基础上与你公司建立业务联系。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5" name=""/>
          <p:cNvSpPr/>
          <p:nvPr>
            <p:ph type="body" sz="full" idx="1"/>
          </p:nvPr>
        </p:nvSpPr>
        <p:spPr>
          <a:xfrm rot="0">
            <a:off x="395287" y="620712"/>
            <a:ext cx="8540750" cy="5688012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lang="zh-CN"/>
              <a:t>　</a:t>
            </a:r>
            <a:r>
              <a:rPr altLang="en-US" lang="en-US">
                <a:latin typeface="Times New Roman" pitchFamily="18" charset="0"/>
              </a:rPr>
              <a:t>促进业务联系：to promote business relations</a:t>
            </a:r>
            <a:r>
              <a:rPr altLang="en-US" lang="en-US">
                <a:latin typeface="Times New Roman" pitchFamily="18" charset="0"/>
              </a:rPr>
              <a:t>；</a:t>
            </a:r>
          </a:p>
          <a:p>
            <a:pPr lvl="0">
              <a:lnSpc>
                <a:spcPct val="90000"/>
              </a:lnSpc>
            </a:pPr>
            <a:r>
              <a:rPr altLang="en-US" lang="en-US">
                <a:latin typeface="Times New Roman" pitchFamily="18" charset="0"/>
              </a:rPr>
              <a:t>加强业务联系：</a:t>
            </a:r>
            <a:r>
              <a:rPr altLang="en-US" lang="en-US">
                <a:latin typeface="Times New Roman" pitchFamily="18" charset="0"/>
              </a:rPr>
              <a:t>to strengthen </a:t>
            </a:r>
            <a:r>
              <a:rPr altLang="en-US" lang="en-US">
                <a:latin typeface="Times New Roman" pitchFamily="18" charset="0"/>
              </a:rPr>
              <a:t>（</a:t>
            </a:r>
            <a:r>
              <a:rPr altLang="en-US" lang="en-US">
                <a:latin typeface="Times New Roman" pitchFamily="18" charset="0"/>
              </a:rPr>
              <a:t>enhance</a:t>
            </a:r>
            <a:r>
              <a:rPr altLang="en-US" lang="en-US">
                <a:latin typeface="Times New Roman" pitchFamily="18" charset="0"/>
              </a:rPr>
              <a:t>） </a:t>
            </a:r>
            <a:r>
              <a:rPr altLang="en-US" lang="en-US">
                <a:latin typeface="Times New Roman" pitchFamily="18" charset="0"/>
              </a:rPr>
              <a:t>business relations.</a:t>
            </a:r>
          </a:p>
          <a:p>
            <a:pPr lvl="0">
              <a:lnSpc>
                <a:spcPct val="90000"/>
              </a:lnSpc>
            </a:pPr>
            <a:endParaRPr altLang="en-US" lang="en-US">
              <a:latin typeface="Times New Roman" pitchFamily="18" charset="0"/>
            </a:endParaRPr>
          </a:p>
          <a:p>
            <a:pPr lvl="0">
              <a:lnSpc>
                <a:spcPct val="90000"/>
              </a:lnSpc>
            </a:pPr>
            <a:r>
              <a:rPr altLang="en-US" lang="en-US">
                <a:latin typeface="Times New Roman" pitchFamily="18" charset="0"/>
              </a:rPr>
              <a:t>Available</a:t>
            </a:r>
          </a:p>
          <a:p>
            <a:pPr lvl="0">
              <a:lnSpc>
                <a:spcPct val="90000"/>
              </a:lnSpc>
              <a:buNone/>
            </a:pPr>
            <a:r>
              <a:rPr altLang="en-US" lang="en-US">
                <a:latin typeface="Times New Roman" pitchFamily="18" charset="0"/>
              </a:rPr>
              <a:t>　</a:t>
            </a:r>
            <a:r>
              <a:rPr altLang="en-US" lang="en-US">
                <a:latin typeface="Times New Roman" pitchFamily="18" charset="0"/>
              </a:rPr>
              <a:t>Available </a:t>
            </a:r>
            <a:r>
              <a:rPr altLang="en-US" lang="en-US">
                <a:latin typeface="Times New Roman" pitchFamily="18" charset="0"/>
              </a:rPr>
              <a:t>形容词</a:t>
            </a:r>
            <a:r>
              <a:rPr altLang="en-US" lang="en-US">
                <a:latin typeface="Times New Roman" pitchFamily="18" charset="0"/>
              </a:rPr>
              <a:t>available</a:t>
            </a:r>
            <a:r>
              <a:rPr altLang="en-US" lang="en-US">
                <a:latin typeface="Times New Roman" pitchFamily="18" charset="0"/>
              </a:rPr>
              <a:t>放在它所修饰的名词前或后都可以，</a:t>
            </a:r>
          </a:p>
          <a:p>
            <a:pPr lvl="0">
              <a:lnSpc>
                <a:spcPct val="90000"/>
              </a:lnSpc>
              <a:buNone/>
            </a:pPr>
            <a:r>
              <a:rPr altLang="en-US" lang="en-US">
                <a:latin typeface="Times New Roman" pitchFamily="18" charset="0"/>
              </a:rPr>
              <a:t>Available quantity </a:t>
            </a:r>
            <a:r>
              <a:rPr altLang="en-US" lang="en-US">
                <a:latin typeface="Times New Roman" pitchFamily="18" charset="0"/>
              </a:rPr>
              <a:t>或</a:t>
            </a:r>
            <a:r>
              <a:rPr altLang="en-US" lang="en-US">
                <a:latin typeface="Times New Roman" pitchFamily="18" charset="0"/>
              </a:rPr>
              <a:t>quantity available </a:t>
            </a:r>
            <a:r>
              <a:rPr altLang="en-US" lang="en-US">
                <a:latin typeface="Times New Roman" pitchFamily="18" charset="0"/>
              </a:rPr>
              <a:t>可供数量</a:t>
            </a:r>
          </a:p>
          <a:p>
            <a:pPr lvl="0">
              <a:lnSpc>
                <a:spcPct val="90000"/>
              </a:lnSpc>
              <a:buNone/>
            </a:pPr>
            <a:r>
              <a:rPr altLang="en-US" lang="en-US">
                <a:latin typeface="Times New Roman" pitchFamily="18" charset="0"/>
              </a:rPr>
              <a:t>Do you have any sample available</a:t>
            </a:r>
            <a:r>
              <a:rPr altLang="en-US" lang="en-US">
                <a:latin typeface="Times New Roman" pitchFamily="18" charset="0"/>
              </a:rPr>
              <a:t>？ </a:t>
            </a:r>
          </a:p>
          <a:p>
            <a:pPr lvl="0">
              <a:lnSpc>
                <a:spcPct val="90000"/>
              </a:lnSpc>
              <a:buNone/>
            </a:pPr>
            <a:r>
              <a:rPr altLang="en-US" lang="en-US">
                <a:latin typeface="Times New Roman" pitchFamily="18" charset="0"/>
              </a:rPr>
              <a:t>你们能给我们寄样品吗？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6" name=""/>
          <p:cNvSpPr/>
          <p:nvPr>
            <p:ph type="body" sz="full" idx="1"/>
          </p:nvPr>
        </p:nvSpPr>
        <p:spPr>
          <a:xfrm rot="0">
            <a:off x="304800" y="549275"/>
            <a:ext cx="8540750" cy="5903912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algn="ctr" lvl="0">
              <a:lnSpc>
                <a:spcPct val="90000"/>
              </a:lnSpc>
              <a:buNone/>
            </a:pPr>
            <a:r>
              <a:rPr altLang="en-US" sz="2800" lang="en-US">
                <a:latin typeface="Times New Roman" pitchFamily="18" charset="0"/>
                <a:ea typeface="楷体_GB2312" pitchFamily="49" charset="-122"/>
              </a:rPr>
              <a:t>Quotation</a:t>
            </a:r>
            <a:r>
              <a:rPr altLang="en-US" sz="2800" lang="en-US">
                <a:latin typeface="Times New Roman" pitchFamily="18" charset="0"/>
                <a:ea typeface="楷体_GB2312" pitchFamily="49" charset="-122"/>
              </a:rPr>
              <a:t>　　</a:t>
            </a:r>
          </a:p>
          <a:p>
            <a:pPr lvl="0">
              <a:lnSpc>
                <a:spcPct val="90000"/>
              </a:lnSpc>
              <a:buNone/>
            </a:pPr>
            <a:r>
              <a:rPr altLang="en-US" sz="2800" lang="en-US">
                <a:latin typeface="Times New Roman" pitchFamily="18" charset="0"/>
                <a:ea typeface="楷体_GB2312" pitchFamily="49" charset="-122"/>
              </a:rPr>
              <a:t>quotation </a:t>
            </a:r>
            <a:r>
              <a:rPr altLang="en-US" sz="2800" lang="en-US">
                <a:latin typeface="Times New Roman" pitchFamily="18" charset="0"/>
                <a:ea typeface="楷体_GB2312" pitchFamily="49" charset="-122"/>
              </a:rPr>
              <a:t>做“报价”解时，常与动词</a:t>
            </a:r>
            <a:r>
              <a:rPr altLang="en-US" sz="2800" lang="en-US">
                <a:latin typeface="Times New Roman" pitchFamily="18" charset="0"/>
                <a:ea typeface="楷体_GB2312" pitchFamily="49" charset="-122"/>
              </a:rPr>
              <a:t>make</a:t>
            </a:r>
            <a:r>
              <a:rPr altLang="en-US" sz="2800" lang="en-US">
                <a:latin typeface="Times New Roman" pitchFamily="18" charset="0"/>
                <a:ea typeface="楷体_GB2312" pitchFamily="49" charset="-122"/>
              </a:rPr>
              <a:t>， </a:t>
            </a:r>
            <a:r>
              <a:rPr altLang="en-US" sz="2800" lang="en-US">
                <a:latin typeface="Times New Roman" pitchFamily="18" charset="0"/>
                <a:ea typeface="楷体_GB2312" pitchFamily="49" charset="-122"/>
              </a:rPr>
              <a:t>send</a:t>
            </a:r>
            <a:r>
              <a:rPr altLang="en-US" sz="2800" lang="en-US">
                <a:latin typeface="Times New Roman" pitchFamily="18" charset="0"/>
                <a:ea typeface="楷体_GB2312" pitchFamily="49" charset="-122"/>
              </a:rPr>
              <a:t>， </a:t>
            </a:r>
          </a:p>
          <a:p>
            <a:pPr lvl="0">
              <a:lnSpc>
                <a:spcPct val="90000"/>
              </a:lnSpc>
              <a:buNone/>
            </a:pPr>
            <a:r>
              <a:rPr altLang="en-US" sz="2800" lang="en-US">
                <a:latin typeface="Times New Roman" pitchFamily="18" charset="0"/>
                <a:ea typeface="楷体_GB2312" pitchFamily="49" charset="-122"/>
              </a:rPr>
              <a:t>give </a:t>
            </a:r>
            <a:r>
              <a:rPr altLang="en-US" sz="2800" lang="en-US">
                <a:latin typeface="Times New Roman" pitchFamily="18" charset="0"/>
                <a:ea typeface="楷体_GB2312" pitchFamily="49" charset="-122"/>
              </a:rPr>
              <a:t>等连用：</a:t>
            </a:r>
            <a:r>
              <a:rPr altLang="en-US" sz="2800" lang="en-US">
                <a:latin typeface="Times New Roman" pitchFamily="18" charset="0"/>
                <a:ea typeface="楷体_GB2312" pitchFamily="49" charset="-122"/>
              </a:rPr>
              <a:t>Please make </a:t>
            </a:r>
            <a:r>
              <a:rPr altLang="en-US" sz="2800" lang="en-US">
                <a:latin typeface="Times New Roman" pitchFamily="18" charset="0"/>
                <a:ea typeface="楷体_GB2312" pitchFamily="49" charset="-122"/>
              </a:rPr>
              <a:t>（</a:t>
            </a:r>
            <a:r>
              <a:rPr altLang="en-US" sz="2800" lang="en-US">
                <a:latin typeface="Times New Roman" pitchFamily="18" charset="0"/>
                <a:ea typeface="楷体_GB2312" pitchFamily="49" charset="-122"/>
              </a:rPr>
              <a:t>send</a:t>
            </a:r>
            <a:r>
              <a:rPr altLang="en-US" sz="2800" lang="en-US">
                <a:latin typeface="Times New Roman" pitchFamily="18" charset="0"/>
                <a:ea typeface="楷体_GB2312" pitchFamily="49" charset="-122"/>
              </a:rPr>
              <a:t>， </a:t>
            </a:r>
            <a:r>
              <a:rPr altLang="en-US" sz="2800" lang="en-US">
                <a:latin typeface="Times New Roman" pitchFamily="18" charset="0"/>
                <a:ea typeface="楷体_GB2312" pitchFamily="49" charset="-122"/>
              </a:rPr>
              <a:t>give</a:t>
            </a:r>
            <a:r>
              <a:rPr altLang="en-US" sz="2800" lang="en-US">
                <a:latin typeface="Times New Roman" pitchFamily="18" charset="0"/>
                <a:ea typeface="楷体_GB2312" pitchFamily="49" charset="-122"/>
              </a:rPr>
              <a:t>） </a:t>
            </a:r>
            <a:r>
              <a:rPr altLang="en-US" sz="2800" lang="en-US">
                <a:latin typeface="Times New Roman" pitchFamily="18" charset="0"/>
                <a:ea typeface="楷体_GB2312" pitchFamily="49" charset="-122"/>
              </a:rPr>
              <a:t>us your </a:t>
            </a:r>
          </a:p>
          <a:p>
            <a:pPr lvl="0">
              <a:lnSpc>
                <a:spcPct val="90000"/>
              </a:lnSpc>
              <a:buNone/>
            </a:pPr>
            <a:r>
              <a:rPr altLang="en-US" sz="2800" lang="en-US">
                <a:latin typeface="Times New Roman" pitchFamily="18" charset="0"/>
                <a:ea typeface="楷体_GB2312" pitchFamily="49" charset="-122"/>
              </a:rPr>
              <a:t>lowest quotation.</a:t>
            </a:r>
          </a:p>
          <a:p>
            <a:pPr lvl="0">
              <a:lnSpc>
                <a:spcPct val="90000"/>
              </a:lnSpc>
              <a:buNone/>
            </a:pPr>
            <a:r>
              <a:rPr altLang="en-US" sz="2800" lang="en-US">
                <a:latin typeface="Times New Roman" pitchFamily="18" charset="0"/>
                <a:ea typeface="楷体_GB2312" pitchFamily="49" charset="-122"/>
              </a:rPr>
              <a:t>还可以用</a:t>
            </a:r>
            <a:r>
              <a:rPr altLang="en-US" sz="2800" lang="en-US">
                <a:latin typeface="Times New Roman" pitchFamily="18" charset="0"/>
                <a:ea typeface="楷体_GB2312" pitchFamily="49" charset="-122"/>
              </a:rPr>
              <a:t>let us have </a:t>
            </a:r>
            <a:r>
              <a:rPr altLang="en-US" sz="2800" lang="en-US">
                <a:latin typeface="Times New Roman" pitchFamily="18" charset="0"/>
                <a:ea typeface="楷体_GB2312" pitchFamily="49" charset="-122"/>
              </a:rPr>
              <a:t>的结构：</a:t>
            </a:r>
          </a:p>
          <a:p>
            <a:pPr lvl="0">
              <a:lnSpc>
                <a:spcPct val="90000"/>
              </a:lnSpc>
              <a:buNone/>
            </a:pPr>
            <a:r>
              <a:rPr altLang="en-US" sz="2800" lang="en-US">
                <a:latin typeface="Times New Roman" pitchFamily="18" charset="0"/>
                <a:ea typeface="楷体_GB2312" pitchFamily="49" charset="-122"/>
              </a:rPr>
              <a:t>Please let us have your lowest quotation.</a:t>
            </a:r>
            <a:r>
              <a:rPr altLang="en-US" sz="2800" lang="en-US">
                <a:latin typeface="Times New Roman" pitchFamily="18" charset="0"/>
                <a:ea typeface="楷体_GB2312" pitchFamily="49" charset="-122"/>
              </a:rPr>
              <a:t>　</a:t>
            </a:r>
          </a:p>
          <a:p>
            <a:pPr lvl="0">
              <a:lnSpc>
                <a:spcPct val="90000"/>
              </a:lnSpc>
              <a:buNone/>
            </a:pPr>
            <a:endParaRPr altLang="en-US" sz="2800" lang="en-US">
              <a:latin typeface="Times New Roman" pitchFamily="18" charset="0"/>
              <a:ea typeface="楷体_GB2312" pitchFamily="49" charset="-122"/>
            </a:endParaRPr>
          </a:p>
          <a:p>
            <a:pPr lvl="0">
              <a:lnSpc>
                <a:spcPct val="90000"/>
              </a:lnSpc>
              <a:buNone/>
            </a:pPr>
            <a:r>
              <a:rPr altLang="en-US" sz="2800" lang="en-US">
                <a:latin typeface="Times New Roman" pitchFamily="18" charset="0"/>
                <a:ea typeface="楷体_GB2312" pitchFamily="49" charset="-122"/>
              </a:rPr>
              <a:t>“</a:t>
            </a:r>
            <a:r>
              <a:rPr altLang="en-US" sz="2800" lang="en-US">
                <a:latin typeface="Times New Roman" pitchFamily="18" charset="0"/>
                <a:ea typeface="楷体_GB2312" pitchFamily="49" charset="-122"/>
              </a:rPr>
              <a:t>quotation”</a:t>
            </a:r>
            <a:r>
              <a:rPr altLang="en-US" sz="2800" lang="en-US">
                <a:latin typeface="Times New Roman" pitchFamily="18" charset="0"/>
                <a:ea typeface="楷体_GB2312" pitchFamily="49" charset="-122"/>
              </a:rPr>
              <a:t>后面常跟介词</a:t>
            </a:r>
            <a:r>
              <a:rPr altLang="en-US" sz="2800" lang="en-US">
                <a:latin typeface="Times New Roman" pitchFamily="18" charset="0"/>
                <a:ea typeface="楷体_GB2312" pitchFamily="49" charset="-122"/>
              </a:rPr>
              <a:t>for</a:t>
            </a:r>
            <a:r>
              <a:rPr altLang="en-US" sz="2800" lang="en-US">
                <a:latin typeface="Times New Roman" pitchFamily="18" charset="0"/>
                <a:ea typeface="楷体_GB2312" pitchFamily="49" charset="-122"/>
              </a:rPr>
              <a:t>，然后接所报的商品，在少数情况下，买方提及卖方的报价时用</a:t>
            </a:r>
            <a:r>
              <a:rPr altLang="en-US" sz="2800" lang="en-US">
                <a:latin typeface="Times New Roman" pitchFamily="18" charset="0"/>
                <a:ea typeface="楷体_GB2312" pitchFamily="49" charset="-122"/>
              </a:rPr>
              <a:t>of.</a:t>
            </a:r>
            <a:r>
              <a:rPr altLang="en-US" sz="2800" lang="en-US">
                <a:latin typeface="Times New Roman" pitchFamily="18" charset="0"/>
                <a:ea typeface="楷体_GB2312" pitchFamily="49" charset="-122"/>
              </a:rPr>
              <a:t>　</a:t>
            </a:r>
          </a:p>
          <a:p>
            <a:pPr lvl="0">
              <a:lnSpc>
                <a:spcPct val="90000"/>
              </a:lnSpc>
              <a:buNone/>
            </a:pPr>
            <a:r>
              <a:rPr altLang="en-US" sz="2800" lang="en-US">
                <a:latin typeface="Times New Roman" pitchFamily="18" charset="0"/>
                <a:ea typeface="楷体_GB2312" pitchFamily="49" charset="-122"/>
              </a:rPr>
              <a:t>向对方请求报价时，必用</a:t>
            </a:r>
            <a:r>
              <a:rPr altLang="en-US" sz="2800" lang="en-US">
                <a:latin typeface="Times New Roman" pitchFamily="18" charset="0"/>
                <a:ea typeface="楷体_GB2312" pitchFamily="49" charset="-122"/>
              </a:rPr>
              <a:t>for</a:t>
            </a:r>
            <a:r>
              <a:rPr altLang="en-US" sz="2800" lang="en-US">
                <a:latin typeface="Times New Roman" pitchFamily="18" charset="0"/>
                <a:ea typeface="楷体_GB2312" pitchFamily="49" charset="-122"/>
              </a:rPr>
              <a:t>：</a:t>
            </a:r>
          </a:p>
          <a:p>
            <a:pPr lvl="0">
              <a:lnSpc>
                <a:spcPct val="90000"/>
              </a:lnSpc>
              <a:buNone/>
            </a:pPr>
            <a:r>
              <a:rPr altLang="en-US" sz="2800" lang="en-US">
                <a:latin typeface="Times New Roman" pitchFamily="18" charset="0"/>
                <a:ea typeface="楷体_GB2312" pitchFamily="49" charset="-122"/>
              </a:rPr>
              <a:t> </a:t>
            </a:r>
            <a:r>
              <a:rPr altLang="en-US" sz="2800" lang="en-US">
                <a:latin typeface="Times New Roman" pitchFamily="18" charset="0"/>
                <a:ea typeface="楷体_GB2312" pitchFamily="49" charset="-122"/>
              </a:rPr>
              <a:t>Please make us your lowest quotation for Chinese </a:t>
            </a:r>
          </a:p>
          <a:p>
            <a:pPr lvl="0">
              <a:lnSpc>
                <a:spcPct val="90000"/>
              </a:lnSpc>
              <a:buNone/>
            </a:pPr>
            <a:r>
              <a:rPr altLang="en-US" sz="2800" lang="en-US">
                <a:latin typeface="Times New Roman" pitchFamily="18" charset="0"/>
                <a:ea typeface="楷体_GB2312" pitchFamily="49" charset="-122"/>
              </a:rPr>
              <a:t>Folding Fans.</a:t>
            </a:r>
            <a:r>
              <a:rPr altLang="en-US" sz="2800" lang="en-US">
                <a:latin typeface="Times New Roman" pitchFamily="18" charset="0"/>
                <a:ea typeface="楷体_GB2312" pitchFamily="49" charset="-122"/>
              </a:rPr>
              <a:t>请报中国折扇最低价。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7" name=""/>
          <p:cNvSpPr/>
          <p:nvPr>
            <p:ph type="title" sz="full" idx="0"/>
          </p:nvPr>
        </p:nvSpPr>
        <p:spPr>
          <a:xfrm rot="0">
            <a:off x="301625" y="685800"/>
            <a:ext cx="8540750" cy="11430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</a:lstStyle>
          <a:p>
            <a:r>
              <a:rPr altLang="en-US" lang="zh-CN"/>
              <a:t>询价</a:t>
            </a:r>
          </a:p>
        </p:txBody>
      </p:sp>
      <p:sp>
        <p:nvSpPr>
          <p:cNvPr id="1048598" name=""/>
          <p:cNvSpPr/>
          <p:nvPr>
            <p:ph type="body" sz="full" idx="1"/>
          </p:nvPr>
        </p:nvSpPr>
        <p:spPr>
          <a:xfrm rot="0">
            <a:off x="304800" y="1981200"/>
            <a:ext cx="8540750" cy="3886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宋体" pitchFamily="2" charset="-122"/>
                <a:sym typeface="Arial" pitchFamily="0" charset="0"/>
              </a:defRPr>
            </a:lvl5pPr>
          </a:lstStyle>
          <a:p>
            <a:pPr algn="ctr" lvl="0">
              <a:buNone/>
            </a:pPr>
            <a:r>
              <a:rPr altLang="en-US" lang="zh-CN"/>
              <a:t>Quote</a:t>
            </a:r>
            <a:r>
              <a:rPr altLang="en-US" lang="zh-CN"/>
              <a:t>　　</a:t>
            </a:r>
          </a:p>
          <a:p>
            <a:pPr lvl="0">
              <a:buNone/>
            </a:pPr>
            <a:endParaRPr altLang="en-US" lang="zh-CN"/>
          </a:p>
          <a:p>
            <a:pPr lvl="0">
              <a:buNone/>
            </a:pPr>
            <a:r>
              <a:rPr altLang="en-US" lang="zh-CN"/>
              <a:t>做报价解时的基本结构是：</a:t>
            </a:r>
          </a:p>
          <a:p>
            <a:pPr lvl="0">
              <a:buNone/>
            </a:pPr>
            <a:r>
              <a:rPr altLang="en-US" lang="zh-CN"/>
              <a:t>quote </a:t>
            </a:r>
            <a:r>
              <a:rPr altLang="en-US" lang="zh-CN"/>
              <a:t>sb</a:t>
            </a:r>
            <a:r>
              <a:rPr altLang="en-US" lang="zh-CN"/>
              <a:t> a price for </a:t>
            </a:r>
            <a:r>
              <a:rPr altLang="en-US" lang="zh-CN"/>
              <a:t>sth</a:t>
            </a:r>
            <a:r>
              <a:rPr altLang="en-US" lang="zh-CN"/>
              <a:t>：</a:t>
            </a:r>
          </a:p>
          <a:p>
            <a:pPr lvl="0">
              <a:buNone/>
            </a:pPr>
            <a:r>
              <a:rPr altLang="en-US" lang="zh-CN"/>
              <a:t> </a:t>
            </a:r>
            <a:r>
              <a:rPr altLang="en-US" lang="zh-CN"/>
              <a:t>Please quote us your lowest price for carpets.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33CC"/>
      </a:dk1>
      <a:lt1>
        <a:srgbClr val="FFFFFF"/>
      </a:lt1>
      <a:dk2>
        <a:srgbClr val="C0C0C0"/>
      </a:dk2>
      <a:lt2>
        <a:srgbClr val="007572"/>
      </a:lt2>
      <a:accent1>
        <a:srgbClr val="CCECFF"/>
      </a:accent1>
      <a:accent2>
        <a:srgbClr val="3399FF"/>
      </a:accent2>
      <a:accent3>
        <a:srgbClr val="FFFFFF"/>
      </a:accent3>
      <a:accent4>
        <a:srgbClr val="0033CC"/>
      </a:accent4>
      <a:accent5>
        <a:srgbClr val="000000"/>
      </a:accent5>
      <a:accent6>
        <a:srgbClr val="000000"/>
      </a:accent6>
      <a:hlink>
        <a:srgbClr val="CC0066"/>
      </a:hlink>
      <a:folHlink>
        <a:srgbClr val="7D7DA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33CC"/>
        </a:dk1>
        <a:lt1>
          <a:srgbClr val="FFFFFF"/>
        </a:lt1>
        <a:dk2>
          <a:srgbClr val="C0C0C0"/>
        </a:dk2>
        <a:lt2>
          <a:srgbClr val="007572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33CC"/>
        </a:accent4>
        <a:accent5>
          <a:srgbClr val="000000"/>
        </a:accent5>
        <a:accent6>
          <a:srgbClr val="000000"/>
        </a:accent6>
        <a:hlink>
          <a:srgbClr val="CC0066"/>
        </a:hlink>
        <a:folHlink>
          <a:srgbClr val="7D7DA9"/>
        </a:folHlink>
      </a:clrScheme>
    </a:extraClrScheme>
    <a:extraClrScheme>
      <a:clrScheme name="Default Color Scheme 2">
        <a:dk1>
          <a:srgbClr val="007A77"/>
        </a:dk1>
        <a:lt1>
          <a:srgbClr val="EFF6EE"/>
        </a:lt1>
        <a:dk2>
          <a:srgbClr val="C0C0C0"/>
        </a:dk2>
        <a:lt2>
          <a:srgbClr val="0066CC"/>
        </a:lt2>
        <a:accent1>
          <a:srgbClr val="E7EEE6"/>
        </a:accent1>
        <a:accent2>
          <a:srgbClr val="FF9933"/>
        </a:accent2>
        <a:accent3>
          <a:srgbClr val="EFF6EE"/>
        </a:accent3>
        <a:accent4>
          <a:srgbClr val="007A77"/>
        </a:accent4>
        <a:accent5>
          <a:srgbClr val="000000"/>
        </a:accent5>
        <a:accent6>
          <a:srgbClr val="000000"/>
        </a:accent6>
        <a:hlink>
          <a:srgbClr val="636395"/>
        </a:hlink>
        <a:folHlink>
          <a:srgbClr val="CC3300"/>
        </a:folHlink>
      </a:clrScheme>
    </a:extraClrScheme>
    <a:extraClrScheme>
      <a:clrScheme name="Default Color Scheme 3">
        <a:dk1>
          <a:srgbClr val="000000"/>
        </a:dk1>
        <a:lt1>
          <a:srgbClr val="CCFFCC"/>
        </a:lt1>
        <a:dk2>
          <a:srgbClr val="C0C0C0"/>
        </a:dk2>
        <a:lt2>
          <a:srgbClr val="E88A00"/>
        </a:lt2>
        <a:accent1>
          <a:srgbClr val="CCECFF"/>
        </a:accent1>
        <a:accent2>
          <a:srgbClr val="336600"/>
        </a:accent2>
        <a:accent3>
          <a:srgbClr val="CCFFCC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3333CC"/>
        </a:hlink>
        <a:folHlink>
          <a:srgbClr val="3399FF"/>
        </a:folHlink>
      </a:clrScheme>
    </a:extraClrScheme>
    <a:extraClrScheme>
      <a:clrScheme name="Default Color Scheme 4">
        <a:dk1>
          <a:srgbClr val="000000"/>
        </a:dk1>
        <a:lt1>
          <a:srgbClr val="FFFFCC"/>
        </a:lt1>
        <a:dk2>
          <a:srgbClr val="C0C0C0"/>
        </a:dk2>
        <a:lt2>
          <a:srgbClr val="CC3300"/>
        </a:lt2>
        <a:accent1>
          <a:srgbClr val="FFFFCC"/>
        </a:accent1>
        <a:accent2>
          <a:srgbClr val="339933"/>
        </a:accent2>
        <a:accent3>
          <a:srgbClr val="FFFFCC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0066FF"/>
        </a:hlink>
        <a:folHlink>
          <a:srgbClr val="6F6F9F"/>
        </a:folHlink>
      </a:clrScheme>
    </a:extraClrScheme>
    <a:extraClrScheme>
      <a:clrScheme name="Default Color Scheme 5">
        <a:dk1>
          <a:srgbClr val="636395"/>
        </a:dk1>
        <a:lt1>
          <a:srgbClr val="FFE2C5"/>
        </a:lt1>
        <a:dk2>
          <a:srgbClr val="C0C0C0"/>
        </a:dk2>
        <a:lt2>
          <a:srgbClr val="000000"/>
        </a:lt2>
        <a:accent1>
          <a:srgbClr val="FFE1E1"/>
        </a:accent1>
        <a:accent2>
          <a:srgbClr val="FF9933"/>
        </a:accent2>
        <a:accent3>
          <a:srgbClr val="FFE2C5"/>
        </a:accent3>
        <a:accent4>
          <a:srgbClr val="636395"/>
        </a:accent4>
        <a:accent5>
          <a:srgbClr val="000000"/>
        </a:accent5>
        <a:accent6>
          <a:srgbClr val="000000"/>
        </a:accent6>
        <a:hlink>
          <a:srgbClr val="008080"/>
        </a:hlink>
        <a:folHlink>
          <a:srgbClr val="3399FF"/>
        </a:folHlink>
      </a:clrScheme>
    </a:extraClrScheme>
    <a:extraClrScheme>
      <a:clrScheme name="Default Color Scheme 6">
        <a:dk1>
          <a:srgbClr val="626292"/>
        </a:dk1>
        <a:lt1>
          <a:srgbClr val="CCECFF"/>
        </a:lt1>
        <a:dk2>
          <a:srgbClr val="C0C0C0"/>
        </a:dk2>
        <a:lt2>
          <a:srgbClr val="3333CC"/>
        </a:lt2>
        <a:accent1>
          <a:srgbClr val="D9F1FF"/>
        </a:accent1>
        <a:accent2>
          <a:srgbClr val="FF9900"/>
        </a:accent2>
        <a:accent3>
          <a:srgbClr val="CCECFF"/>
        </a:accent3>
        <a:accent4>
          <a:srgbClr val="626292"/>
        </a:accent4>
        <a:accent5>
          <a:srgbClr val="000000"/>
        </a:accent5>
        <a:accent6>
          <a:srgbClr val="000000"/>
        </a:accent6>
        <a:hlink>
          <a:srgbClr val="CC0066"/>
        </a:hlink>
        <a:folHlink>
          <a:srgbClr val="009999"/>
        </a:folHlink>
      </a:clrScheme>
    </a:extraClrScheme>
    <a:extraClrScheme>
      <a:clrScheme name="Default Color Scheme 7">
        <a:dk1>
          <a:srgbClr val="0066CC"/>
        </a:dk1>
        <a:lt1>
          <a:srgbClr val="FFE1E1"/>
        </a:lt1>
        <a:dk2>
          <a:srgbClr val="C0C0C0"/>
        </a:dk2>
        <a:lt2>
          <a:srgbClr val="006600"/>
        </a:lt2>
        <a:accent1>
          <a:srgbClr val="FFFFCC"/>
        </a:accent1>
        <a:accent2>
          <a:srgbClr val="009999"/>
        </a:accent2>
        <a:accent3>
          <a:srgbClr val="FFE1E1"/>
        </a:accent3>
        <a:accent4>
          <a:srgbClr val="0066CC"/>
        </a:accent4>
        <a:accent5>
          <a:srgbClr val="000000"/>
        </a:accent5>
        <a:accent6>
          <a:srgbClr val="000000"/>
        </a:accent6>
        <a:hlink>
          <a:srgbClr val="EC0000"/>
        </a:hlink>
        <a:folHlink>
          <a:srgbClr val="0099FF"/>
        </a:folHlink>
      </a:clrScheme>
    </a:extraClrScheme>
    <a:extraClrScheme>
      <a:clrScheme name="Default Color Scheme 8">
        <a:dk1>
          <a:srgbClr val="292929"/>
        </a:dk1>
        <a:lt1>
          <a:srgbClr val="DDDDDD"/>
        </a:lt1>
        <a:dk2>
          <a:srgbClr val="B2B2B2"/>
        </a:dk2>
        <a:lt2>
          <a:srgbClr val="0066CC"/>
        </a:lt2>
        <a:accent1>
          <a:srgbClr val="CACADC"/>
        </a:accent1>
        <a:accent2>
          <a:srgbClr val="FFCC00"/>
        </a:accent2>
        <a:accent3>
          <a:srgbClr val="DDDDDD"/>
        </a:accent3>
        <a:accent4>
          <a:srgbClr val="292929"/>
        </a:accent4>
        <a:accent5>
          <a:srgbClr val="000000"/>
        </a:accent5>
        <a:accent6>
          <a:srgbClr val="000000"/>
        </a:accent6>
        <a:hlink>
          <a:srgbClr val="008080"/>
        </a:hlink>
        <a:folHlink>
          <a:srgbClr val="7D7DA9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">
    <a:dk1>
      <a:srgbClr val="0033CC"/>
    </a:dk1>
    <a:lt1>
      <a:srgbClr val="FFFFFF"/>
    </a:lt1>
    <a:dk2>
      <a:srgbClr val="C0C0C0"/>
    </a:dk2>
    <a:lt2>
      <a:srgbClr val="007572"/>
    </a:lt2>
    <a:accent1>
      <a:srgbClr val="CCECFF"/>
    </a:accent1>
    <a:accent2>
      <a:srgbClr val="3399FF"/>
    </a:accent2>
    <a:accent3>
      <a:srgbClr val="FFFFFF"/>
    </a:accent3>
    <a:accent4>
      <a:srgbClr val="0033CC"/>
    </a:accent4>
    <a:accent5>
      <a:srgbClr val="000000"/>
    </a:accent5>
    <a:accent6>
      <a:srgbClr val="000000"/>
    </a:accent6>
    <a:hlink>
      <a:srgbClr val="CC0066"/>
    </a:hlink>
    <a:folHlink>
      <a:srgbClr val="7D7DA9"/>
    </a:folHlink>
  </a:clrScheme>
</a:themeOverrid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知识点总结</dc:title>
  <dc:creator>*</dc:creator>
  <cp:lastModifiedBy>*</cp:lastModifiedBy>
  <dcterms:created xsi:type="dcterms:W3CDTF">2002-12-31T08:17:04Z</dcterms:created>
  <dcterms:modified xsi:type="dcterms:W3CDTF">2017-03-12T10:14:33Z</dcterms:modified>
</cp:coreProperties>
</file>