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55EEB-6260-4D5B-8236-35E186343B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ABEB50-9466-4F44-8F08-329782C18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B264B7E-6D0A-438C-90C2-C33F217A6889}"/>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36DD4E13-7D51-4534-BCEB-24C0D0A26C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133205-80A7-4D6D-A563-53FECA403C17}"/>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113892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F869A-5914-449A-95C5-8367EDFF49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E353FC-7841-4473-B2B7-67B588B0C21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A1881-BF4A-4280-BC02-1D46E8085A07}"/>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9A634F69-165B-442F-9427-F5CE9B7894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B63A89-4485-4919-9245-133734D107A2}"/>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372021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A524E6-EBBE-4B0A-85B1-9C41B04D9F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E88B9F-3B54-4D4C-8E82-F38C316A060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0E5CC6-AAFC-4F32-B4FA-0B82739415F1}"/>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DE853544-FD53-4DD8-9CE3-CF68BEBD9D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501E5-C6B1-4A6B-AC01-48163A17C09B}"/>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379132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7D2A1-B24D-486A-853E-EA483C7EDB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E8ACC4-4E13-4204-888D-9C671362DC4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44FB35-8480-43A2-BE4A-0EB2870403C6}"/>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5A74AF5A-F49A-4391-9B97-71E90F8C51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E69CDA-3539-48E2-B7C3-570AEEE2CA82}"/>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158573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60D2B-D16D-437D-B0F6-42613C7C58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77D38C-2A59-42D4-93D8-ACE271628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CEF6A4B-43A2-4EC8-B15E-1A4C8B858570}"/>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B3502ED8-8925-41A8-8128-ED10A39BFC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48F992-46CF-4E78-9DEC-C9DE25445CAB}"/>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3504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81CA3-5274-48AB-A1C9-16CC4E9814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D2E33C-8369-43B0-950F-77CB21E129B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24CD6BD-4CC9-44E5-8317-643BEE8A66C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3319210-4B68-431E-B810-A6A46FDF3216}"/>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6" name="页脚占位符 5">
            <a:extLst>
              <a:ext uri="{FF2B5EF4-FFF2-40B4-BE49-F238E27FC236}">
                <a16:creationId xmlns:a16="http://schemas.microsoft.com/office/drawing/2014/main" id="{B90EEE1A-D369-4936-B036-EC177C81FA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9CE8D5-8B9D-4C2B-8258-7F05D0CEBAA2}"/>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25052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B360D-694B-480F-ABB2-CD60355DE5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B2ACBD-7D2C-4270-A31A-375D37765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D235AE-3758-4B26-8E37-C730A7810BE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46D3D24-1A14-4B69-8333-88177D85B8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F961407-FF7D-4423-9105-4E486A1E8E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A319080-9703-4B41-833E-448C88FC33EC}"/>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8" name="页脚占位符 7">
            <a:extLst>
              <a:ext uri="{FF2B5EF4-FFF2-40B4-BE49-F238E27FC236}">
                <a16:creationId xmlns:a16="http://schemas.microsoft.com/office/drawing/2014/main" id="{A3280962-26D7-496A-B1C3-74C5FA3A77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A4B9193-B69D-4D78-BD5E-98E7CA1F60A6}"/>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102983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48A26-C17E-49F0-8588-8D632257D0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69D2618-31FC-4BB3-AE2C-EE857FB0327E}"/>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4" name="页脚占位符 3">
            <a:extLst>
              <a:ext uri="{FF2B5EF4-FFF2-40B4-BE49-F238E27FC236}">
                <a16:creationId xmlns:a16="http://schemas.microsoft.com/office/drawing/2014/main" id="{F4B7B035-2BF3-4C9D-9189-C0B21C5B56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500A9F-711C-4C3B-BA1C-0C0E4E4DAE96}"/>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106739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E1A9F3-A89E-4C0E-95D5-C4DDFC641B99}"/>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3" name="页脚占位符 2">
            <a:extLst>
              <a:ext uri="{FF2B5EF4-FFF2-40B4-BE49-F238E27FC236}">
                <a16:creationId xmlns:a16="http://schemas.microsoft.com/office/drawing/2014/main" id="{C33BF56B-84D1-462B-84D0-5120507000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501444-6F4A-43D8-B2C7-8415DA411849}"/>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22665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900D5-9363-4937-B134-3E3E714CC7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A6BDAA-72ED-459E-8EC9-851BD2E773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5E151B0-9BD4-4482-8695-163DC2BF1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36B2B-9E58-409E-A606-732CECA2CB57}"/>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6" name="页脚占位符 5">
            <a:extLst>
              <a:ext uri="{FF2B5EF4-FFF2-40B4-BE49-F238E27FC236}">
                <a16:creationId xmlns:a16="http://schemas.microsoft.com/office/drawing/2014/main" id="{391C6F88-146F-43D5-9D03-EDECCB0E94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BCF453-8BDC-4E49-9463-4C60CBABE52B}"/>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1872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60ED0-109D-4773-A902-3DB4487168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E090FB-F9CE-4D29-ABE0-D8EFE0434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84B224-5DB2-426C-9699-76EE5B4A8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6B920C6-3EFB-47D8-8CD2-6DBB67A120C0}"/>
              </a:ext>
            </a:extLst>
          </p:cNvPr>
          <p:cNvSpPr>
            <a:spLocks noGrp="1"/>
          </p:cNvSpPr>
          <p:nvPr>
            <p:ph type="dt" sz="half" idx="10"/>
          </p:nvPr>
        </p:nvSpPr>
        <p:spPr/>
        <p:txBody>
          <a:bodyPr/>
          <a:lstStyle/>
          <a:p>
            <a:fld id="{9929CCED-1445-44AD-A2BB-854CEB8E3613}" type="datetimeFigureOut">
              <a:rPr lang="zh-CN" altLang="en-US" smtClean="0"/>
              <a:t>2018/9/29</a:t>
            </a:fld>
            <a:endParaRPr lang="zh-CN" altLang="en-US"/>
          </a:p>
        </p:txBody>
      </p:sp>
      <p:sp>
        <p:nvSpPr>
          <p:cNvPr id="6" name="页脚占位符 5">
            <a:extLst>
              <a:ext uri="{FF2B5EF4-FFF2-40B4-BE49-F238E27FC236}">
                <a16:creationId xmlns:a16="http://schemas.microsoft.com/office/drawing/2014/main" id="{8F428491-DA17-4A8B-A56A-B80909F27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0FAFA4-1F9F-41A6-82E0-FD58D729C796}"/>
              </a:ext>
            </a:extLst>
          </p:cNvPr>
          <p:cNvSpPr>
            <a:spLocks noGrp="1"/>
          </p:cNvSpPr>
          <p:nvPr>
            <p:ph type="sldNum" sz="quarter" idx="12"/>
          </p:nvPr>
        </p:nvSpPr>
        <p:spPr/>
        <p:txBody>
          <a:body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44343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F9B306-64B1-432E-B92E-392E94448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D9C8B2-11E2-4CE1-A3E3-CFF22616E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902675-5214-4C5E-AF90-98D083E70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9CCED-1445-44AD-A2BB-854CEB8E3613}" type="datetimeFigureOut">
              <a:rPr lang="zh-CN" altLang="en-US" smtClean="0"/>
              <a:t>2018/9/29</a:t>
            </a:fld>
            <a:endParaRPr lang="zh-CN" altLang="en-US"/>
          </a:p>
        </p:txBody>
      </p:sp>
      <p:sp>
        <p:nvSpPr>
          <p:cNvPr id="5" name="页脚占位符 4">
            <a:extLst>
              <a:ext uri="{FF2B5EF4-FFF2-40B4-BE49-F238E27FC236}">
                <a16:creationId xmlns:a16="http://schemas.microsoft.com/office/drawing/2014/main" id="{8F324EFB-612B-43CB-AF14-78A78269A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23B07F-86EE-4933-9A8C-0C5F1B7D5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A28C4-AE6A-42A3-8AA2-47DCC6D6A618}" type="slidenum">
              <a:rPr lang="zh-CN" altLang="en-US" smtClean="0"/>
              <a:t>‹#›</a:t>
            </a:fld>
            <a:endParaRPr lang="zh-CN" altLang="en-US"/>
          </a:p>
        </p:txBody>
      </p:sp>
    </p:spTree>
    <p:extLst>
      <p:ext uri="{BB962C8B-B14F-4D97-AF65-F5344CB8AC3E}">
        <p14:creationId xmlns:p14="http://schemas.microsoft.com/office/powerpoint/2010/main" val="80871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07305-109F-426B-BBD5-EB9CFB2AF24A}"/>
              </a:ext>
            </a:extLst>
          </p:cNvPr>
          <p:cNvSpPr>
            <a:spLocks noGrp="1"/>
          </p:cNvSpPr>
          <p:nvPr>
            <p:ph type="ctrTitle"/>
          </p:nvPr>
        </p:nvSpPr>
        <p:spPr/>
        <p:txBody>
          <a:bodyPr/>
          <a:lstStyle/>
          <a:p>
            <a:r>
              <a:rPr lang="zh-CN" altLang="en-US" dirty="0"/>
              <a:t>旅游英语选读</a:t>
            </a:r>
            <a:br>
              <a:rPr lang="en-US" altLang="zh-CN" dirty="0"/>
            </a:br>
            <a:r>
              <a:rPr lang="zh-CN" altLang="en-US" dirty="0"/>
              <a:t>题海</a:t>
            </a:r>
            <a:r>
              <a:rPr lang="en-US" altLang="zh-CN" dirty="0"/>
              <a:t>2</a:t>
            </a:r>
            <a:endParaRPr lang="zh-CN" altLang="en-US" dirty="0"/>
          </a:p>
        </p:txBody>
      </p:sp>
      <p:sp>
        <p:nvSpPr>
          <p:cNvPr id="3" name="副标题 2">
            <a:extLst>
              <a:ext uri="{FF2B5EF4-FFF2-40B4-BE49-F238E27FC236}">
                <a16:creationId xmlns:a16="http://schemas.microsoft.com/office/drawing/2014/main" id="{AC475497-B728-4D9C-8179-501C6281907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6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1034480-4099-4ECE-9D2C-26E5EE923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090" y="807394"/>
            <a:ext cx="9211854" cy="1554615"/>
          </a:xfrm>
          <a:prstGeom prst="rect">
            <a:avLst/>
          </a:prstGeom>
        </p:spPr>
      </p:pic>
      <p:sp>
        <p:nvSpPr>
          <p:cNvPr id="5" name="矩形 4">
            <a:extLst>
              <a:ext uri="{FF2B5EF4-FFF2-40B4-BE49-F238E27FC236}">
                <a16:creationId xmlns:a16="http://schemas.microsoft.com/office/drawing/2014/main" id="{1C7138D9-3D49-4095-A62D-B38DBF81CA9B}"/>
              </a:ext>
            </a:extLst>
          </p:cNvPr>
          <p:cNvSpPr/>
          <p:nvPr/>
        </p:nvSpPr>
        <p:spPr>
          <a:xfrm>
            <a:off x="1645056" y="994657"/>
            <a:ext cx="9924081" cy="5632311"/>
          </a:xfrm>
          <a:prstGeom prst="rect">
            <a:avLst/>
          </a:prstGeom>
        </p:spPr>
        <p:txBody>
          <a:bodyPr wrap="square">
            <a:spAutoFit/>
          </a:bodyPr>
          <a:lstStyle/>
          <a:p>
            <a:r>
              <a:rPr lang="en-US" altLang="zh-CN" b="0" i="0" dirty="0">
                <a:solidFill>
                  <a:srgbClr val="1F2D3D"/>
                </a:solidFill>
                <a:effectLst/>
                <a:latin typeface="Helvetica Neue For Number"/>
              </a:rPr>
              <a:t> America's most famous woman is the Goddess of Liberty, </a:t>
            </a:r>
            <a:r>
              <a:rPr lang="en-US" altLang="zh-CN" b="0" i="0" dirty="0" err="1">
                <a:solidFill>
                  <a:srgbClr val="1F2D3D"/>
                </a:solidFill>
                <a:effectLst/>
                <a:latin typeface="Helvetica Neue For Number"/>
              </a:rPr>
              <a:t>i</a:t>
            </a:r>
            <a:r>
              <a:rPr lang="en-US" altLang="zh-CN" b="0" i="0" dirty="0">
                <a:solidFill>
                  <a:srgbClr val="1F2D3D"/>
                </a:solidFill>
                <a:effectLst/>
                <a:latin typeface="Helvetica Neue For Number"/>
              </a:rPr>
              <a:t>. e. the Statue of Liberty. It was first conceived in 1865 by Edouard de </a:t>
            </a:r>
            <a:r>
              <a:rPr lang="en-US" altLang="zh-CN" b="0" i="0" dirty="0" err="1">
                <a:solidFill>
                  <a:srgbClr val="1F2D3D"/>
                </a:solidFill>
                <a:effectLst/>
                <a:latin typeface="Helvetica Neue For Number"/>
              </a:rPr>
              <a:t>Laboulaye</a:t>
            </a:r>
            <a:r>
              <a:rPr lang="en-US" altLang="zh-CN" b="0" i="0" dirty="0">
                <a:solidFill>
                  <a:srgbClr val="1F2D3D"/>
                </a:solidFill>
                <a:effectLst/>
                <a:latin typeface="Helvetica Neue For Number"/>
              </a:rPr>
              <a:t> and designed by another Frenchman, Frederic </a:t>
            </a:r>
            <a:r>
              <a:rPr lang="en-US" altLang="zh-CN" b="0" i="0" dirty="0" err="1">
                <a:solidFill>
                  <a:srgbClr val="1F2D3D"/>
                </a:solidFill>
                <a:effectLst/>
                <a:latin typeface="Helvetica Neue For Number"/>
              </a:rPr>
              <a:t>Bartoldi</a:t>
            </a:r>
            <a:r>
              <a:rPr lang="en-US" altLang="zh-CN" b="0" i="0" dirty="0">
                <a:solidFill>
                  <a:srgbClr val="1F2D3D"/>
                </a:solidFill>
                <a:effectLst/>
                <a:latin typeface="Helvetica Neue For Number"/>
              </a:rPr>
              <a:t>. They wanted to honor liberty and friendship. </a:t>
            </a:r>
            <a:br>
              <a:rPr lang="en-US" altLang="zh-CN" dirty="0"/>
            </a:br>
            <a:r>
              <a:rPr lang="en-US" altLang="zh-CN" b="0" i="0" dirty="0">
                <a:solidFill>
                  <a:srgbClr val="1F2D3D"/>
                </a:solidFill>
                <a:effectLst/>
                <a:latin typeface="Helvetica Neue For Number"/>
              </a:rPr>
              <a:t>     It was hoped that the monument would be completed by 1876 when America celebrated its centennial. Fund raising and the manufacture of the Statue in France went slowly. It was 1885 when the 214 crates containing the Statue reached New York. </a:t>
            </a:r>
            <a:br>
              <a:rPr lang="en-US" altLang="zh-CN" dirty="0"/>
            </a:br>
            <a:r>
              <a:rPr lang="en-US" altLang="zh-CN" b="0" i="0" dirty="0">
                <a:solidFill>
                  <a:srgbClr val="1F2D3D"/>
                </a:solidFill>
                <a:effectLst/>
                <a:latin typeface="Helvetica Neue For Number"/>
              </a:rPr>
              <a:t>     Americans were initially embarrassed for they had not raised the money to pay for the erection of the base. Fund raising by popular subscription (</a:t>
            </a:r>
            <a:r>
              <a:rPr lang="zh-CN" altLang="en-US" b="0" i="0" dirty="0">
                <a:solidFill>
                  <a:srgbClr val="1F2D3D"/>
                </a:solidFill>
                <a:effectLst/>
                <a:latin typeface="Helvetica Neue For Number"/>
              </a:rPr>
              <a:t>捐款</a:t>
            </a:r>
            <a:r>
              <a:rPr lang="en-US" altLang="zh-CN" b="0" i="0" dirty="0">
                <a:solidFill>
                  <a:srgbClr val="1F2D3D"/>
                </a:solidFill>
                <a:effectLst/>
                <a:latin typeface="Helvetica Neue For Number"/>
              </a:rPr>
              <a:t>) was behind schedule. One fund raising method used was to have popular Americans write letters which were then auctioned off (</a:t>
            </a:r>
            <a:r>
              <a:rPr lang="zh-CN" altLang="en-US" b="0" i="0" dirty="0">
                <a:solidFill>
                  <a:srgbClr val="1F2D3D"/>
                </a:solidFill>
                <a:effectLst/>
                <a:latin typeface="Helvetica Neue For Number"/>
              </a:rPr>
              <a:t>拍卖</a:t>
            </a:r>
            <a:r>
              <a:rPr lang="en-US" altLang="zh-CN" b="0" i="0" dirty="0">
                <a:solidFill>
                  <a:srgbClr val="1F2D3D"/>
                </a:solidFill>
                <a:effectLst/>
                <a:latin typeface="Helvetica Neue For Number"/>
              </a:rPr>
              <a:t>). Mark Twain wrote a "tongue-in-cheek" letter suggesting that Miss Liberty didn't deserve a statue. </a:t>
            </a:r>
            <a:br>
              <a:rPr lang="en-US" altLang="zh-CN" dirty="0"/>
            </a:br>
            <a:r>
              <a:rPr lang="en-US" altLang="zh-CN" b="0" i="0" dirty="0">
                <a:solidFill>
                  <a:srgbClr val="1F2D3D"/>
                </a:solidFill>
                <a:effectLst/>
                <a:latin typeface="Helvetica Neue For Number"/>
              </a:rPr>
              <a:t>     The base and statue, together 272 feet tall, were completed in 1886. From a technical standpoint, the Statue is a marvel. The inner structure was designed by the French engineer, Alexandre Eiffel. His design for the stressed copper skin of the Statue anticipated (</a:t>
            </a:r>
            <a:r>
              <a:rPr lang="zh-CN" altLang="en-US" b="0" i="0" dirty="0">
                <a:solidFill>
                  <a:srgbClr val="1F2D3D"/>
                </a:solidFill>
                <a:effectLst/>
                <a:latin typeface="Helvetica Neue For Number"/>
              </a:rPr>
              <a:t>超前</a:t>
            </a:r>
            <a:r>
              <a:rPr lang="en-US" altLang="zh-CN" b="0" i="0" dirty="0">
                <a:solidFill>
                  <a:srgbClr val="1F2D3D"/>
                </a:solidFill>
                <a:effectLst/>
                <a:latin typeface="Helvetica Neue For Number"/>
              </a:rPr>
              <a:t>) many of the principles utilized in modern aircraft. </a:t>
            </a:r>
            <a:br>
              <a:rPr lang="en-US" altLang="zh-CN" dirty="0"/>
            </a:br>
            <a:r>
              <a:rPr lang="en-US" altLang="zh-CN" b="0" i="0" dirty="0">
                <a:solidFill>
                  <a:srgbClr val="1F2D3D"/>
                </a:solidFill>
                <a:effectLst/>
                <a:latin typeface="Helvetica Neue For Number"/>
              </a:rPr>
              <a:t>     After a century, the monument began to show signs of getting worse in conditions. Just as Frenchmen had created the statue, so it was with restoration. </a:t>
            </a:r>
            <a:br>
              <a:rPr lang="en-US" altLang="zh-CN" dirty="0"/>
            </a:br>
            <a:r>
              <a:rPr lang="en-US" altLang="zh-CN" b="0" i="0" dirty="0">
                <a:solidFill>
                  <a:srgbClr val="1F2D3D"/>
                </a:solidFill>
                <a:effectLst/>
                <a:latin typeface="Helvetica Neue For Number"/>
              </a:rPr>
              <a:t>     A Frenchman noted the decay, and both French and American craftsmen and contributions brought about the renewal of the Statue in time for its centennial. Liberty is still popular in France and the United States.</a:t>
            </a:r>
            <a:endParaRPr lang="zh-CN" altLang="en-US" dirty="0"/>
          </a:p>
        </p:txBody>
      </p:sp>
    </p:spTree>
    <p:extLst>
      <p:ext uri="{BB962C8B-B14F-4D97-AF65-F5344CB8AC3E}">
        <p14:creationId xmlns:p14="http://schemas.microsoft.com/office/powerpoint/2010/main" val="289301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B6C20B-ADB4-420D-B974-1FFFF594AE5B}"/>
              </a:ext>
            </a:extLst>
          </p:cNvPr>
          <p:cNvSpPr/>
          <p:nvPr/>
        </p:nvSpPr>
        <p:spPr>
          <a:xfrm>
            <a:off x="3048000" y="1997839"/>
            <a:ext cx="6096000" cy="2862322"/>
          </a:xfrm>
          <a:prstGeom prst="rect">
            <a:avLst/>
          </a:prstGeom>
        </p:spPr>
        <p:txBody>
          <a:bodyPr>
            <a:spAutoFit/>
          </a:bodyPr>
          <a:lstStyle/>
          <a:p>
            <a:r>
              <a:rPr lang="en-US" altLang="zh-CN" b="0" i="0" dirty="0">
                <a:solidFill>
                  <a:srgbClr val="1F2D3D"/>
                </a:solidFill>
                <a:effectLst/>
                <a:latin typeface="Helvetica Neue For Number"/>
              </a:rPr>
              <a:t>1.How many years passed away from the conception of the Statue to its completion? </a:t>
            </a:r>
            <a:r>
              <a:rPr lang="zh-CN" altLang="en-US" b="0" i="0" dirty="0">
                <a:solidFill>
                  <a:srgbClr val="1F2D3D"/>
                </a:solidFill>
                <a:effectLst/>
                <a:latin typeface="Helvetica Neue For Number"/>
              </a:rPr>
              <a:t>（）</a:t>
            </a:r>
            <a:br>
              <a:rPr lang="zh-CN" altLang="en-US" b="0" i="0" dirty="0">
                <a:solidFill>
                  <a:srgbClr val="1F2D3D"/>
                </a:solidFill>
                <a:effectLst/>
                <a:latin typeface="Helvetica Neue For Number"/>
              </a:rPr>
            </a:br>
            <a:endParaRPr lang="zh-CN" altLang="en-US" b="0" i="0" dirty="0">
              <a:solidFill>
                <a:srgbClr val="1F2D3D"/>
              </a:solidFill>
              <a:effectLst/>
              <a:latin typeface="Helvetica Neue For Number"/>
            </a:endParaRPr>
          </a:p>
          <a:p>
            <a:r>
              <a:rPr lang="en-US" altLang="zh-CN" b="0" i="0" dirty="0">
                <a:solidFill>
                  <a:srgbClr val="1F2D3D"/>
                </a:solidFill>
                <a:effectLst/>
                <a:latin typeface="Helvetica Neue For Number"/>
              </a:rPr>
              <a:t>A:11 years</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B:16 years</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C:20 years</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D:21 years</a:t>
            </a:r>
          </a:p>
        </p:txBody>
      </p:sp>
      <p:sp>
        <p:nvSpPr>
          <p:cNvPr id="3" name="椭圆 2">
            <a:extLst>
              <a:ext uri="{FF2B5EF4-FFF2-40B4-BE49-F238E27FC236}">
                <a16:creationId xmlns:a16="http://schemas.microsoft.com/office/drawing/2014/main" id="{09240D5A-7D47-49CA-82F8-9ADFCA288C6C}"/>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566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0E94E0D-E6BB-4276-8935-9AD1AA792548}"/>
              </a:ext>
            </a:extLst>
          </p:cNvPr>
          <p:cNvSpPr/>
          <p:nvPr/>
        </p:nvSpPr>
        <p:spPr>
          <a:xfrm>
            <a:off x="3048000" y="1997839"/>
            <a:ext cx="6096000" cy="2862322"/>
          </a:xfrm>
          <a:prstGeom prst="rect">
            <a:avLst/>
          </a:prstGeom>
        </p:spPr>
        <p:txBody>
          <a:bodyPr>
            <a:spAutoFit/>
          </a:bodyPr>
          <a:lstStyle/>
          <a:p>
            <a:r>
              <a:rPr lang="en-US" altLang="zh-CN" b="0" i="0" dirty="0">
                <a:solidFill>
                  <a:srgbClr val="1F2D3D"/>
                </a:solidFill>
                <a:effectLst/>
                <a:latin typeface="Helvetica Neue For Number"/>
              </a:rPr>
              <a:t>2. Mark Twain's letter about the Statue of Liberty </a:t>
            </a: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A:represented a serious question as to the need for the Statue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B:was a put-on by a humorist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C:raised a great deal of money</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D:played a joke on the French</a:t>
            </a:r>
          </a:p>
        </p:txBody>
      </p:sp>
      <p:sp>
        <p:nvSpPr>
          <p:cNvPr id="3" name="椭圆 2">
            <a:extLst>
              <a:ext uri="{FF2B5EF4-FFF2-40B4-BE49-F238E27FC236}">
                <a16:creationId xmlns:a16="http://schemas.microsoft.com/office/drawing/2014/main" id="{E9B7A4EA-5859-4885-A521-DAA1E2B921A3}"/>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733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566861-B2DC-4C74-9EE1-32ECFB7EC0A4}"/>
              </a:ext>
            </a:extLst>
          </p:cNvPr>
          <p:cNvSpPr/>
          <p:nvPr/>
        </p:nvSpPr>
        <p:spPr>
          <a:xfrm>
            <a:off x="3048000" y="1997839"/>
            <a:ext cx="6096000" cy="2862322"/>
          </a:xfrm>
          <a:prstGeom prst="rect">
            <a:avLst/>
          </a:prstGeom>
        </p:spPr>
        <p:txBody>
          <a:bodyPr>
            <a:spAutoFit/>
          </a:bodyPr>
          <a:lstStyle/>
          <a:p>
            <a:r>
              <a:rPr lang="en-US" altLang="zh-CN" b="0" i="0" dirty="0">
                <a:solidFill>
                  <a:srgbClr val="1F2D3D"/>
                </a:solidFill>
                <a:effectLst/>
                <a:latin typeface="Helvetica Neue For Number"/>
              </a:rPr>
              <a:t>3.French engineering genius is seen in the Statue of Liberty in </a:t>
            </a: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A: design of its base</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B:design of its stressed covering</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C:locating the Statue without disturbing harbor traffic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D:keeping the flame lit </a:t>
            </a:r>
          </a:p>
        </p:txBody>
      </p:sp>
      <p:sp>
        <p:nvSpPr>
          <p:cNvPr id="3" name="椭圆 2">
            <a:extLst>
              <a:ext uri="{FF2B5EF4-FFF2-40B4-BE49-F238E27FC236}">
                <a16:creationId xmlns:a16="http://schemas.microsoft.com/office/drawing/2014/main" id="{D2AF9973-6DD4-42B6-B00A-1B8B9F7B78FB}"/>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07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BF763A-A9E8-4300-A840-0EC09F216E2C}"/>
              </a:ext>
            </a:extLst>
          </p:cNvPr>
          <p:cNvSpPr/>
          <p:nvPr/>
        </p:nvSpPr>
        <p:spPr>
          <a:xfrm>
            <a:off x="3048000" y="1997839"/>
            <a:ext cx="6096000" cy="2862322"/>
          </a:xfrm>
          <a:prstGeom prst="rect">
            <a:avLst/>
          </a:prstGeom>
        </p:spPr>
        <p:txBody>
          <a:bodyPr>
            <a:spAutoFit/>
          </a:bodyPr>
          <a:lstStyle/>
          <a:p>
            <a:r>
              <a:rPr lang="en-US" altLang="zh-CN" b="0" i="0" dirty="0">
                <a:solidFill>
                  <a:srgbClr val="1F2D3D"/>
                </a:solidFill>
                <a:effectLst/>
                <a:latin typeface="Helvetica Neue For Number"/>
              </a:rPr>
              <a:t>4.The Statue of Liberty's development embarrassed Americans in the 1880s because </a:t>
            </a: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A:it took them so long to raise the money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B:it was clear the Statue was </a:t>
            </a:r>
            <a:r>
              <a:rPr lang="en-US" altLang="zh-CN" b="0" i="0" dirty="0" err="1">
                <a:solidFill>
                  <a:srgbClr val="1F2D3D"/>
                </a:solidFill>
                <a:effectLst/>
                <a:latin typeface="Helvetica Neue For Number"/>
              </a:rPr>
              <a:t>mislocated</a:t>
            </a:r>
            <a:r>
              <a:rPr lang="en-US" altLang="zh-CN" b="0" i="0" dirty="0">
                <a:solidFill>
                  <a:srgbClr val="1F2D3D"/>
                </a:solidFill>
                <a:effectLst/>
                <a:latin typeface="Helvetica Neue For Number"/>
              </a:rPr>
              <a:t>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C:its design was tasteless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D:they felt it a waste of money to build the Statue </a:t>
            </a:r>
          </a:p>
        </p:txBody>
      </p:sp>
      <p:sp>
        <p:nvSpPr>
          <p:cNvPr id="3" name="椭圆 2">
            <a:extLst>
              <a:ext uri="{FF2B5EF4-FFF2-40B4-BE49-F238E27FC236}">
                <a16:creationId xmlns:a16="http://schemas.microsoft.com/office/drawing/2014/main" id="{5415ECD1-B631-43D6-B1FF-0100D1791687}"/>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429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04D6C9-F7D9-473F-B7DB-9BD75192BBD1}"/>
              </a:ext>
            </a:extLst>
          </p:cNvPr>
          <p:cNvSpPr/>
          <p:nvPr/>
        </p:nvSpPr>
        <p:spPr>
          <a:xfrm>
            <a:off x="3048000" y="1582341"/>
            <a:ext cx="6096000" cy="3693319"/>
          </a:xfrm>
          <a:prstGeom prst="rect">
            <a:avLst/>
          </a:prstGeom>
        </p:spPr>
        <p:txBody>
          <a:bodyPr>
            <a:spAutoFit/>
          </a:bodyPr>
          <a:lstStyle/>
          <a:p>
            <a:r>
              <a:rPr lang="en-US" altLang="zh-CN" b="0" i="0" dirty="0">
                <a:solidFill>
                  <a:srgbClr val="1F2D3D"/>
                </a:solidFill>
                <a:effectLst/>
                <a:latin typeface="Helvetica Neue For Number"/>
              </a:rPr>
              <a:t>5.Among the following statements, which one is NOT true concerning the restoration of the statue? </a:t>
            </a:r>
            <a:r>
              <a:rPr lang="zh-CN" altLang="en-US" b="0" i="0" dirty="0">
                <a:solidFill>
                  <a:srgbClr val="1F2D3D"/>
                </a:solidFill>
                <a:effectLst/>
                <a:latin typeface="Helvetica Neue For Number"/>
              </a:rPr>
              <a:t>（）</a:t>
            </a:r>
            <a:br>
              <a:rPr lang="zh-CN" altLang="en-US" b="0" i="0" dirty="0">
                <a:solidFill>
                  <a:srgbClr val="1F2D3D"/>
                </a:solidFill>
                <a:effectLst/>
                <a:latin typeface="Helvetica Neue For Number"/>
              </a:rPr>
            </a:br>
            <a:endParaRPr lang="zh-CN" altLang="en-US" b="0" i="0" dirty="0">
              <a:solidFill>
                <a:srgbClr val="1F2D3D"/>
              </a:solidFill>
              <a:effectLst/>
              <a:latin typeface="Helvetica Neue For Number"/>
            </a:endParaRPr>
          </a:p>
          <a:p>
            <a:r>
              <a:rPr lang="en-US" altLang="zh-CN" b="0" i="0" dirty="0">
                <a:solidFill>
                  <a:srgbClr val="1F2D3D"/>
                </a:solidFill>
                <a:effectLst/>
                <a:latin typeface="Helvetica Neue For Number"/>
              </a:rPr>
              <a:t>A:The restoration took place a century later after its completion.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B:It was a Frenchman who noticed the need of the restoration.</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C:Frenchmen built and restored the Statue for the Americans</a:t>
            </a:r>
          </a:p>
          <a:p>
            <a:r>
              <a:rPr lang="en-US" altLang="zh-CN" b="0" i="0" dirty="0">
                <a:solidFill>
                  <a:srgbClr val="1F2D3D"/>
                </a:solidFill>
                <a:effectLst/>
                <a:latin typeface="Helvetica Neue For Number"/>
              </a:rPr>
              <a:t>D:Both French and American people worked together to restore the Statue. </a:t>
            </a:r>
          </a:p>
        </p:txBody>
      </p:sp>
      <p:sp>
        <p:nvSpPr>
          <p:cNvPr id="3" name="椭圆 2">
            <a:extLst>
              <a:ext uri="{FF2B5EF4-FFF2-40B4-BE49-F238E27FC236}">
                <a16:creationId xmlns:a16="http://schemas.microsoft.com/office/drawing/2014/main" id="{29FC6C77-0C60-4A38-971D-DBF0911D6A1D}"/>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213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1F6974-84A3-40DB-AB09-6BBFAEB85E94}"/>
              </a:ext>
            </a:extLst>
          </p:cNvPr>
          <p:cNvSpPr/>
          <p:nvPr/>
        </p:nvSpPr>
        <p:spPr>
          <a:xfrm>
            <a:off x="3048000" y="-1187648"/>
            <a:ext cx="6096000" cy="9233297"/>
          </a:xfrm>
          <a:prstGeom prst="rect">
            <a:avLst/>
          </a:prstGeom>
        </p:spPr>
        <p:txBody>
          <a:bodyPr>
            <a:spAutoFit/>
          </a:bodyPr>
          <a:lstStyle/>
          <a:p>
            <a:r>
              <a:rPr lang="en-US" altLang="zh-CN" b="0" i="0" dirty="0">
                <a:solidFill>
                  <a:srgbClr val="1F2D3D"/>
                </a:solidFill>
                <a:effectLst/>
                <a:latin typeface="Helvetica Neue For Number"/>
              </a:rPr>
              <a:t>The most interesting architectural phenomenon of the 1970s was the enthusiasm for refurnishing older building. Obviously, this was not an entirely new phenomenon. What is new is the whole scale in reusing the past, in recycling, in adaptive rehabilitation (</a:t>
            </a:r>
            <a:r>
              <a:rPr lang="zh-CN" altLang="en-US" b="0" i="0" dirty="0">
                <a:solidFill>
                  <a:srgbClr val="1F2D3D"/>
                </a:solidFill>
                <a:effectLst/>
                <a:latin typeface="Helvetica Neue For Number"/>
              </a:rPr>
              <a:t>更新</a:t>
            </a:r>
            <a:r>
              <a:rPr lang="en-US" altLang="zh-CN" b="0" i="0" dirty="0">
                <a:solidFill>
                  <a:srgbClr val="1F2D3D"/>
                </a:solidFill>
                <a:effectLst/>
                <a:latin typeface="Helvetica Neue For Number"/>
              </a:rPr>
              <a:t>). A few trial efforts, such as Ghirardelli Square in San Francisco, proved their financial feasibility in the 1960s, but it was in the 1970s, with strong government support through tax incentives and rapid depreciation (</a:t>
            </a:r>
            <a:r>
              <a:rPr lang="zh-CN" altLang="en-US" b="0" i="0" dirty="0">
                <a:solidFill>
                  <a:srgbClr val="1F2D3D"/>
                </a:solidFill>
                <a:effectLst/>
                <a:latin typeface="Helvetica Neue For Number"/>
              </a:rPr>
              <a:t>贬值</a:t>
            </a:r>
            <a:r>
              <a:rPr lang="en-US" altLang="zh-CN" b="0" i="0" dirty="0">
                <a:solidFill>
                  <a:srgbClr val="1F2D3D"/>
                </a:solidFill>
                <a:effectLst/>
                <a:latin typeface="Helvetica Neue For Number"/>
              </a:rPr>
              <a:t>), as well as growing interest in ecology issues, that recycling became a major factor on the urban scene. One of the most comprehensive ventures was the restoration and transformation of Boston's eighteenth century Faneuil Hall and the Quincy Market, designed in 1742. This section had fallen on hard times, but beginning with the construction of a new city hall immediately nearby, it has returned to life with the intelligent reuse of these fine old buildings under the design leadership of Benjamin Thompson. He has provided a marvelous setting for dining, shopping, professional office, and simply walking. </a:t>
            </a:r>
            <a:br>
              <a:rPr lang="en-US" altLang="zh-CN" dirty="0"/>
            </a:br>
            <a:r>
              <a:rPr lang="en-US" altLang="zh-CN" b="0" i="0" dirty="0">
                <a:solidFill>
                  <a:srgbClr val="1F2D3D"/>
                </a:solidFill>
                <a:effectLst/>
                <a:latin typeface="Helvetica Neue For Number"/>
              </a:rPr>
              <a:t>     Butler Square, in Minneapolis, serves as an example of major changes in its complex of offices, commercial space, and public amenities carved out of a massive pile designed in 1906 as a hardware warehouse. The exciting interior timber structure of the building was highlighted by cutting light courts through the interior and adding large skylights. </a:t>
            </a:r>
            <a:br>
              <a:rPr lang="en-US" altLang="zh-CN" dirty="0"/>
            </a:br>
            <a:r>
              <a:rPr lang="en-US" altLang="zh-CN" b="0" i="0" dirty="0">
                <a:solidFill>
                  <a:srgbClr val="1F2D3D"/>
                </a:solidFill>
                <a:effectLst/>
                <a:latin typeface="Helvetica Neue For Number"/>
              </a:rPr>
              <a:t>     San Antonio, Texas, offers a big object lesson for numerous other cities combating urban decay. Rather than bringing in the bulldozers(</a:t>
            </a:r>
            <a:r>
              <a:rPr lang="zh-CN" altLang="en-US" b="0" i="0" dirty="0">
                <a:solidFill>
                  <a:srgbClr val="1F2D3D"/>
                </a:solidFill>
                <a:effectLst/>
                <a:latin typeface="Helvetica Neue For Number"/>
              </a:rPr>
              <a:t>推土机</a:t>
            </a:r>
            <a:r>
              <a:rPr lang="en-US" altLang="zh-CN" b="0" i="0" dirty="0">
                <a:solidFill>
                  <a:srgbClr val="1F2D3D"/>
                </a:solidFill>
                <a:effectLst/>
                <a:latin typeface="Helvetica Neue For Number"/>
              </a:rPr>
              <a:t>), San Antonio’s leaders rehabilitated existing structures, while simultaneously cleaning up the San Antonio River, which runs through the business district.</a:t>
            </a:r>
            <a:endParaRPr lang="zh-CN" altLang="en-US" dirty="0"/>
          </a:p>
        </p:txBody>
      </p:sp>
    </p:spTree>
    <p:extLst>
      <p:ext uri="{BB962C8B-B14F-4D97-AF65-F5344CB8AC3E}">
        <p14:creationId xmlns:p14="http://schemas.microsoft.com/office/powerpoint/2010/main" val="205936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909B11-975A-4428-B8BC-10440ADC41DC}"/>
              </a:ext>
            </a:extLst>
          </p:cNvPr>
          <p:cNvSpPr/>
          <p:nvPr/>
        </p:nvSpPr>
        <p:spPr>
          <a:xfrm>
            <a:off x="3048000" y="1582341"/>
            <a:ext cx="6096000" cy="3693319"/>
          </a:xfrm>
          <a:prstGeom prst="rect">
            <a:avLst/>
          </a:prstGeom>
        </p:spPr>
        <p:txBody>
          <a:bodyPr>
            <a:spAutoFit/>
          </a:bodyPr>
          <a:lstStyle/>
          <a:p>
            <a:r>
              <a:rPr lang="en-US" altLang="zh-CN" b="0" i="0" dirty="0">
                <a:solidFill>
                  <a:srgbClr val="1F2D3D"/>
                </a:solidFill>
                <a:effectLst/>
                <a:latin typeface="Helvetica Neue For Number"/>
              </a:rPr>
              <a:t>1.The main idea of the passage is </a:t>
            </a: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A:during the 1970s, old buildings in many cities were recycled for modern use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B:recent interest in ecology issues has led to the cleaning up of many rivers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C:the San Antonio example shows that bulldozers are not the right way to fight urban</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D:strong government support has made adaptive rehabilitation a reality in Boston </a:t>
            </a:r>
          </a:p>
        </p:txBody>
      </p:sp>
      <p:sp>
        <p:nvSpPr>
          <p:cNvPr id="3" name="椭圆 2">
            <a:extLst>
              <a:ext uri="{FF2B5EF4-FFF2-40B4-BE49-F238E27FC236}">
                <a16:creationId xmlns:a16="http://schemas.microsoft.com/office/drawing/2014/main" id="{99E4A7A9-DA94-4B89-B5F5-CD60778BB682}"/>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13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6CE66A-6A9D-4864-B5B1-69EB840DA107}"/>
              </a:ext>
            </a:extLst>
          </p:cNvPr>
          <p:cNvSpPr/>
          <p:nvPr/>
        </p:nvSpPr>
        <p:spPr>
          <a:xfrm>
            <a:off x="3048000" y="1997839"/>
            <a:ext cx="6096000" cy="2862322"/>
          </a:xfrm>
          <a:prstGeom prst="rect">
            <a:avLst/>
          </a:prstGeom>
        </p:spPr>
        <p:txBody>
          <a:bodyPr>
            <a:spAutoFit/>
          </a:bodyPr>
          <a:lstStyle/>
          <a:p>
            <a:r>
              <a:rPr lang="en-US" altLang="zh-CN" b="0" i="0" dirty="0">
                <a:solidFill>
                  <a:srgbClr val="1F2D3D"/>
                </a:solidFill>
                <a:effectLst/>
                <a:latin typeface="Helvetica Neue For Number"/>
              </a:rPr>
              <a:t>2.According to the passage, Benjamin Thompson was the designer of a project in </a:t>
            </a: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A:Boston</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B:San Francisco</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C:Minneapolis</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D:San Antonio</a:t>
            </a:r>
          </a:p>
        </p:txBody>
      </p:sp>
      <p:sp>
        <p:nvSpPr>
          <p:cNvPr id="3" name="椭圆 2">
            <a:extLst>
              <a:ext uri="{FF2B5EF4-FFF2-40B4-BE49-F238E27FC236}">
                <a16:creationId xmlns:a16="http://schemas.microsoft.com/office/drawing/2014/main" id="{9919153C-9F18-4995-9A96-0367F6AC2699}"/>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109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540DC4-4944-4B13-89CF-53EAD452E054}"/>
              </a:ext>
            </a:extLst>
          </p:cNvPr>
          <p:cNvSpPr/>
          <p:nvPr/>
        </p:nvSpPr>
        <p:spPr>
          <a:xfrm>
            <a:off x="3048000" y="2136339"/>
            <a:ext cx="6096000" cy="2585323"/>
          </a:xfrm>
          <a:prstGeom prst="rect">
            <a:avLst/>
          </a:prstGeom>
        </p:spPr>
        <p:txBody>
          <a:bodyPr>
            <a:spAutoFit/>
          </a:bodyPr>
          <a:lstStyle/>
          <a:p>
            <a:r>
              <a:rPr lang="en-US" altLang="zh-CN" b="0" i="0" dirty="0">
                <a:solidFill>
                  <a:srgbClr val="1F2D3D"/>
                </a:solidFill>
                <a:effectLst/>
                <a:latin typeface="Helvetica Neue For Number"/>
              </a:rPr>
              <a:t>3.The space at Quincy Market is now used as </a:t>
            </a: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A:Boston's new city hall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B:sports and recreational facilities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C:commercial and industrial warehouses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D:restaurants, offices, and stores </a:t>
            </a:r>
          </a:p>
        </p:txBody>
      </p:sp>
      <p:sp>
        <p:nvSpPr>
          <p:cNvPr id="3" name="椭圆 2">
            <a:extLst>
              <a:ext uri="{FF2B5EF4-FFF2-40B4-BE49-F238E27FC236}">
                <a16:creationId xmlns:a16="http://schemas.microsoft.com/office/drawing/2014/main" id="{996DFDD3-D630-443B-B8CD-935EBFEFCEB9}"/>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010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99DCC2F-847C-474F-A9FF-37A692FFA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857" y="738524"/>
            <a:ext cx="9514286" cy="5380952"/>
          </a:xfrm>
          <a:prstGeom prst="rect">
            <a:avLst/>
          </a:prstGeom>
        </p:spPr>
      </p:pic>
    </p:spTree>
    <p:extLst>
      <p:ext uri="{BB962C8B-B14F-4D97-AF65-F5344CB8AC3E}">
        <p14:creationId xmlns:p14="http://schemas.microsoft.com/office/powerpoint/2010/main" val="4110554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7A51FA-68CE-4178-8F70-A1D2431AF905}"/>
              </a:ext>
            </a:extLst>
          </p:cNvPr>
          <p:cNvSpPr/>
          <p:nvPr/>
        </p:nvSpPr>
        <p:spPr>
          <a:xfrm>
            <a:off x="3048000" y="1720840"/>
            <a:ext cx="6096000" cy="3416320"/>
          </a:xfrm>
          <a:prstGeom prst="rect">
            <a:avLst/>
          </a:prstGeom>
        </p:spPr>
        <p:txBody>
          <a:bodyPr>
            <a:spAutoFit/>
          </a:bodyPr>
          <a:lstStyle/>
          <a:p>
            <a:r>
              <a:rPr lang="en-US" altLang="zh-CN" b="0" i="0" dirty="0">
                <a:solidFill>
                  <a:srgbClr val="1F2D3D"/>
                </a:solidFill>
                <a:effectLst/>
                <a:latin typeface="Helvetica Neue For Number"/>
              </a:rPr>
              <a:t>4.What is the author's opinion of the San Antonio’s project? </a:t>
            </a:r>
            <a:r>
              <a:rPr lang="zh-CN" altLang="en-US" b="0" i="0" dirty="0">
                <a:solidFill>
                  <a:srgbClr val="1F2D3D"/>
                </a:solidFill>
                <a:effectLst/>
                <a:latin typeface="Helvetica Neue For Number"/>
              </a:rPr>
              <a:t>（）</a:t>
            </a:r>
            <a:br>
              <a:rPr lang="zh-CN" altLang="en-US" b="0" i="0" dirty="0">
                <a:solidFill>
                  <a:srgbClr val="1F2D3D"/>
                </a:solidFill>
                <a:effectLst/>
                <a:latin typeface="Helvetica Neue For Number"/>
              </a:rPr>
            </a:br>
            <a:endParaRPr lang="zh-CN" altLang="en-US" b="0" i="0" dirty="0">
              <a:solidFill>
                <a:srgbClr val="1F2D3D"/>
              </a:solidFill>
              <a:effectLst/>
              <a:latin typeface="Helvetica Neue For Number"/>
            </a:endParaRPr>
          </a:p>
          <a:p>
            <a:r>
              <a:rPr lang="en-US" altLang="zh-CN" b="0" i="0" dirty="0">
                <a:solidFill>
                  <a:srgbClr val="1F2D3D"/>
                </a:solidFill>
                <a:effectLst/>
                <a:latin typeface="Helvetica Neue For Number"/>
              </a:rPr>
              <a:t>A:It is clearly the best of the projects discussed</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B:It is a good project that could be copied by other cities</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C:The extensive use of bulldozers made the project unnecessarily costly</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D:The work done on the river was more important than the work done on the buildings</a:t>
            </a:r>
          </a:p>
        </p:txBody>
      </p:sp>
      <p:sp>
        <p:nvSpPr>
          <p:cNvPr id="3" name="椭圆 2">
            <a:extLst>
              <a:ext uri="{FF2B5EF4-FFF2-40B4-BE49-F238E27FC236}">
                <a16:creationId xmlns:a16="http://schemas.microsoft.com/office/drawing/2014/main" id="{9F61B76D-3FB8-4546-AF94-2B36BF2586BA}"/>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253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2A1A838-DE1F-4729-B95C-ED68A72C94D2}"/>
              </a:ext>
            </a:extLst>
          </p:cNvPr>
          <p:cNvSpPr/>
          <p:nvPr/>
        </p:nvSpPr>
        <p:spPr>
          <a:xfrm>
            <a:off x="3048000" y="1997839"/>
            <a:ext cx="6096000" cy="2862322"/>
          </a:xfrm>
          <a:prstGeom prst="rect">
            <a:avLst/>
          </a:prstGeom>
        </p:spPr>
        <p:txBody>
          <a:bodyPr>
            <a:spAutoFit/>
          </a:bodyPr>
          <a:lstStyle/>
          <a:p>
            <a:r>
              <a:rPr lang="en-US" altLang="zh-CN" b="0" i="0" dirty="0">
                <a:solidFill>
                  <a:srgbClr val="1F2D3D"/>
                </a:solidFill>
                <a:effectLst/>
                <a:latin typeface="Helvetica Neue For Number"/>
              </a:rPr>
              <a:t>5.The passage states that the San Antonio project differed from those in Boston and Minneapolis in that </a:t>
            </a: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A:it consisted primarily of new buildings</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B:it occurred in the business district </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C:it involved the environment as well as buildings</a:t>
            </a:r>
            <a:br>
              <a:rPr lang="en-US" altLang="zh-CN" b="0" i="0" dirty="0">
                <a:solidFill>
                  <a:srgbClr val="1F2D3D"/>
                </a:solidFill>
                <a:effectLst/>
                <a:latin typeface="Helvetica Neue For Number"/>
              </a:rPr>
            </a:br>
            <a:endParaRPr lang="en-US" altLang="zh-CN" b="0" i="0" dirty="0">
              <a:solidFill>
                <a:srgbClr val="1F2D3D"/>
              </a:solidFill>
              <a:effectLst/>
              <a:latin typeface="Helvetica Neue For Number"/>
            </a:endParaRPr>
          </a:p>
          <a:p>
            <a:r>
              <a:rPr lang="en-US" altLang="zh-CN" b="0" i="0" dirty="0">
                <a:solidFill>
                  <a:srgbClr val="1F2D3D"/>
                </a:solidFill>
                <a:effectLst/>
                <a:latin typeface="Helvetica Neue For Number"/>
              </a:rPr>
              <a:t>D:it was designed to combat urban city </a:t>
            </a:r>
          </a:p>
        </p:txBody>
      </p:sp>
      <p:sp>
        <p:nvSpPr>
          <p:cNvPr id="3" name="椭圆 2">
            <a:extLst>
              <a:ext uri="{FF2B5EF4-FFF2-40B4-BE49-F238E27FC236}">
                <a16:creationId xmlns:a16="http://schemas.microsoft.com/office/drawing/2014/main" id="{281FC54D-DBEE-472F-9896-0C173935E029}"/>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22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655AFDF-9574-40FE-99DA-70C1469F2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59" y="3905555"/>
            <a:ext cx="9047619" cy="1076190"/>
          </a:xfrm>
          <a:prstGeom prst="rect">
            <a:avLst/>
          </a:prstGeom>
        </p:spPr>
      </p:pic>
      <p:sp>
        <p:nvSpPr>
          <p:cNvPr id="4" name="矩形 3">
            <a:extLst>
              <a:ext uri="{FF2B5EF4-FFF2-40B4-BE49-F238E27FC236}">
                <a16:creationId xmlns:a16="http://schemas.microsoft.com/office/drawing/2014/main" id="{4A82309C-66DC-4416-A4AC-42DEE1A2FF8B}"/>
              </a:ext>
            </a:extLst>
          </p:cNvPr>
          <p:cNvSpPr/>
          <p:nvPr/>
        </p:nvSpPr>
        <p:spPr>
          <a:xfrm>
            <a:off x="355508" y="473332"/>
            <a:ext cx="9931492" cy="3693319"/>
          </a:xfrm>
          <a:prstGeom prst="rect">
            <a:avLst/>
          </a:prstGeom>
        </p:spPr>
        <p:txBody>
          <a:bodyPr wrap="square">
            <a:spAutoFit/>
          </a:bodyPr>
          <a:lstStyle/>
          <a:p>
            <a:pPr algn="just"/>
            <a:r>
              <a:rPr lang="en-US" altLang="zh-CN" spc="0" dirty="0">
                <a:effectLst/>
                <a:latin typeface="Times New Roman" panose="02020603050405020304" pitchFamily="18" charset="0"/>
              </a:rPr>
              <a:t>The United States is well-known for its network of major highways designed to help a driver get from one place to another in the shortest possible time</a:t>
            </a:r>
            <a:r>
              <a:rPr lang="zh-CN" altLang="en-US" spc="0" dirty="0">
                <a:effectLst/>
                <a:latin typeface="sans-serif"/>
              </a:rPr>
              <a:t>．</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26</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these wide modern roads are generally </a:t>
            </a:r>
            <a:r>
              <a:rPr lang="en-US" altLang="zh-CN" u="sng" spc="0" dirty="0">
                <a:effectLst/>
                <a:latin typeface="Times New Roman" panose="02020603050405020304" pitchFamily="18" charset="0"/>
              </a:rPr>
              <a:t>smooth</a:t>
            </a:r>
            <a:r>
              <a:rPr lang="en-US" altLang="zh-CN" spc="0" dirty="0">
                <a:effectLst/>
                <a:latin typeface="Times New Roman" panose="02020603050405020304" pitchFamily="18" charset="0"/>
              </a:rPr>
              <a:t> and well maintained, with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27</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sharp curves and many straight</a:t>
            </a:r>
            <a:r>
              <a:rPr lang="en-US" altLang="zh-CN" dirty="0">
                <a:latin typeface="Times New Roman" panose="02020603050405020304" pitchFamily="18" charset="0"/>
              </a:rPr>
              <a:t> sections,</a:t>
            </a:r>
            <a:r>
              <a:rPr lang="en-US" altLang="zh-CN" spc="0" dirty="0">
                <a:effectLst/>
                <a:latin typeface="Times New Roman" panose="02020603050405020304" pitchFamily="18" charset="0"/>
              </a:rPr>
              <a:t> a direct route is not always the most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28</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one</a:t>
            </a:r>
            <a:r>
              <a:rPr lang="zh-CN" altLang="en-US" spc="0" dirty="0">
                <a:effectLst/>
                <a:latin typeface="sans-serif"/>
              </a:rPr>
              <a:t>．</a:t>
            </a:r>
            <a:r>
              <a:rPr lang="en-US" altLang="zh-CN" spc="0" dirty="0">
                <a:effectLst/>
                <a:latin typeface="Times New Roman" panose="02020603050405020304" pitchFamily="18" charset="0"/>
              </a:rPr>
              <a:t>Large highways often pass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29</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scenic areas and interesting small towns</a:t>
            </a:r>
            <a:r>
              <a:rPr lang="zh-CN" altLang="en-US" spc="0" dirty="0">
                <a:effectLst/>
                <a:latin typeface="sans-serif"/>
              </a:rPr>
              <a:t>．</a:t>
            </a:r>
            <a:r>
              <a:rPr lang="en-US" altLang="zh-CN" spc="0" dirty="0">
                <a:effectLst/>
                <a:latin typeface="Times New Roman" panose="02020603050405020304" pitchFamily="18" charset="0"/>
              </a:rPr>
              <a:t>Furthermore, these highways generally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30</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large urban center which means that they become crowded with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31</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traffic during rush hours,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32</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the “fast</a:t>
            </a:r>
            <a:r>
              <a:rPr lang="zh-CN" altLang="en-US" spc="0" dirty="0">
                <a:effectLst/>
                <a:latin typeface="sans-serif"/>
              </a:rPr>
              <a:t>、 </a:t>
            </a:r>
            <a:r>
              <a:rPr lang="en-US" altLang="zh-CN" spc="0" dirty="0">
                <a:effectLst/>
                <a:latin typeface="Times New Roman" panose="02020603050405020304" pitchFamily="18" charset="0"/>
              </a:rPr>
              <a:t>direct” way becomes a very slow route</a:t>
            </a:r>
            <a:r>
              <a:rPr lang="zh-CN" altLang="en-US" spc="0" dirty="0">
                <a:effectLst/>
                <a:latin typeface="sans-serif"/>
              </a:rPr>
              <a:t>．</a:t>
            </a:r>
            <a:r>
              <a:rPr lang="en-US" altLang="zh-CN" spc="0" dirty="0">
                <a:effectLst/>
                <a:latin typeface="Times New Roman" panose="02020603050405020304" pitchFamily="18" charset="0"/>
              </a:rPr>
              <a:t>However, there is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33</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always another route to take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34</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you are not in a hurry</a:t>
            </a:r>
            <a:r>
              <a:rPr lang="zh-CN" altLang="en-US" spc="0" dirty="0">
                <a:effectLst/>
                <a:latin typeface="sans-serif"/>
              </a:rPr>
              <a:t>．</a:t>
            </a:r>
            <a:r>
              <a:rPr lang="en-US" altLang="zh-CN" spc="0" dirty="0">
                <a:effectLst/>
                <a:latin typeface="Times New Roman" panose="02020603050405020304" pitchFamily="18" charset="0"/>
              </a:rPr>
              <a:t>Not far from the </a:t>
            </a:r>
            <a:r>
              <a:rPr lang="en-US" altLang="zh-CN" u="sng" spc="0" dirty="0">
                <a:effectLst/>
                <a:latin typeface="Times New Roman" panose="02020603050405020304" pitchFamily="18" charset="0"/>
              </a:rPr>
              <a:t>relatively</a:t>
            </a:r>
            <a:r>
              <a:rPr lang="en-US" altLang="zh-CN" spc="0" dirty="0">
                <a:effectLst/>
                <a:latin typeface="Times New Roman" panose="02020603050405020304" pitchFamily="18" charset="0"/>
              </a:rPr>
              <a:t> new “superhighways”, there are often older,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35</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heavily traveled roads which go through the countryside</a:t>
            </a:r>
            <a:r>
              <a:rPr lang="zh-CN" altLang="en-US" spc="0" dirty="0">
                <a:effectLst/>
                <a:latin typeface="sans-serif"/>
              </a:rPr>
              <a:t>．</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36</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of these are good two lane roads; others are uneven roads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37</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through the country</a:t>
            </a:r>
            <a:r>
              <a:rPr lang="zh-CN" altLang="en-US" spc="0" dirty="0">
                <a:effectLst/>
                <a:latin typeface="sans-serif"/>
              </a:rPr>
              <a:t>．</a:t>
            </a:r>
            <a:r>
              <a:rPr lang="en-US" altLang="zh-CN" spc="0" dirty="0">
                <a:effectLst/>
                <a:latin typeface="Times New Roman" panose="02020603050405020304" pitchFamily="18" charset="0"/>
              </a:rPr>
              <a:t>T</a:t>
            </a:r>
            <a:r>
              <a:rPr lang="en-US" altLang="zh-CN" spc="0" dirty="0">
                <a:solidFill>
                  <a:srgbClr val="FF0000"/>
                </a:solidFill>
                <a:effectLst/>
                <a:latin typeface="Times New Roman" panose="02020603050405020304" pitchFamily="18" charset="0"/>
              </a:rPr>
              <a:t>hr</a:t>
            </a:r>
            <a:r>
              <a:rPr lang="en-US" altLang="zh-CN" spc="0" dirty="0">
                <a:effectLst/>
                <a:latin typeface="Times New Roman" panose="02020603050405020304" pitchFamily="18" charset="0"/>
              </a:rPr>
              <a:t>ough these less direct routes, longer and slower, they generally go to places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38</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the air is clear and the scenery is beautiful, and the driver may have a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39</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to get a fresh, clean </a:t>
            </a:r>
            <a:r>
              <a:rPr lang="zh-CN" altLang="en-US" u="sng" spc="0" dirty="0">
                <a:effectLst/>
                <a:latin typeface="Times New Roman" panose="02020603050405020304" pitchFamily="18" charset="0"/>
              </a:rPr>
              <a:t>　　</a:t>
            </a:r>
            <a:r>
              <a:rPr lang="en-US" altLang="zh-CN" u="sng" spc="0" dirty="0">
                <a:effectLst/>
                <a:latin typeface="Times New Roman" panose="02020603050405020304" pitchFamily="18" charset="0"/>
              </a:rPr>
              <a:t>40</a:t>
            </a:r>
            <a:r>
              <a:rPr lang="zh-CN" altLang="en-US" u="sng" spc="0" dirty="0">
                <a:effectLst/>
                <a:latin typeface="Times New Roman" panose="02020603050405020304" pitchFamily="18" charset="0"/>
              </a:rPr>
              <a:t>　　</a:t>
            </a:r>
            <a:r>
              <a:rPr lang="en-US" altLang="zh-CN" spc="0" dirty="0">
                <a:effectLst/>
                <a:latin typeface="Times New Roman" panose="02020603050405020304" pitchFamily="18" charset="0"/>
              </a:rPr>
              <a:t> of the world</a:t>
            </a:r>
            <a:r>
              <a:rPr lang="zh-CN" altLang="en-US" spc="0" dirty="0">
                <a:effectLst/>
                <a:latin typeface="sans-serif"/>
              </a:rPr>
              <a:t>．</a:t>
            </a:r>
            <a:endParaRPr lang="en-US" altLang="zh-CN" dirty="0">
              <a:effectLst/>
            </a:endParaRPr>
          </a:p>
          <a:p>
            <a:pPr marR="0" algn="just">
              <a:spcBef>
                <a:spcPts val="0"/>
              </a:spcBef>
              <a:spcAft>
                <a:spcPts val="0"/>
              </a:spcAft>
            </a:pPr>
            <a:endParaRPr lang="en-US" altLang="zh-CN" dirty="0">
              <a:effectLst/>
            </a:endParaRPr>
          </a:p>
        </p:txBody>
      </p:sp>
    </p:spTree>
    <p:extLst>
      <p:ext uri="{BB962C8B-B14F-4D97-AF65-F5344CB8AC3E}">
        <p14:creationId xmlns:p14="http://schemas.microsoft.com/office/powerpoint/2010/main" val="241642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7A1F50-B30C-4031-8889-F703C5203CC4}"/>
              </a:ext>
            </a:extLst>
          </p:cNvPr>
          <p:cNvSpPr/>
          <p:nvPr/>
        </p:nvSpPr>
        <p:spPr>
          <a:xfrm>
            <a:off x="3048000" y="612845"/>
            <a:ext cx="6096000" cy="4524315"/>
          </a:xfrm>
          <a:prstGeom prst="rect">
            <a:avLst/>
          </a:prstGeom>
        </p:spPr>
        <p:txBody>
          <a:bodyPr>
            <a:spAutoFit/>
          </a:bodyPr>
          <a:lstStyle/>
          <a:p>
            <a:pPr marR="0" algn="just">
              <a:spcBef>
                <a:spcPts val="0"/>
              </a:spcBef>
              <a:spcAft>
                <a:spcPts val="0"/>
              </a:spcAft>
            </a:pPr>
            <a:r>
              <a:rPr lang="en-US" altLang="zh-CN" spc="0" dirty="0">
                <a:effectLst/>
                <a:latin typeface="Times New Roman" panose="02020603050405020304" pitchFamily="18" charset="0"/>
              </a:rPr>
              <a:t>1. </a:t>
            </a:r>
            <a:r>
              <a:rPr lang="en-US" altLang="zh-CN" spc="0" dirty="0" err="1">
                <a:effectLst/>
                <a:latin typeface="Times New Roman" panose="02020603050405020304" pitchFamily="18" charset="0"/>
              </a:rPr>
              <a:t>A.Although</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B.Since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C.Because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D.Therefore</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3. </a:t>
            </a:r>
            <a:r>
              <a:rPr lang="en-US" altLang="zh-CN" spc="0" dirty="0" err="1">
                <a:effectLst/>
                <a:latin typeface="Times New Roman" panose="02020603050405020304" pitchFamily="18" charset="0"/>
              </a:rPr>
              <a:t>A.little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B.few</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C.much</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D.many</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5. </a:t>
            </a:r>
            <a:r>
              <a:rPr lang="en-US" altLang="zh-CN" spc="0" dirty="0" err="1">
                <a:effectLst/>
                <a:latin typeface="Times New Roman" panose="02020603050405020304" pitchFamily="18" charset="0"/>
              </a:rPr>
              <a:t>A.terrible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B.possible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C.enjoyable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D.reasonable</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6. A.to    </a:t>
            </a:r>
            <a:r>
              <a:rPr lang="en-US" altLang="zh-CN" spc="0" dirty="0" err="1">
                <a:effectLst/>
                <a:latin typeface="Times New Roman" panose="02020603050405020304" pitchFamily="18" charset="0"/>
              </a:rPr>
              <a:t>B.into</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C.over</a:t>
            </a:r>
            <a:r>
              <a:rPr lang="en-US" altLang="zh-CN" spc="0" dirty="0">
                <a:effectLst/>
                <a:latin typeface="Times New Roman" panose="02020603050405020304" pitchFamily="18" charset="0"/>
              </a:rPr>
              <a:t>    D.by</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7. </a:t>
            </a:r>
            <a:r>
              <a:rPr lang="en-US" altLang="zh-CN" spc="0" dirty="0" err="1">
                <a:effectLst/>
                <a:latin typeface="Times New Roman" panose="02020603050405020304" pitchFamily="18" charset="0"/>
              </a:rPr>
              <a:t>A.lead</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B.connect</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C.collect</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D.provide</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8. </a:t>
            </a:r>
            <a:r>
              <a:rPr lang="en-US" altLang="zh-CN" spc="0" dirty="0" err="1">
                <a:effectLst/>
                <a:latin typeface="Times New Roman" panose="02020603050405020304" pitchFamily="18" charset="0"/>
              </a:rPr>
              <a:t>A.large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B.fast</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C.light</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D.heavy</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9. </a:t>
            </a:r>
            <a:r>
              <a:rPr lang="en-US" altLang="zh-CN" spc="0" dirty="0" err="1">
                <a:effectLst/>
                <a:latin typeface="Times New Roman" panose="02020603050405020304" pitchFamily="18" charset="0"/>
              </a:rPr>
              <a:t>A.when</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B.for</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C.but</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D.that</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10. </a:t>
            </a:r>
            <a:r>
              <a:rPr lang="en-US" altLang="zh-CN" spc="0" dirty="0" err="1">
                <a:effectLst/>
                <a:latin typeface="Times New Roman" panose="02020603050405020304" pitchFamily="18" charset="0"/>
              </a:rPr>
              <a:t>A.yet</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B.still</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C.almost</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D.quite</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11. </a:t>
            </a:r>
            <a:r>
              <a:rPr lang="en-US" altLang="zh-CN" spc="0" dirty="0" err="1">
                <a:effectLst/>
                <a:latin typeface="Times New Roman" panose="02020603050405020304" pitchFamily="18" charset="0"/>
              </a:rPr>
              <a:t>A.unless</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B.if</a:t>
            </a:r>
            <a:r>
              <a:rPr lang="en-US" altLang="zh-CN" spc="0" dirty="0">
                <a:effectLst/>
                <a:latin typeface="Times New Roman" panose="02020603050405020304" pitchFamily="18" charset="0"/>
              </a:rPr>
              <a:t>    C.as    </a:t>
            </a:r>
            <a:r>
              <a:rPr lang="en-US" altLang="zh-CN" spc="0" dirty="0" err="1">
                <a:effectLst/>
                <a:latin typeface="Times New Roman" panose="02020603050405020304" pitchFamily="18" charset="0"/>
              </a:rPr>
              <a:t>D.since</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13. </a:t>
            </a:r>
            <a:r>
              <a:rPr lang="en-US" altLang="zh-CN" spc="0" dirty="0" err="1">
                <a:effectLst/>
                <a:latin typeface="Times New Roman" panose="02020603050405020304" pitchFamily="18" charset="0"/>
              </a:rPr>
              <a:t>A.and</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B.less</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C.more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D.or</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14. </a:t>
            </a:r>
            <a:r>
              <a:rPr lang="en-US" altLang="zh-CN" spc="0" dirty="0" err="1">
                <a:effectLst/>
                <a:latin typeface="Times New Roman" panose="02020603050405020304" pitchFamily="18" charset="0"/>
              </a:rPr>
              <a:t>A.All</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B.Several</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C.Lots</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D.Some</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15. </a:t>
            </a:r>
            <a:r>
              <a:rPr lang="en-US" altLang="zh-CN" spc="0" dirty="0" err="1">
                <a:effectLst/>
                <a:latin typeface="Times New Roman" panose="02020603050405020304" pitchFamily="18" charset="0"/>
              </a:rPr>
              <a:t>A.driving</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B.crossing</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C.curving</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D.traveling</a:t>
            </a:r>
            <a:endParaRPr lang="en-US" altLang="zh-CN" dirty="0">
              <a:effectLst/>
            </a:endParaRPr>
          </a:p>
          <a:p>
            <a:pPr marR="0" algn="just">
              <a:spcBef>
                <a:spcPts val="0"/>
              </a:spcBef>
              <a:spcAft>
                <a:spcPts val="0"/>
              </a:spcAft>
            </a:pP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18. </a:t>
            </a:r>
            <a:r>
              <a:rPr lang="en-US" altLang="zh-CN" spc="0" dirty="0" err="1">
                <a:effectLst/>
                <a:latin typeface="Times New Roman" panose="02020603050405020304" pitchFamily="18" charset="0"/>
              </a:rPr>
              <a:t>A.there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B.when</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C.which</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D.where</a:t>
            </a:r>
            <a:endParaRPr lang="en-US" altLang="zh-CN" dirty="0">
              <a:effectLst/>
            </a:endParaRPr>
          </a:p>
          <a:p>
            <a:pPr marR="0" algn="just">
              <a:spcBef>
                <a:spcPts val="0"/>
              </a:spcBef>
              <a:spcAft>
                <a:spcPts val="0"/>
              </a:spcAft>
            </a:pPr>
            <a:r>
              <a:rPr lang="en-US" altLang="zh-CN" spc="0" dirty="0">
                <a:effectLst/>
                <a:latin typeface="Times New Roman" panose="02020603050405020304" pitchFamily="18" charset="0"/>
              </a:rPr>
              <a:t>19. </a:t>
            </a:r>
            <a:r>
              <a:rPr lang="en-US" altLang="zh-CN" spc="0" dirty="0" err="1">
                <a:effectLst/>
                <a:latin typeface="Times New Roman" panose="02020603050405020304" pitchFamily="18" charset="0"/>
              </a:rPr>
              <a:t>A.space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B.period</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C.chance</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D.spot</a:t>
            </a:r>
            <a:endParaRPr lang="en-US" altLang="zh-CN" dirty="0">
              <a:effectLst/>
            </a:endParaRPr>
          </a:p>
          <a:p>
            <a:pPr algn="just"/>
            <a:r>
              <a:rPr lang="en-US" altLang="zh-CN" spc="0" dirty="0">
                <a:effectLst/>
                <a:latin typeface="Times New Roman" panose="02020603050405020304" pitchFamily="18" charset="0"/>
              </a:rPr>
              <a:t>20. </a:t>
            </a:r>
            <a:r>
              <a:rPr lang="en-US" altLang="zh-CN" spc="0" dirty="0" err="1">
                <a:effectLst/>
                <a:latin typeface="Times New Roman" panose="02020603050405020304" pitchFamily="18" charset="0"/>
              </a:rPr>
              <a:t>A.view</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B.variety</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C.visit</a:t>
            </a:r>
            <a:r>
              <a:rPr lang="en-US" altLang="zh-CN" spc="0" dirty="0">
                <a:effectLst/>
                <a:latin typeface="Times New Roman" panose="02020603050405020304" pitchFamily="18" charset="0"/>
              </a:rPr>
              <a:t>    </a:t>
            </a:r>
            <a:r>
              <a:rPr lang="en-US" altLang="zh-CN" spc="0" dirty="0" err="1">
                <a:effectLst/>
                <a:latin typeface="Times New Roman" panose="02020603050405020304" pitchFamily="18" charset="0"/>
              </a:rPr>
              <a:t>D.virtue</a:t>
            </a:r>
            <a:endParaRPr lang="zh-CN" altLang="en-US" dirty="0"/>
          </a:p>
        </p:txBody>
      </p:sp>
      <p:sp>
        <p:nvSpPr>
          <p:cNvPr id="3" name="椭圆 2">
            <a:extLst>
              <a:ext uri="{FF2B5EF4-FFF2-40B4-BE49-F238E27FC236}">
                <a16:creationId xmlns:a16="http://schemas.microsoft.com/office/drawing/2014/main" id="{209B6777-ECCF-4F9C-B7AE-B441ECD2417C}"/>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7A52A430-9B11-42E1-9B56-AF50355292F7}"/>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7FD630AE-BB19-4718-B5FC-84D10D126AD5}"/>
              </a:ext>
            </a:extLst>
          </p:cNvPr>
          <p:cNvSpPr/>
          <p:nvPr/>
        </p:nvSpPr>
        <p:spPr>
          <a:xfrm>
            <a:off x="6241657" y="4750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98A1A2C-EC28-4DF4-AD97-268FB8FBD0E1}"/>
              </a:ext>
            </a:extLst>
          </p:cNvPr>
          <p:cNvSpPr/>
          <p:nvPr/>
        </p:nvSpPr>
        <p:spPr>
          <a:xfrm>
            <a:off x="6394057" y="49027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5DE188F-D98D-401A-9E0D-BFD1C1DA75BC}"/>
              </a:ext>
            </a:extLst>
          </p:cNvPr>
          <p:cNvSpPr/>
          <p:nvPr/>
        </p:nvSpPr>
        <p:spPr>
          <a:xfrm>
            <a:off x="6546457" y="50551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BF4CF39-58E1-4A0B-B57D-EE8583C75F1E}"/>
              </a:ext>
            </a:extLst>
          </p:cNvPr>
          <p:cNvSpPr/>
          <p:nvPr/>
        </p:nvSpPr>
        <p:spPr>
          <a:xfrm>
            <a:off x="6698857" y="5207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566C756-5CE1-4272-BEA2-4D38E3EF4FB8}"/>
              </a:ext>
            </a:extLst>
          </p:cNvPr>
          <p:cNvSpPr/>
          <p:nvPr/>
        </p:nvSpPr>
        <p:spPr>
          <a:xfrm>
            <a:off x="6851257" y="5359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83BFA1F-D03A-481B-8AB3-1D7FA5B12F79}"/>
              </a:ext>
            </a:extLst>
          </p:cNvPr>
          <p:cNvSpPr/>
          <p:nvPr/>
        </p:nvSpPr>
        <p:spPr>
          <a:xfrm>
            <a:off x="7003657" y="5512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8EFC31A-7F69-452A-BFC3-EE098E16F08C}"/>
              </a:ext>
            </a:extLst>
          </p:cNvPr>
          <p:cNvSpPr/>
          <p:nvPr/>
        </p:nvSpPr>
        <p:spPr>
          <a:xfrm>
            <a:off x="7156057" y="56647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1EA4259A-9C8E-403E-AFCC-1E4A90115A2E}"/>
              </a:ext>
            </a:extLst>
          </p:cNvPr>
          <p:cNvSpPr/>
          <p:nvPr/>
        </p:nvSpPr>
        <p:spPr>
          <a:xfrm>
            <a:off x="7308457" y="58171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A147A8F-2BBF-4ACB-B754-C0811BE5211A}"/>
              </a:ext>
            </a:extLst>
          </p:cNvPr>
          <p:cNvSpPr/>
          <p:nvPr/>
        </p:nvSpPr>
        <p:spPr>
          <a:xfrm>
            <a:off x="7460857" y="5969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4B73C35-FB87-4286-8904-A23F0C526137}"/>
              </a:ext>
            </a:extLst>
          </p:cNvPr>
          <p:cNvSpPr/>
          <p:nvPr/>
        </p:nvSpPr>
        <p:spPr>
          <a:xfrm>
            <a:off x="7613257" y="6121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CDC8442-CCFC-4761-92AC-B04A631315F9}"/>
              </a:ext>
            </a:extLst>
          </p:cNvPr>
          <p:cNvSpPr/>
          <p:nvPr/>
        </p:nvSpPr>
        <p:spPr>
          <a:xfrm>
            <a:off x="7765657" y="6274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F9E5F019-4BB3-453B-8E53-424708A2D5F2}"/>
              </a:ext>
            </a:extLst>
          </p:cNvPr>
          <p:cNvSpPr/>
          <p:nvPr/>
        </p:nvSpPr>
        <p:spPr>
          <a:xfrm>
            <a:off x="7918057" y="64267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53ABE24-E4F0-49E3-9FC8-536931549303}"/>
              </a:ext>
            </a:extLst>
          </p:cNvPr>
          <p:cNvSpPr/>
          <p:nvPr/>
        </p:nvSpPr>
        <p:spPr>
          <a:xfrm>
            <a:off x="8070457" y="65791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368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4CDEBF7-E1E4-49E0-B403-25A38B7F0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095" y="1805190"/>
            <a:ext cx="9123809" cy="3247619"/>
          </a:xfrm>
          <a:prstGeom prst="rect">
            <a:avLst/>
          </a:prstGeom>
        </p:spPr>
      </p:pic>
      <p:pic>
        <p:nvPicPr>
          <p:cNvPr id="5" name="图片 4" descr="图片包含 屏幕截图&#10;&#10;已生成极高可信度的说明">
            <a:extLst>
              <a:ext uri="{FF2B5EF4-FFF2-40B4-BE49-F238E27FC236}">
                <a16:creationId xmlns:a16="http://schemas.microsoft.com/office/drawing/2014/main" id="{4B34C599-71B0-4978-8D7C-64729C184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914" y="4543714"/>
            <a:ext cx="8095238" cy="2314286"/>
          </a:xfrm>
          <a:prstGeom prst="rect">
            <a:avLst/>
          </a:prstGeom>
        </p:spPr>
      </p:pic>
    </p:spTree>
    <p:extLst>
      <p:ext uri="{BB962C8B-B14F-4D97-AF65-F5344CB8AC3E}">
        <p14:creationId xmlns:p14="http://schemas.microsoft.com/office/powerpoint/2010/main" val="68796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679E9A9-0DC5-482F-A934-936D12323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662082DC-C114-4DD9-8FAC-C55FC7F25E9A}"/>
              </a:ext>
            </a:extLst>
          </p:cNvPr>
          <p:cNvSpPr/>
          <p:nvPr/>
        </p:nvSpPr>
        <p:spPr>
          <a:xfrm>
            <a:off x="2690191" y="1582340"/>
            <a:ext cx="6096000" cy="5909310"/>
          </a:xfrm>
          <a:prstGeom prst="rect">
            <a:avLst/>
          </a:prstGeom>
        </p:spPr>
        <p:txBody>
          <a:bodyPr>
            <a:spAutoFit/>
          </a:bodyPr>
          <a:lstStyle/>
          <a:p>
            <a:r>
              <a:rPr lang="en-US" altLang="zh-CN" dirty="0"/>
              <a:t>1.</a:t>
            </a:r>
          </a:p>
          <a:p>
            <a:r>
              <a:rPr lang="en-US" altLang="zh-CN" dirty="0"/>
              <a:t>We have to  our expenses on food.</a:t>
            </a:r>
          </a:p>
          <a:p>
            <a:r>
              <a:rPr lang="en-US" altLang="zh-CN" dirty="0"/>
              <a:t> 2.</a:t>
            </a:r>
          </a:p>
          <a:p>
            <a:r>
              <a:rPr lang="en-US" altLang="zh-CN" dirty="0"/>
              <a:t>The car accident  four deaths. </a:t>
            </a:r>
          </a:p>
          <a:p>
            <a:r>
              <a:rPr lang="en-US" altLang="zh-CN" dirty="0"/>
              <a:t>3.</a:t>
            </a:r>
          </a:p>
          <a:p>
            <a:r>
              <a:rPr lang="en-US" altLang="zh-CN" dirty="0"/>
              <a:t>The government has decided to  a tax  personal income. </a:t>
            </a:r>
          </a:p>
          <a:p>
            <a:r>
              <a:rPr lang="en-US" altLang="zh-CN" dirty="0"/>
              <a:t>4.</a:t>
            </a:r>
          </a:p>
          <a:p>
            <a:r>
              <a:rPr lang="en-US" altLang="zh-CN" dirty="0"/>
              <a:t>He didn't know what decision the meeting would finally . </a:t>
            </a:r>
          </a:p>
          <a:p>
            <a:r>
              <a:rPr lang="en-US" altLang="zh-CN" dirty="0"/>
              <a:t>5.</a:t>
            </a:r>
          </a:p>
          <a:p>
            <a:r>
              <a:rPr lang="en-US" altLang="zh-CN" dirty="0"/>
              <a:t>When did double-deckers ? </a:t>
            </a:r>
          </a:p>
          <a:p>
            <a:r>
              <a:rPr lang="en-US" altLang="zh-CN" dirty="0"/>
              <a:t>6.</a:t>
            </a:r>
          </a:p>
          <a:p>
            <a:r>
              <a:rPr lang="en-US" altLang="zh-CN" dirty="0"/>
              <a:t>Sometimes they  their students' poor comprehension  a lack of intelligence. </a:t>
            </a:r>
          </a:p>
          <a:p>
            <a:r>
              <a:rPr lang="en-US" altLang="zh-CN" dirty="0"/>
              <a:t>7.</a:t>
            </a:r>
          </a:p>
          <a:p>
            <a:r>
              <a:rPr lang="en-US" altLang="zh-CN" dirty="0"/>
              <a:t>Hotels  size and comfort. </a:t>
            </a:r>
          </a:p>
          <a:p>
            <a:r>
              <a:rPr lang="en-US" altLang="zh-CN" dirty="0"/>
              <a:t>8.</a:t>
            </a:r>
          </a:p>
          <a:p>
            <a:r>
              <a:rPr lang="en-US" altLang="zh-CN" dirty="0"/>
              <a:t>Our holidays  two weeks a year. </a:t>
            </a:r>
          </a:p>
          <a:p>
            <a:r>
              <a:rPr lang="en-US" altLang="zh-CN" dirty="0"/>
              <a:t>9.</a:t>
            </a:r>
          </a:p>
          <a:p>
            <a:r>
              <a:rPr lang="en-US" altLang="zh-CN" dirty="0"/>
              <a:t>Today's presentation will  marketing research. </a:t>
            </a:r>
          </a:p>
          <a:p>
            <a:r>
              <a:rPr lang="en-US" altLang="zh-CN" dirty="0"/>
              <a:t>10.</a:t>
            </a:r>
          </a:p>
          <a:p>
            <a:r>
              <a:rPr lang="en-US" altLang="zh-CN" dirty="0"/>
              <a:t>The ages of this class  18 to 22.</a:t>
            </a:r>
            <a:endParaRPr lang="zh-CN" altLang="en-US" dirty="0"/>
          </a:p>
        </p:txBody>
      </p:sp>
    </p:spTree>
    <p:extLst>
      <p:ext uri="{BB962C8B-B14F-4D97-AF65-F5344CB8AC3E}">
        <p14:creationId xmlns:p14="http://schemas.microsoft.com/office/powerpoint/2010/main" val="59263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A2419D-3D58-4A5B-8FE4-215F0A0EDE8E}"/>
              </a:ext>
            </a:extLst>
          </p:cNvPr>
          <p:cNvPicPr>
            <a:picLocks noChangeAspect="1"/>
          </p:cNvPicPr>
          <p:nvPr/>
        </p:nvPicPr>
        <p:blipFill>
          <a:blip r:embed="rId2"/>
          <a:stretch>
            <a:fillRect/>
          </a:stretch>
        </p:blipFill>
        <p:spPr>
          <a:xfrm>
            <a:off x="2867025" y="2795587"/>
            <a:ext cx="6457950" cy="1266825"/>
          </a:xfrm>
          <a:prstGeom prst="rect">
            <a:avLst/>
          </a:prstGeom>
        </p:spPr>
      </p:pic>
      <p:pic>
        <p:nvPicPr>
          <p:cNvPr id="3" name="图片 2">
            <a:extLst>
              <a:ext uri="{FF2B5EF4-FFF2-40B4-BE49-F238E27FC236}">
                <a16:creationId xmlns:a16="http://schemas.microsoft.com/office/drawing/2014/main" id="{D582C08F-C7E4-47BB-A812-D285DC1988F2}"/>
              </a:ext>
            </a:extLst>
          </p:cNvPr>
          <p:cNvPicPr>
            <a:picLocks noChangeAspect="1"/>
          </p:cNvPicPr>
          <p:nvPr/>
        </p:nvPicPr>
        <p:blipFill>
          <a:blip r:embed="rId3"/>
          <a:stretch>
            <a:fillRect/>
          </a:stretch>
        </p:blipFill>
        <p:spPr>
          <a:xfrm>
            <a:off x="4252912" y="3228975"/>
            <a:ext cx="3686175" cy="400050"/>
          </a:xfrm>
          <a:prstGeom prst="rect">
            <a:avLst/>
          </a:prstGeom>
        </p:spPr>
      </p:pic>
      <p:pic>
        <p:nvPicPr>
          <p:cNvPr id="4" name="图片 3">
            <a:extLst>
              <a:ext uri="{FF2B5EF4-FFF2-40B4-BE49-F238E27FC236}">
                <a16:creationId xmlns:a16="http://schemas.microsoft.com/office/drawing/2014/main" id="{BF185652-0548-4642-82F1-488B3E7831E3}"/>
              </a:ext>
            </a:extLst>
          </p:cNvPr>
          <p:cNvPicPr>
            <a:picLocks noChangeAspect="1"/>
          </p:cNvPicPr>
          <p:nvPr/>
        </p:nvPicPr>
        <p:blipFill>
          <a:blip r:embed="rId4"/>
          <a:stretch>
            <a:fillRect/>
          </a:stretch>
        </p:blipFill>
        <p:spPr>
          <a:xfrm>
            <a:off x="4733925" y="2657475"/>
            <a:ext cx="2724150" cy="1543050"/>
          </a:xfrm>
          <a:prstGeom prst="rect">
            <a:avLst/>
          </a:prstGeom>
        </p:spPr>
      </p:pic>
      <p:pic>
        <p:nvPicPr>
          <p:cNvPr id="5" name="图片 4">
            <a:extLst>
              <a:ext uri="{FF2B5EF4-FFF2-40B4-BE49-F238E27FC236}">
                <a16:creationId xmlns:a16="http://schemas.microsoft.com/office/drawing/2014/main" id="{A201FD9F-C165-40F5-9C26-E3B18D90DEB7}"/>
              </a:ext>
            </a:extLst>
          </p:cNvPr>
          <p:cNvPicPr>
            <a:picLocks noChangeAspect="1"/>
          </p:cNvPicPr>
          <p:nvPr/>
        </p:nvPicPr>
        <p:blipFill>
          <a:blip r:embed="rId5"/>
          <a:stretch>
            <a:fillRect/>
          </a:stretch>
        </p:blipFill>
        <p:spPr>
          <a:xfrm>
            <a:off x="8446190" y="2459831"/>
            <a:ext cx="2190750" cy="266700"/>
          </a:xfrm>
          <a:prstGeom prst="rect">
            <a:avLst/>
          </a:prstGeom>
        </p:spPr>
      </p:pic>
      <p:pic>
        <p:nvPicPr>
          <p:cNvPr id="6" name="图片 5">
            <a:extLst>
              <a:ext uri="{FF2B5EF4-FFF2-40B4-BE49-F238E27FC236}">
                <a16:creationId xmlns:a16="http://schemas.microsoft.com/office/drawing/2014/main" id="{F85EE63C-5E51-452C-9637-C873DAAB5712}"/>
              </a:ext>
            </a:extLst>
          </p:cNvPr>
          <p:cNvPicPr>
            <a:picLocks noChangeAspect="1"/>
          </p:cNvPicPr>
          <p:nvPr/>
        </p:nvPicPr>
        <p:blipFill>
          <a:blip r:embed="rId6"/>
          <a:stretch>
            <a:fillRect/>
          </a:stretch>
        </p:blipFill>
        <p:spPr>
          <a:xfrm>
            <a:off x="7939087" y="4495800"/>
            <a:ext cx="3228975" cy="1733550"/>
          </a:xfrm>
          <a:prstGeom prst="rect">
            <a:avLst/>
          </a:prstGeom>
        </p:spPr>
      </p:pic>
    </p:spTree>
    <p:extLst>
      <p:ext uri="{BB962C8B-B14F-4D97-AF65-F5344CB8AC3E}">
        <p14:creationId xmlns:p14="http://schemas.microsoft.com/office/powerpoint/2010/main" val="1704745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348F557-C65B-4CD6-A440-CF61FAF2B859}"/>
              </a:ext>
            </a:extLst>
          </p:cNvPr>
          <p:cNvPicPr>
            <a:picLocks noChangeAspect="1"/>
          </p:cNvPicPr>
          <p:nvPr/>
        </p:nvPicPr>
        <p:blipFill>
          <a:blip r:embed="rId2"/>
          <a:stretch>
            <a:fillRect/>
          </a:stretch>
        </p:blipFill>
        <p:spPr>
          <a:xfrm>
            <a:off x="3152775" y="3028950"/>
            <a:ext cx="5886450" cy="800100"/>
          </a:xfrm>
          <a:prstGeom prst="rect">
            <a:avLst/>
          </a:prstGeom>
        </p:spPr>
      </p:pic>
      <p:pic>
        <p:nvPicPr>
          <p:cNvPr id="3" name="图片 2">
            <a:extLst>
              <a:ext uri="{FF2B5EF4-FFF2-40B4-BE49-F238E27FC236}">
                <a16:creationId xmlns:a16="http://schemas.microsoft.com/office/drawing/2014/main" id="{3624FF69-EAF7-4F20-BDE4-B40B1479E4C9}"/>
              </a:ext>
            </a:extLst>
          </p:cNvPr>
          <p:cNvPicPr>
            <a:picLocks noChangeAspect="1"/>
          </p:cNvPicPr>
          <p:nvPr/>
        </p:nvPicPr>
        <p:blipFill>
          <a:blip r:embed="rId3"/>
          <a:stretch>
            <a:fillRect/>
          </a:stretch>
        </p:blipFill>
        <p:spPr>
          <a:xfrm>
            <a:off x="4919662" y="2371725"/>
            <a:ext cx="2352675" cy="2114550"/>
          </a:xfrm>
          <a:prstGeom prst="rect">
            <a:avLst/>
          </a:prstGeom>
        </p:spPr>
      </p:pic>
      <p:pic>
        <p:nvPicPr>
          <p:cNvPr id="4" name="图片 3">
            <a:extLst>
              <a:ext uri="{FF2B5EF4-FFF2-40B4-BE49-F238E27FC236}">
                <a16:creationId xmlns:a16="http://schemas.microsoft.com/office/drawing/2014/main" id="{EAFB7F31-7F99-40AB-B0D6-69F6FA4BC1B0}"/>
              </a:ext>
            </a:extLst>
          </p:cNvPr>
          <p:cNvPicPr>
            <a:picLocks noChangeAspect="1"/>
          </p:cNvPicPr>
          <p:nvPr/>
        </p:nvPicPr>
        <p:blipFill>
          <a:blip r:embed="rId4"/>
          <a:stretch>
            <a:fillRect/>
          </a:stretch>
        </p:blipFill>
        <p:spPr>
          <a:xfrm>
            <a:off x="5205412" y="2424112"/>
            <a:ext cx="1781175" cy="2009775"/>
          </a:xfrm>
          <a:prstGeom prst="rect">
            <a:avLst/>
          </a:prstGeom>
        </p:spPr>
      </p:pic>
    </p:spTree>
    <p:extLst>
      <p:ext uri="{BB962C8B-B14F-4D97-AF65-F5344CB8AC3E}">
        <p14:creationId xmlns:p14="http://schemas.microsoft.com/office/powerpoint/2010/main" val="291739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8CF2805-707D-4395-9782-E3D6BD9B7D80}"/>
              </a:ext>
            </a:extLst>
          </p:cNvPr>
          <p:cNvPicPr>
            <a:picLocks noChangeAspect="1"/>
          </p:cNvPicPr>
          <p:nvPr/>
        </p:nvPicPr>
        <p:blipFill>
          <a:blip r:embed="rId2"/>
          <a:stretch>
            <a:fillRect/>
          </a:stretch>
        </p:blipFill>
        <p:spPr>
          <a:xfrm>
            <a:off x="2786062" y="3038475"/>
            <a:ext cx="6619875" cy="781050"/>
          </a:xfrm>
          <a:prstGeom prst="rect">
            <a:avLst/>
          </a:prstGeom>
        </p:spPr>
      </p:pic>
      <p:sp>
        <p:nvSpPr>
          <p:cNvPr id="3" name="矩形 2">
            <a:extLst>
              <a:ext uri="{FF2B5EF4-FFF2-40B4-BE49-F238E27FC236}">
                <a16:creationId xmlns:a16="http://schemas.microsoft.com/office/drawing/2014/main" id="{FD30C34F-A12C-4D5B-AF38-C2E0A2831B47}"/>
              </a:ext>
            </a:extLst>
          </p:cNvPr>
          <p:cNvSpPr/>
          <p:nvPr/>
        </p:nvSpPr>
        <p:spPr>
          <a:xfrm>
            <a:off x="3048000" y="1305342"/>
            <a:ext cx="6096000" cy="4247317"/>
          </a:xfrm>
          <a:prstGeom prst="rect">
            <a:avLst/>
          </a:prstGeom>
        </p:spPr>
        <p:txBody>
          <a:bodyPr>
            <a:spAutoFit/>
          </a:bodyPr>
          <a:lstStyle/>
          <a:p>
            <a:r>
              <a:rPr lang="en-US" altLang="zh-CN" b="0" i="0" dirty="0">
                <a:solidFill>
                  <a:srgbClr val="1F2D3D"/>
                </a:solidFill>
                <a:effectLst/>
                <a:latin typeface="Helvetica Neue For Number"/>
              </a:rPr>
              <a:t>There are many types of accommodations. The least expensive type of accommodation is hostel. Hostels are dorm-like accommodations with shared bathroom facilities, and possibly, a shared kitchen. Originally they are established only for younger travelers. The bed &amp; breakfast concept, also known as B&amp;B, is usually family homes with one or more guest rooms and generally with a shared bathroom. B&amp;Bs offer a unique environment, but they do not offer the variety of activities and guest services found in other types of accommodations. A motel is often a one or two storied building that mainly offers service for motorists. Cars are parked in front of the building. Hotels come in all shapes and sizes and guest services and activities vary widely from one hotel to another.</a:t>
            </a:r>
            <a:endParaRPr lang="zh-CN" altLang="en-US" dirty="0"/>
          </a:p>
        </p:txBody>
      </p:sp>
    </p:spTree>
    <p:extLst>
      <p:ext uri="{BB962C8B-B14F-4D97-AF65-F5344CB8AC3E}">
        <p14:creationId xmlns:p14="http://schemas.microsoft.com/office/powerpoint/2010/main" val="1799411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DF35AC-FBA2-4930-8FA7-F68CDC5FD5CD}"/>
              </a:ext>
            </a:extLst>
          </p:cNvPr>
          <p:cNvSpPr/>
          <p:nvPr/>
        </p:nvSpPr>
        <p:spPr>
          <a:xfrm>
            <a:off x="3048000" y="1443841"/>
            <a:ext cx="6096000" cy="3970318"/>
          </a:xfrm>
          <a:prstGeom prst="rect">
            <a:avLst/>
          </a:prstGeom>
        </p:spPr>
        <p:txBody>
          <a:bodyPr>
            <a:spAutoFit/>
          </a:bodyPr>
          <a:lstStyle/>
          <a:p>
            <a:r>
              <a:rPr lang="en-US" altLang="zh-CN" b="0" i="0" dirty="0">
                <a:solidFill>
                  <a:srgbClr val="1F2D3D"/>
                </a:solidFill>
                <a:effectLst/>
                <a:latin typeface="Helvetica Neue For Number"/>
              </a:rPr>
              <a:t>The application of the Internet over the past few decades has been transforming the way that products and services are distributed to customers. Tourism and hospitality are of no exception. Tourists have started to purchase airline tickets and make hotel or tour reservations online. Aside from desktop computers, mobile devices such as smart-phones and tablets are heavily used by travelers to book travel-related products and services. Under the traditional distribution model, travelers rely heavily on traditional travel agencies, to buy the products provided by suppliers (e.g. hotels and airlines) via global distribution systems (GDS). Using the Internet, travelers can now directly get travel information and make their bookings via the websites of suppliers.</a:t>
            </a:r>
            <a:endParaRPr lang="zh-CN" altLang="en-US" dirty="0"/>
          </a:p>
        </p:txBody>
      </p:sp>
    </p:spTree>
    <p:extLst>
      <p:ext uri="{BB962C8B-B14F-4D97-AF65-F5344CB8AC3E}">
        <p14:creationId xmlns:p14="http://schemas.microsoft.com/office/powerpoint/2010/main" val="355854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屏幕截图, 文字&#10;&#10;已生成高可信度的说明">
            <a:extLst>
              <a:ext uri="{FF2B5EF4-FFF2-40B4-BE49-F238E27FC236}">
                <a16:creationId xmlns:a16="http://schemas.microsoft.com/office/drawing/2014/main" id="{5C759881-4A12-4371-BD1A-19DC47FA4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71" y="1081381"/>
            <a:ext cx="9342857" cy="4695238"/>
          </a:xfrm>
          <a:prstGeom prst="rect">
            <a:avLst/>
          </a:prstGeom>
        </p:spPr>
      </p:pic>
      <p:sp>
        <p:nvSpPr>
          <p:cNvPr id="3" name="椭圆 2">
            <a:extLst>
              <a:ext uri="{FF2B5EF4-FFF2-40B4-BE49-F238E27FC236}">
                <a16:creationId xmlns:a16="http://schemas.microsoft.com/office/drawing/2014/main" id="{B73A7F76-6623-4F66-9AE3-3AE7070064E6}"/>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25A5FB02-70D9-4723-8D0F-E07E8AD9DD51}"/>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17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633203A-206E-4917-A10C-6674DECC4691}"/>
              </a:ext>
            </a:extLst>
          </p:cNvPr>
          <p:cNvPicPr>
            <a:picLocks noChangeAspect="1"/>
          </p:cNvPicPr>
          <p:nvPr/>
        </p:nvPicPr>
        <p:blipFill>
          <a:blip r:embed="rId2"/>
          <a:stretch>
            <a:fillRect/>
          </a:stretch>
        </p:blipFill>
        <p:spPr>
          <a:xfrm>
            <a:off x="1366837" y="1857375"/>
            <a:ext cx="9458325" cy="3143250"/>
          </a:xfrm>
          <a:prstGeom prst="rect">
            <a:avLst/>
          </a:prstGeom>
        </p:spPr>
      </p:pic>
      <p:sp>
        <p:nvSpPr>
          <p:cNvPr id="3" name="椭圆 2">
            <a:extLst>
              <a:ext uri="{FF2B5EF4-FFF2-40B4-BE49-F238E27FC236}">
                <a16:creationId xmlns:a16="http://schemas.microsoft.com/office/drawing/2014/main" id="{3DB2A684-5AAC-4CB4-AB16-6457517C00AF}"/>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78DC62E5-34DE-47BB-A8DD-8864B3253821}"/>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093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E84FF08-D3F7-45E0-A173-3B0F21B25979}"/>
              </a:ext>
            </a:extLst>
          </p:cNvPr>
          <p:cNvPicPr>
            <a:picLocks noChangeAspect="1"/>
          </p:cNvPicPr>
          <p:nvPr/>
        </p:nvPicPr>
        <p:blipFill>
          <a:blip r:embed="rId2"/>
          <a:stretch>
            <a:fillRect/>
          </a:stretch>
        </p:blipFill>
        <p:spPr>
          <a:xfrm>
            <a:off x="1476375" y="2595562"/>
            <a:ext cx="9239250" cy="1666875"/>
          </a:xfrm>
          <a:prstGeom prst="rect">
            <a:avLst/>
          </a:prstGeom>
        </p:spPr>
      </p:pic>
      <p:pic>
        <p:nvPicPr>
          <p:cNvPr id="4" name="图片 3" descr="图片包含 屏幕截图&#10;&#10;已生成高可信度的说明">
            <a:extLst>
              <a:ext uri="{FF2B5EF4-FFF2-40B4-BE49-F238E27FC236}">
                <a16:creationId xmlns:a16="http://schemas.microsoft.com/office/drawing/2014/main" id="{ABE98B37-54F8-4EFF-BD95-CB68B88B6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101" y="4629140"/>
            <a:ext cx="8809524" cy="1133333"/>
          </a:xfrm>
          <a:prstGeom prst="rect">
            <a:avLst/>
          </a:prstGeom>
        </p:spPr>
      </p:pic>
      <p:sp>
        <p:nvSpPr>
          <p:cNvPr id="5" name="椭圆 4">
            <a:extLst>
              <a:ext uri="{FF2B5EF4-FFF2-40B4-BE49-F238E27FC236}">
                <a16:creationId xmlns:a16="http://schemas.microsoft.com/office/drawing/2014/main" id="{680F4A6F-D894-49D8-9166-CD98E5EF9262}"/>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4662E12-A11C-4B0D-AA23-4ED69555D7DB}"/>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503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F3E858-6F1C-4D24-9AB7-05A0D7428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24" y="2643285"/>
            <a:ext cx="9180952" cy="1571429"/>
          </a:xfrm>
          <a:prstGeom prst="rect">
            <a:avLst/>
          </a:prstGeom>
        </p:spPr>
      </p:pic>
      <p:pic>
        <p:nvPicPr>
          <p:cNvPr id="5" name="图片 4">
            <a:extLst>
              <a:ext uri="{FF2B5EF4-FFF2-40B4-BE49-F238E27FC236}">
                <a16:creationId xmlns:a16="http://schemas.microsoft.com/office/drawing/2014/main" id="{5C70C8B4-F64A-458C-A1F8-F6F446F63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524" y="4771315"/>
            <a:ext cx="9123809" cy="1561905"/>
          </a:xfrm>
          <a:prstGeom prst="rect">
            <a:avLst/>
          </a:prstGeom>
        </p:spPr>
      </p:pic>
      <p:sp>
        <p:nvSpPr>
          <p:cNvPr id="4" name="椭圆 3">
            <a:extLst>
              <a:ext uri="{FF2B5EF4-FFF2-40B4-BE49-F238E27FC236}">
                <a16:creationId xmlns:a16="http://schemas.microsoft.com/office/drawing/2014/main" id="{4E095D37-203E-4555-9D40-BB0C6DB762C5}"/>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111E6F9E-72AC-40D3-A3F0-FBBBB51B23FA}"/>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318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1ABCEF8-EC44-483F-B228-189D177E4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524" y="2805190"/>
            <a:ext cx="7980952" cy="1247619"/>
          </a:xfrm>
          <a:prstGeom prst="rect">
            <a:avLst/>
          </a:prstGeom>
        </p:spPr>
      </p:pic>
      <p:pic>
        <p:nvPicPr>
          <p:cNvPr id="5" name="图片 4">
            <a:extLst>
              <a:ext uri="{FF2B5EF4-FFF2-40B4-BE49-F238E27FC236}">
                <a16:creationId xmlns:a16="http://schemas.microsoft.com/office/drawing/2014/main" id="{17EB1CF4-B84B-4F00-BD37-8F6F2A233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550" y="4052809"/>
            <a:ext cx="8780952" cy="1142857"/>
          </a:xfrm>
          <a:prstGeom prst="rect">
            <a:avLst/>
          </a:prstGeom>
        </p:spPr>
      </p:pic>
      <p:sp>
        <p:nvSpPr>
          <p:cNvPr id="4" name="椭圆 3">
            <a:extLst>
              <a:ext uri="{FF2B5EF4-FFF2-40B4-BE49-F238E27FC236}">
                <a16:creationId xmlns:a16="http://schemas.microsoft.com/office/drawing/2014/main" id="{F1DB7B3C-6E11-436A-A33D-4E5E53CCD7DF}"/>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759D7FF-9D96-413A-8EC0-C0C70707DC52}"/>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508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0666F8C-D127-4D0B-8BC6-C69DAE7CEE0D}"/>
              </a:ext>
            </a:extLst>
          </p:cNvPr>
          <p:cNvPicPr>
            <a:picLocks noChangeAspect="1"/>
          </p:cNvPicPr>
          <p:nvPr/>
        </p:nvPicPr>
        <p:blipFill>
          <a:blip r:embed="rId2"/>
          <a:stretch>
            <a:fillRect/>
          </a:stretch>
        </p:blipFill>
        <p:spPr>
          <a:xfrm>
            <a:off x="2057400" y="2876550"/>
            <a:ext cx="8077200" cy="1104900"/>
          </a:xfrm>
          <a:prstGeom prst="rect">
            <a:avLst/>
          </a:prstGeom>
        </p:spPr>
      </p:pic>
      <p:pic>
        <p:nvPicPr>
          <p:cNvPr id="3" name="图片 2">
            <a:extLst>
              <a:ext uri="{FF2B5EF4-FFF2-40B4-BE49-F238E27FC236}">
                <a16:creationId xmlns:a16="http://schemas.microsoft.com/office/drawing/2014/main" id="{5107C1BA-C2F9-4E05-9A6B-C40E15C6A539}"/>
              </a:ext>
            </a:extLst>
          </p:cNvPr>
          <p:cNvPicPr>
            <a:picLocks noChangeAspect="1"/>
          </p:cNvPicPr>
          <p:nvPr/>
        </p:nvPicPr>
        <p:blipFill>
          <a:blip r:embed="rId3"/>
          <a:stretch>
            <a:fillRect/>
          </a:stretch>
        </p:blipFill>
        <p:spPr>
          <a:xfrm>
            <a:off x="2057400" y="4715495"/>
            <a:ext cx="8353425" cy="1190625"/>
          </a:xfrm>
          <a:prstGeom prst="rect">
            <a:avLst/>
          </a:prstGeom>
        </p:spPr>
      </p:pic>
      <p:pic>
        <p:nvPicPr>
          <p:cNvPr id="4" name="图片 3">
            <a:extLst>
              <a:ext uri="{FF2B5EF4-FFF2-40B4-BE49-F238E27FC236}">
                <a16:creationId xmlns:a16="http://schemas.microsoft.com/office/drawing/2014/main" id="{9744BC3D-8D38-4BCF-B83D-3AB5CFD88B11}"/>
              </a:ext>
            </a:extLst>
          </p:cNvPr>
          <p:cNvPicPr>
            <a:picLocks noChangeAspect="1"/>
          </p:cNvPicPr>
          <p:nvPr/>
        </p:nvPicPr>
        <p:blipFill>
          <a:blip r:embed="rId4"/>
          <a:stretch>
            <a:fillRect/>
          </a:stretch>
        </p:blipFill>
        <p:spPr>
          <a:xfrm>
            <a:off x="5265511" y="5486503"/>
            <a:ext cx="8601075" cy="1295400"/>
          </a:xfrm>
          <a:prstGeom prst="rect">
            <a:avLst/>
          </a:prstGeom>
        </p:spPr>
      </p:pic>
      <p:sp>
        <p:nvSpPr>
          <p:cNvPr id="5" name="椭圆 4">
            <a:extLst>
              <a:ext uri="{FF2B5EF4-FFF2-40B4-BE49-F238E27FC236}">
                <a16:creationId xmlns:a16="http://schemas.microsoft.com/office/drawing/2014/main" id="{39D85FFA-616A-4C35-A393-CA85D11A0A80}"/>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4F31954-F27A-4DB3-8A39-4131DAB61A84}"/>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CB1C1E1-F9EA-44EE-AF10-C9F34A37C659}"/>
              </a:ext>
            </a:extLst>
          </p:cNvPr>
          <p:cNvSpPr/>
          <p:nvPr/>
        </p:nvSpPr>
        <p:spPr>
          <a:xfrm>
            <a:off x="6241657" y="47503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043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屏幕截图&#10;&#10;已生成高可信度的说明">
            <a:extLst>
              <a:ext uri="{FF2B5EF4-FFF2-40B4-BE49-F238E27FC236}">
                <a16:creationId xmlns:a16="http://schemas.microsoft.com/office/drawing/2014/main" id="{CADB2565-CF77-43EE-8B65-3E5C784D5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082" y="962333"/>
            <a:ext cx="9123809" cy="2466667"/>
          </a:xfrm>
          <a:prstGeom prst="rect">
            <a:avLst/>
          </a:prstGeom>
        </p:spPr>
      </p:pic>
      <p:pic>
        <p:nvPicPr>
          <p:cNvPr id="5" name="图片 4" descr="图片包含 物体&#10;&#10;已生成高可信度的说明">
            <a:extLst>
              <a:ext uri="{FF2B5EF4-FFF2-40B4-BE49-F238E27FC236}">
                <a16:creationId xmlns:a16="http://schemas.microsoft.com/office/drawing/2014/main" id="{3A7E6B28-59E1-4486-A3DE-A5E53E3CD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510" y="4165492"/>
            <a:ext cx="9152381" cy="1285714"/>
          </a:xfrm>
          <a:prstGeom prst="rect">
            <a:avLst/>
          </a:prstGeom>
        </p:spPr>
      </p:pic>
      <p:sp>
        <p:nvSpPr>
          <p:cNvPr id="4" name="椭圆 3">
            <a:extLst>
              <a:ext uri="{FF2B5EF4-FFF2-40B4-BE49-F238E27FC236}">
                <a16:creationId xmlns:a16="http://schemas.microsoft.com/office/drawing/2014/main" id="{18364A10-A756-470C-885C-51D1D0B80ECE}"/>
              </a:ext>
            </a:extLst>
          </p:cNvPr>
          <p:cNvSpPr/>
          <p:nvPr/>
        </p:nvSpPr>
        <p:spPr>
          <a:xfrm>
            <a:off x="5936857" y="44455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DD759D33-5196-4AA2-8DB5-7CFDE3E1607F}"/>
              </a:ext>
            </a:extLst>
          </p:cNvPr>
          <p:cNvSpPr/>
          <p:nvPr/>
        </p:nvSpPr>
        <p:spPr>
          <a:xfrm>
            <a:off x="6089257" y="4597988"/>
            <a:ext cx="525518" cy="5001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624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746</Words>
  <Application>Microsoft Office PowerPoint</Application>
  <PresentationFormat>宽屏</PresentationFormat>
  <Paragraphs>92</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Helvetica Neue For Number</vt:lpstr>
      <vt:lpstr>sans-serif</vt:lpstr>
      <vt:lpstr>等线</vt:lpstr>
      <vt:lpstr>等线 Light</vt:lpstr>
      <vt:lpstr>Arial</vt:lpstr>
      <vt:lpstr>Times New Roman</vt:lpstr>
      <vt:lpstr>Office 主题​​</vt:lpstr>
      <vt:lpstr>旅游英语选读 题海2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旅游英语选读 题海2</dc:title>
  <dc:creator>王涵斌</dc:creator>
  <cp:lastModifiedBy>王涵斌</cp:lastModifiedBy>
  <cp:revision>16</cp:revision>
  <dcterms:created xsi:type="dcterms:W3CDTF">2018-09-29T05:28:44Z</dcterms:created>
  <dcterms:modified xsi:type="dcterms:W3CDTF">2018-09-29T07:01:53Z</dcterms:modified>
</cp:coreProperties>
</file>