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260" r:id="rId3"/>
    <p:sldId id="265" r:id="rId4"/>
    <p:sldId id="304" r:id="rId5"/>
    <p:sldId id="262" r:id="rId6"/>
    <p:sldId id="305" r:id="rId7"/>
    <p:sldId id="306" r:id="rId8"/>
    <p:sldId id="307" r:id="rId9"/>
    <p:sldId id="309" r:id="rId10"/>
    <p:sldId id="365" r:id="rId11"/>
    <p:sldId id="308" r:id="rId12"/>
    <p:sldId id="310" r:id="rId13"/>
    <p:sldId id="311" r:id="rId14"/>
    <p:sldId id="312" r:id="rId15"/>
    <p:sldId id="313" r:id="rId16"/>
    <p:sldId id="267" r:id="rId17"/>
    <p:sldId id="300" r:id="rId18"/>
    <p:sldId id="301" r:id="rId19"/>
    <p:sldId id="355" r:id="rId20"/>
    <p:sldId id="344" r:id="rId21"/>
    <p:sldId id="345" r:id="rId22"/>
    <p:sldId id="346" r:id="rId23"/>
    <p:sldId id="347" r:id="rId24"/>
    <p:sldId id="348" r:id="rId25"/>
    <p:sldId id="266" r:id="rId26"/>
    <p:sldId id="350" r:id="rId27"/>
    <p:sldId id="349" r:id="rId28"/>
    <p:sldId id="351" r:id="rId29"/>
    <p:sldId id="352" r:id="rId30"/>
    <p:sldId id="353" r:id="rId31"/>
    <p:sldId id="354" r:id="rId32"/>
    <p:sldId id="367" r:id="rId33"/>
    <p:sldId id="368" r:id="rId34"/>
    <p:sldId id="369" r:id="rId35"/>
    <p:sldId id="263" r:id="rId36"/>
    <p:sldId id="370" r:id="rId37"/>
    <p:sldId id="371" r:id="rId38"/>
    <p:sldId id="372" r:id="rId39"/>
    <p:sldId id="373" r:id="rId40"/>
    <p:sldId id="374" r:id="rId41"/>
    <p:sldId id="375" r:id="rId42"/>
    <p:sldId id="376" r:id="rId43"/>
    <p:sldId id="377" r:id="rId44"/>
    <p:sldId id="378" r:id="rId45"/>
    <p:sldId id="383" r:id="rId46"/>
    <p:sldId id="324" r:id="rId47"/>
    <p:sldId id="325" r:id="rId48"/>
    <p:sldId id="326" r:id="rId49"/>
    <p:sldId id="327" r:id="rId50"/>
    <p:sldId id="328" r:id="rId51"/>
    <p:sldId id="329"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4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C864F-6606-4FAF-B0BC-B31C3C5A267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B0B90B2-0E02-42BB-AD92-EFF33A17BA41}">
      <dgm:prSet phldrT="[文本]"/>
      <dgm:spPr/>
      <dgm:t>
        <a:bodyPr/>
        <a:lstStyle/>
        <a:p>
          <a:r>
            <a:rPr lang="zh-CN" altLang="en-US" dirty="0"/>
            <a:t>旅游业对经济的影响</a:t>
          </a:r>
        </a:p>
      </dgm:t>
    </dgm:pt>
    <dgm:pt modelId="{FA5C9374-E365-49D9-966B-EA671A83C1CC}" type="parTrans" cxnId="{6741E8CC-F5DB-4D0D-86BA-21D3DA449F6E}">
      <dgm:prSet/>
      <dgm:spPr/>
      <dgm:t>
        <a:bodyPr/>
        <a:lstStyle/>
        <a:p>
          <a:endParaRPr lang="zh-CN" altLang="en-US"/>
        </a:p>
      </dgm:t>
    </dgm:pt>
    <dgm:pt modelId="{E5A32138-1B03-4E71-AB6A-7F1E44471792}" type="sibTrans" cxnId="{6741E8CC-F5DB-4D0D-86BA-21D3DA449F6E}">
      <dgm:prSet/>
      <dgm:spPr/>
      <dgm:t>
        <a:bodyPr/>
        <a:lstStyle/>
        <a:p>
          <a:endParaRPr lang="zh-CN" altLang="en-US"/>
        </a:p>
      </dgm:t>
    </dgm:pt>
    <dgm:pt modelId="{C05D68B4-B7FD-41CD-AFB4-86E8C1E255CB}">
      <dgm:prSet phldrT="[文本]"/>
      <dgm:spPr/>
      <dgm:t>
        <a:bodyPr/>
        <a:lstStyle/>
        <a:p>
          <a:r>
            <a:rPr lang="zh-CN" altLang="en-US" dirty="0"/>
            <a:t>收入</a:t>
          </a:r>
        </a:p>
      </dgm:t>
    </dgm:pt>
    <dgm:pt modelId="{2A012010-F530-4236-803B-8BCB498E46AF}" type="parTrans" cxnId="{CFDD5DF8-9959-492B-87B6-A77FFF06E928}">
      <dgm:prSet/>
      <dgm:spPr/>
      <dgm:t>
        <a:bodyPr/>
        <a:lstStyle/>
        <a:p>
          <a:endParaRPr lang="zh-CN" altLang="en-US"/>
        </a:p>
      </dgm:t>
    </dgm:pt>
    <dgm:pt modelId="{67266237-CA4B-4BCB-B023-98A08CDA9E84}" type="sibTrans" cxnId="{CFDD5DF8-9959-492B-87B6-A77FFF06E928}">
      <dgm:prSet/>
      <dgm:spPr/>
      <dgm:t>
        <a:bodyPr/>
        <a:lstStyle/>
        <a:p>
          <a:endParaRPr lang="zh-CN" altLang="en-US"/>
        </a:p>
      </dgm:t>
    </dgm:pt>
    <dgm:pt modelId="{503BC571-3C3B-441E-8194-95BADBCF8FFF}">
      <dgm:prSet phldrT="[文本]"/>
      <dgm:spPr/>
      <dgm:t>
        <a:bodyPr/>
        <a:lstStyle/>
        <a:p>
          <a:r>
            <a:rPr lang="zh-CN" altLang="en-US" dirty="0"/>
            <a:t>就业</a:t>
          </a:r>
        </a:p>
      </dgm:t>
    </dgm:pt>
    <dgm:pt modelId="{89257947-DFD5-4BF9-9BDE-172C8A93E83A}" type="parTrans" cxnId="{34EA77C6-46F0-4F2C-AEF1-06B14622F3D3}">
      <dgm:prSet/>
      <dgm:spPr/>
      <dgm:t>
        <a:bodyPr/>
        <a:lstStyle/>
        <a:p>
          <a:endParaRPr lang="zh-CN" altLang="en-US"/>
        </a:p>
      </dgm:t>
    </dgm:pt>
    <dgm:pt modelId="{99F03C80-AA20-45CF-A1FC-0A5D21B0ABA2}" type="sibTrans" cxnId="{34EA77C6-46F0-4F2C-AEF1-06B14622F3D3}">
      <dgm:prSet/>
      <dgm:spPr/>
      <dgm:t>
        <a:bodyPr/>
        <a:lstStyle/>
        <a:p>
          <a:endParaRPr lang="zh-CN" altLang="en-US"/>
        </a:p>
      </dgm:t>
    </dgm:pt>
    <dgm:pt modelId="{1D31A291-EDC0-4DC5-839F-36154EA8D836}">
      <dgm:prSet phldrT="[文本]"/>
      <dgm:spPr/>
      <dgm:t>
        <a:bodyPr/>
        <a:lstStyle/>
        <a:p>
          <a:r>
            <a:rPr lang="zh-CN" altLang="en-US" dirty="0"/>
            <a:t>收支平衡</a:t>
          </a:r>
        </a:p>
      </dgm:t>
    </dgm:pt>
    <dgm:pt modelId="{36E97204-DE08-49EB-93A4-90187C65FFBA}" type="parTrans" cxnId="{559A8A4B-0BA1-4C0C-B325-24158E4351CB}">
      <dgm:prSet/>
      <dgm:spPr/>
      <dgm:t>
        <a:bodyPr/>
        <a:lstStyle/>
        <a:p>
          <a:endParaRPr lang="zh-CN" altLang="en-US"/>
        </a:p>
      </dgm:t>
    </dgm:pt>
    <dgm:pt modelId="{8DD555DA-D316-454A-80EC-16476536B9F7}" type="sibTrans" cxnId="{559A8A4B-0BA1-4C0C-B325-24158E4351CB}">
      <dgm:prSet/>
      <dgm:spPr/>
      <dgm:t>
        <a:bodyPr/>
        <a:lstStyle/>
        <a:p>
          <a:endParaRPr lang="zh-CN" altLang="en-US"/>
        </a:p>
      </dgm:t>
    </dgm:pt>
    <dgm:pt modelId="{373BC5FA-C823-4968-83B5-01C228FB1C10}">
      <dgm:prSet phldrT="[文本]"/>
      <dgm:spPr/>
      <dgm:t>
        <a:bodyPr/>
        <a:lstStyle/>
        <a:p>
          <a:r>
            <a:rPr lang="zh-CN" altLang="en-US" dirty="0"/>
            <a:t>投资与发展</a:t>
          </a:r>
        </a:p>
      </dgm:t>
    </dgm:pt>
    <dgm:pt modelId="{E56AEB03-4CEE-44A8-8E1B-94E98F0C880F}" type="parTrans" cxnId="{A0CC9B1F-9C01-4FAC-ABDF-1FA9339765B5}">
      <dgm:prSet/>
      <dgm:spPr/>
      <dgm:t>
        <a:bodyPr/>
        <a:lstStyle/>
        <a:p>
          <a:endParaRPr lang="zh-CN" altLang="en-US"/>
        </a:p>
      </dgm:t>
    </dgm:pt>
    <dgm:pt modelId="{9E01A560-6188-420E-999E-AFA794034F0F}" type="sibTrans" cxnId="{A0CC9B1F-9C01-4FAC-ABDF-1FA9339765B5}">
      <dgm:prSet/>
      <dgm:spPr/>
      <dgm:t>
        <a:bodyPr/>
        <a:lstStyle/>
        <a:p>
          <a:endParaRPr lang="zh-CN" altLang="en-US"/>
        </a:p>
      </dgm:t>
    </dgm:pt>
    <dgm:pt modelId="{9BDF6C71-13F0-4CBD-BCFD-A0520FF10DE5}" type="pres">
      <dgm:prSet presAssocID="{06CC864F-6606-4FAF-B0BC-B31C3C5A2677}" presName="diagram" presStyleCnt="0">
        <dgm:presLayoutVars>
          <dgm:chPref val="1"/>
          <dgm:dir/>
          <dgm:animOne val="branch"/>
          <dgm:animLvl val="lvl"/>
          <dgm:resizeHandles val="exact"/>
        </dgm:presLayoutVars>
      </dgm:prSet>
      <dgm:spPr/>
    </dgm:pt>
    <dgm:pt modelId="{A3B27216-F272-4CC4-8F49-F0AB9BAED54D}" type="pres">
      <dgm:prSet presAssocID="{8B0B90B2-0E02-42BB-AD92-EFF33A17BA41}" presName="root1" presStyleCnt="0"/>
      <dgm:spPr/>
    </dgm:pt>
    <dgm:pt modelId="{7D7198F3-4A96-4677-8BDB-360BA6C733DF}" type="pres">
      <dgm:prSet presAssocID="{8B0B90B2-0E02-42BB-AD92-EFF33A17BA41}" presName="LevelOneTextNode" presStyleLbl="node0" presStyleIdx="0" presStyleCnt="1">
        <dgm:presLayoutVars>
          <dgm:chPref val="3"/>
        </dgm:presLayoutVars>
      </dgm:prSet>
      <dgm:spPr/>
    </dgm:pt>
    <dgm:pt modelId="{94146970-D605-450A-82BF-4E051E944632}" type="pres">
      <dgm:prSet presAssocID="{8B0B90B2-0E02-42BB-AD92-EFF33A17BA41}" presName="level2hierChild" presStyleCnt="0"/>
      <dgm:spPr/>
    </dgm:pt>
    <dgm:pt modelId="{E8D1076C-0663-449E-A92B-70A65064B426}" type="pres">
      <dgm:prSet presAssocID="{2A012010-F530-4236-803B-8BCB498E46AF}" presName="conn2-1" presStyleLbl="parChTrans1D2" presStyleIdx="0" presStyleCnt="4"/>
      <dgm:spPr/>
    </dgm:pt>
    <dgm:pt modelId="{2E0C7308-AC6D-4757-8E25-6CAC434C3E93}" type="pres">
      <dgm:prSet presAssocID="{2A012010-F530-4236-803B-8BCB498E46AF}" presName="connTx" presStyleLbl="parChTrans1D2" presStyleIdx="0" presStyleCnt="4"/>
      <dgm:spPr/>
    </dgm:pt>
    <dgm:pt modelId="{DA0B48EE-68EA-482A-BD82-3E04201B5009}" type="pres">
      <dgm:prSet presAssocID="{C05D68B4-B7FD-41CD-AFB4-86E8C1E255CB}" presName="root2" presStyleCnt="0"/>
      <dgm:spPr/>
    </dgm:pt>
    <dgm:pt modelId="{FFAFC36A-824D-4E76-A676-BFA51F45DF5E}" type="pres">
      <dgm:prSet presAssocID="{C05D68B4-B7FD-41CD-AFB4-86E8C1E255CB}" presName="LevelTwoTextNode" presStyleLbl="node2" presStyleIdx="0" presStyleCnt="4">
        <dgm:presLayoutVars>
          <dgm:chPref val="3"/>
        </dgm:presLayoutVars>
      </dgm:prSet>
      <dgm:spPr/>
    </dgm:pt>
    <dgm:pt modelId="{31CB0EB3-9649-46E5-AE40-463D51A4FC5C}" type="pres">
      <dgm:prSet presAssocID="{C05D68B4-B7FD-41CD-AFB4-86E8C1E255CB}" presName="level3hierChild" presStyleCnt="0"/>
      <dgm:spPr/>
    </dgm:pt>
    <dgm:pt modelId="{E7D3C1B2-59F2-4365-8247-44AD7E618D44}" type="pres">
      <dgm:prSet presAssocID="{89257947-DFD5-4BF9-9BDE-172C8A93E83A}" presName="conn2-1" presStyleLbl="parChTrans1D2" presStyleIdx="1" presStyleCnt="4"/>
      <dgm:spPr/>
    </dgm:pt>
    <dgm:pt modelId="{C56CB907-9415-4F00-B9B6-17FDEE7E8D1F}" type="pres">
      <dgm:prSet presAssocID="{89257947-DFD5-4BF9-9BDE-172C8A93E83A}" presName="connTx" presStyleLbl="parChTrans1D2" presStyleIdx="1" presStyleCnt="4"/>
      <dgm:spPr/>
    </dgm:pt>
    <dgm:pt modelId="{7C333C19-BD01-4760-9B38-BAC41EBEA2CB}" type="pres">
      <dgm:prSet presAssocID="{503BC571-3C3B-441E-8194-95BADBCF8FFF}" presName="root2" presStyleCnt="0"/>
      <dgm:spPr/>
    </dgm:pt>
    <dgm:pt modelId="{0A540244-1C9A-4092-958E-BBDBE7882500}" type="pres">
      <dgm:prSet presAssocID="{503BC571-3C3B-441E-8194-95BADBCF8FFF}" presName="LevelTwoTextNode" presStyleLbl="node2" presStyleIdx="1" presStyleCnt="4">
        <dgm:presLayoutVars>
          <dgm:chPref val="3"/>
        </dgm:presLayoutVars>
      </dgm:prSet>
      <dgm:spPr/>
    </dgm:pt>
    <dgm:pt modelId="{7B1CA706-ABE3-4DCC-B267-CCC7088496A3}" type="pres">
      <dgm:prSet presAssocID="{503BC571-3C3B-441E-8194-95BADBCF8FFF}" presName="level3hierChild" presStyleCnt="0"/>
      <dgm:spPr/>
    </dgm:pt>
    <dgm:pt modelId="{68E1AC0A-0F04-47C3-8D73-FA7811438286}" type="pres">
      <dgm:prSet presAssocID="{36E97204-DE08-49EB-93A4-90187C65FFBA}" presName="conn2-1" presStyleLbl="parChTrans1D2" presStyleIdx="2" presStyleCnt="4"/>
      <dgm:spPr/>
    </dgm:pt>
    <dgm:pt modelId="{DF30CD48-BC1D-43BE-9FAF-98071B93CBA2}" type="pres">
      <dgm:prSet presAssocID="{36E97204-DE08-49EB-93A4-90187C65FFBA}" presName="connTx" presStyleLbl="parChTrans1D2" presStyleIdx="2" presStyleCnt="4"/>
      <dgm:spPr/>
    </dgm:pt>
    <dgm:pt modelId="{88320747-4E23-4732-9131-506DB2436C9E}" type="pres">
      <dgm:prSet presAssocID="{1D31A291-EDC0-4DC5-839F-36154EA8D836}" presName="root2" presStyleCnt="0"/>
      <dgm:spPr/>
    </dgm:pt>
    <dgm:pt modelId="{BF13789B-85F2-41B9-939C-88160DB7F8F8}" type="pres">
      <dgm:prSet presAssocID="{1D31A291-EDC0-4DC5-839F-36154EA8D836}" presName="LevelTwoTextNode" presStyleLbl="node2" presStyleIdx="2" presStyleCnt="4">
        <dgm:presLayoutVars>
          <dgm:chPref val="3"/>
        </dgm:presLayoutVars>
      </dgm:prSet>
      <dgm:spPr/>
    </dgm:pt>
    <dgm:pt modelId="{A220DF84-F1C0-476D-A7A5-5419A46AE243}" type="pres">
      <dgm:prSet presAssocID="{1D31A291-EDC0-4DC5-839F-36154EA8D836}" presName="level3hierChild" presStyleCnt="0"/>
      <dgm:spPr/>
    </dgm:pt>
    <dgm:pt modelId="{734D2331-E60F-47A6-8CDC-AD01F99A222B}" type="pres">
      <dgm:prSet presAssocID="{E56AEB03-4CEE-44A8-8E1B-94E98F0C880F}" presName="conn2-1" presStyleLbl="parChTrans1D2" presStyleIdx="3" presStyleCnt="4"/>
      <dgm:spPr/>
    </dgm:pt>
    <dgm:pt modelId="{9D502A19-440A-46C3-A588-1B55DBC106DF}" type="pres">
      <dgm:prSet presAssocID="{E56AEB03-4CEE-44A8-8E1B-94E98F0C880F}" presName="connTx" presStyleLbl="parChTrans1D2" presStyleIdx="3" presStyleCnt="4"/>
      <dgm:spPr/>
    </dgm:pt>
    <dgm:pt modelId="{7D739363-71B2-44DB-BDDB-DD512752E0BC}" type="pres">
      <dgm:prSet presAssocID="{373BC5FA-C823-4968-83B5-01C228FB1C10}" presName="root2" presStyleCnt="0"/>
      <dgm:spPr/>
    </dgm:pt>
    <dgm:pt modelId="{A6097C36-22FF-4C80-93B8-6AB6F9AF6D25}" type="pres">
      <dgm:prSet presAssocID="{373BC5FA-C823-4968-83B5-01C228FB1C10}" presName="LevelTwoTextNode" presStyleLbl="node2" presStyleIdx="3" presStyleCnt="4">
        <dgm:presLayoutVars>
          <dgm:chPref val="3"/>
        </dgm:presLayoutVars>
      </dgm:prSet>
      <dgm:spPr/>
    </dgm:pt>
    <dgm:pt modelId="{7A3ADA04-DD9A-46E3-B026-D536B8B024B8}" type="pres">
      <dgm:prSet presAssocID="{373BC5FA-C823-4968-83B5-01C228FB1C10}" presName="level3hierChild" presStyleCnt="0"/>
      <dgm:spPr/>
    </dgm:pt>
  </dgm:ptLst>
  <dgm:cxnLst>
    <dgm:cxn modelId="{9295C814-5392-445A-8A08-BBA694A57057}" type="presOf" srcId="{1D31A291-EDC0-4DC5-839F-36154EA8D836}" destId="{BF13789B-85F2-41B9-939C-88160DB7F8F8}" srcOrd="0" destOrd="0" presId="urn:microsoft.com/office/officeart/2005/8/layout/hierarchy2"/>
    <dgm:cxn modelId="{A0CC9B1F-9C01-4FAC-ABDF-1FA9339765B5}" srcId="{8B0B90B2-0E02-42BB-AD92-EFF33A17BA41}" destId="{373BC5FA-C823-4968-83B5-01C228FB1C10}" srcOrd="3" destOrd="0" parTransId="{E56AEB03-4CEE-44A8-8E1B-94E98F0C880F}" sibTransId="{9E01A560-6188-420E-999E-AFA794034F0F}"/>
    <dgm:cxn modelId="{817D1525-EC97-4F54-AD8A-19F7EABCDEE3}" type="presOf" srcId="{8B0B90B2-0E02-42BB-AD92-EFF33A17BA41}" destId="{7D7198F3-4A96-4677-8BDB-360BA6C733DF}" srcOrd="0" destOrd="0" presId="urn:microsoft.com/office/officeart/2005/8/layout/hierarchy2"/>
    <dgm:cxn modelId="{1A420767-57FD-4D83-A413-E2BE314B8D6F}" type="presOf" srcId="{2A012010-F530-4236-803B-8BCB498E46AF}" destId="{2E0C7308-AC6D-4757-8E25-6CAC434C3E93}" srcOrd="1" destOrd="0" presId="urn:microsoft.com/office/officeart/2005/8/layout/hierarchy2"/>
    <dgm:cxn modelId="{559A8A4B-0BA1-4C0C-B325-24158E4351CB}" srcId="{8B0B90B2-0E02-42BB-AD92-EFF33A17BA41}" destId="{1D31A291-EDC0-4DC5-839F-36154EA8D836}" srcOrd="2" destOrd="0" parTransId="{36E97204-DE08-49EB-93A4-90187C65FFBA}" sibTransId="{8DD555DA-D316-454A-80EC-16476536B9F7}"/>
    <dgm:cxn modelId="{6EF9BB6B-7CE1-43A1-8FE8-8550B075651E}" type="presOf" srcId="{2A012010-F530-4236-803B-8BCB498E46AF}" destId="{E8D1076C-0663-449E-A92B-70A65064B426}" srcOrd="0" destOrd="0" presId="urn:microsoft.com/office/officeart/2005/8/layout/hierarchy2"/>
    <dgm:cxn modelId="{E5291076-4CC6-4CD0-BF41-38FD7977674E}" type="presOf" srcId="{89257947-DFD5-4BF9-9BDE-172C8A93E83A}" destId="{E7D3C1B2-59F2-4365-8247-44AD7E618D44}" srcOrd="0" destOrd="0" presId="urn:microsoft.com/office/officeart/2005/8/layout/hierarchy2"/>
    <dgm:cxn modelId="{67D79258-1330-498C-89A7-6BC8DACFBF0D}" type="presOf" srcId="{E56AEB03-4CEE-44A8-8E1B-94E98F0C880F}" destId="{734D2331-E60F-47A6-8CDC-AD01F99A222B}" srcOrd="0" destOrd="0" presId="urn:microsoft.com/office/officeart/2005/8/layout/hierarchy2"/>
    <dgm:cxn modelId="{6B81527A-FA17-455B-AD0D-3C18E06F1DFB}" type="presOf" srcId="{C05D68B4-B7FD-41CD-AFB4-86E8C1E255CB}" destId="{FFAFC36A-824D-4E76-A676-BFA51F45DF5E}" srcOrd="0" destOrd="0" presId="urn:microsoft.com/office/officeart/2005/8/layout/hierarchy2"/>
    <dgm:cxn modelId="{A0A4788B-D388-48F6-A2E2-54A291B9BA79}" type="presOf" srcId="{E56AEB03-4CEE-44A8-8E1B-94E98F0C880F}" destId="{9D502A19-440A-46C3-A588-1B55DBC106DF}" srcOrd="1" destOrd="0" presId="urn:microsoft.com/office/officeart/2005/8/layout/hierarchy2"/>
    <dgm:cxn modelId="{D430B090-7F40-46D7-A362-7D8E97B80560}" type="presOf" srcId="{06CC864F-6606-4FAF-B0BC-B31C3C5A2677}" destId="{9BDF6C71-13F0-4CBD-BCFD-A0520FF10DE5}" srcOrd="0" destOrd="0" presId="urn:microsoft.com/office/officeart/2005/8/layout/hierarchy2"/>
    <dgm:cxn modelId="{8A6A68A9-BAA9-4E46-BBB9-7E7C5D4B8225}" type="presOf" srcId="{36E97204-DE08-49EB-93A4-90187C65FFBA}" destId="{68E1AC0A-0F04-47C3-8D73-FA7811438286}" srcOrd="0" destOrd="0" presId="urn:microsoft.com/office/officeart/2005/8/layout/hierarchy2"/>
    <dgm:cxn modelId="{DD776FB3-3F95-4A25-ABDF-EB6B8F284318}" type="presOf" srcId="{36E97204-DE08-49EB-93A4-90187C65FFBA}" destId="{DF30CD48-BC1D-43BE-9FAF-98071B93CBA2}" srcOrd="1" destOrd="0" presId="urn:microsoft.com/office/officeart/2005/8/layout/hierarchy2"/>
    <dgm:cxn modelId="{6621D8BA-68F2-4CFB-BB40-D99356A9BE1C}" type="presOf" srcId="{89257947-DFD5-4BF9-9BDE-172C8A93E83A}" destId="{C56CB907-9415-4F00-B9B6-17FDEE7E8D1F}" srcOrd="1" destOrd="0" presId="urn:microsoft.com/office/officeart/2005/8/layout/hierarchy2"/>
    <dgm:cxn modelId="{6078A8C1-58BF-478C-8287-EFC01965D26F}" type="presOf" srcId="{503BC571-3C3B-441E-8194-95BADBCF8FFF}" destId="{0A540244-1C9A-4092-958E-BBDBE7882500}" srcOrd="0" destOrd="0" presId="urn:microsoft.com/office/officeart/2005/8/layout/hierarchy2"/>
    <dgm:cxn modelId="{34EA77C6-46F0-4F2C-AEF1-06B14622F3D3}" srcId="{8B0B90B2-0E02-42BB-AD92-EFF33A17BA41}" destId="{503BC571-3C3B-441E-8194-95BADBCF8FFF}" srcOrd="1" destOrd="0" parTransId="{89257947-DFD5-4BF9-9BDE-172C8A93E83A}" sibTransId="{99F03C80-AA20-45CF-A1FC-0A5D21B0ABA2}"/>
    <dgm:cxn modelId="{6741E8CC-F5DB-4D0D-86BA-21D3DA449F6E}" srcId="{06CC864F-6606-4FAF-B0BC-B31C3C5A2677}" destId="{8B0B90B2-0E02-42BB-AD92-EFF33A17BA41}" srcOrd="0" destOrd="0" parTransId="{FA5C9374-E365-49D9-966B-EA671A83C1CC}" sibTransId="{E5A32138-1B03-4E71-AB6A-7F1E44471792}"/>
    <dgm:cxn modelId="{AA72A8E9-CCD5-4CC5-A17B-80A7A8C905CC}" type="presOf" srcId="{373BC5FA-C823-4968-83B5-01C228FB1C10}" destId="{A6097C36-22FF-4C80-93B8-6AB6F9AF6D25}" srcOrd="0" destOrd="0" presId="urn:microsoft.com/office/officeart/2005/8/layout/hierarchy2"/>
    <dgm:cxn modelId="{CFDD5DF8-9959-492B-87B6-A77FFF06E928}" srcId="{8B0B90B2-0E02-42BB-AD92-EFF33A17BA41}" destId="{C05D68B4-B7FD-41CD-AFB4-86E8C1E255CB}" srcOrd="0" destOrd="0" parTransId="{2A012010-F530-4236-803B-8BCB498E46AF}" sibTransId="{67266237-CA4B-4BCB-B023-98A08CDA9E84}"/>
    <dgm:cxn modelId="{2FC77CEE-FAB5-4BFB-973E-E6C77D82571A}" type="presParOf" srcId="{9BDF6C71-13F0-4CBD-BCFD-A0520FF10DE5}" destId="{A3B27216-F272-4CC4-8F49-F0AB9BAED54D}" srcOrd="0" destOrd="0" presId="urn:microsoft.com/office/officeart/2005/8/layout/hierarchy2"/>
    <dgm:cxn modelId="{F25E5442-BFB1-469E-BCC1-ED2CFC1C24E4}" type="presParOf" srcId="{A3B27216-F272-4CC4-8F49-F0AB9BAED54D}" destId="{7D7198F3-4A96-4677-8BDB-360BA6C733DF}" srcOrd="0" destOrd="0" presId="urn:microsoft.com/office/officeart/2005/8/layout/hierarchy2"/>
    <dgm:cxn modelId="{E317AC8B-A2E3-4744-8C15-701114444771}" type="presParOf" srcId="{A3B27216-F272-4CC4-8F49-F0AB9BAED54D}" destId="{94146970-D605-450A-82BF-4E051E944632}" srcOrd="1" destOrd="0" presId="urn:microsoft.com/office/officeart/2005/8/layout/hierarchy2"/>
    <dgm:cxn modelId="{CD4FD79B-9E9A-41E8-8C31-75DC9F6B58A7}" type="presParOf" srcId="{94146970-D605-450A-82BF-4E051E944632}" destId="{E8D1076C-0663-449E-A92B-70A65064B426}" srcOrd="0" destOrd="0" presId="urn:microsoft.com/office/officeart/2005/8/layout/hierarchy2"/>
    <dgm:cxn modelId="{25515269-EAFA-48E0-9508-372484A3666C}" type="presParOf" srcId="{E8D1076C-0663-449E-A92B-70A65064B426}" destId="{2E0C7308-AC6D-4757-8E25-6CAC434C3E93}" srcOrd="0" destOrd="0" presId="urn:microsoft.com/office/officeart/2005/8/layout/hierarchy2"/>
    <dgm:cxn modelId="{4C8FCB32-939A-4CF2-9236-3CA0CF42AB61}" type="presParOf" srcId="{94146970-D605-450A-82BF-4E051E944632}" destId="{DA0B48EE-68EA-482A-BD82-3E04201B5009}" srcOrd="1" destOrd="0" presId="urn:microsoft.com/office/officeart/2005/8/layout/hierarchy2"/>
    <dgm:cxn modelId="{9360950A-FC4D-43EF-AB39-5F20B5588852}" type="presParOf" srcId="{DA0B48EE-68EA-482A-BD82-3E04201B5009}" destId="{FFAFC36A-824D-4E76-A676-BFA51F45DF5E}" srcOrd="0" destOrd="0" presId="urn:microsoft.com/office/officeart/2005/8/layout/hierarchy2"/>
    <dgm:cxn modelId="{F3C4EF87-350F-4211-BAAA-9F7F98510173}" type="presParOf" srcId="{DA0B48EE-68EA-482A-BD82-3E04201B5009}" destId="{31CB0EB3-9649-46E5-AE40-463D51A4FC5C}" srcOrd="1" destOrd="0" presId="urn:microsoft.com/office/officeart/2005/8/layout/hierarchy2"/>
    <dgm:cxn modelId="{51318F4D-6DDD-4BB8-9410-961F6BE3E22C}" type="presParOf" srcId="{94146970-D605-450A-82BF-4E051E944632}" destId="{E7D3C1B2-59F2-4365-8247-44AD7E618D44}" srcOrd="2" destOrd="0" presId="urn:microsoft.com/office/officeart/2005/8/layout/hierarchy2"/>
    <dgm:cxn modelId="{B7294EF3-D81A-44E4-838F-E0A59BF77C55}" type="presParOf" srcId="{E7D3C1B2-59F2-4365-8247-44AD7E618D44}" destId="{C56CB907-9415-4F00-B9B6-17FDEE7E8D1F}" srcOrd="0" destOrd="0" presId="urn:microsoft.com/office/officeart/2005/8/layout/hierarchy2"/>
    <dgm:cxn modelId="{813BE432-F63D-42D5-B8ED-41EB8AF935E5}" type="presParOf" srcId="{94146970-D605-450A-82BF-4E051E944632}" destId="{7C333C19-BD01-4760-9B38-BAC41EBEA2CB}" srcOrd="3" destOrd="0" presId="urn:microsoft.com/office/officeart/2005/8/layout/hierarchy2"/>
    <dgm:cxn modelId="{108BD51D-996D-4F5B-906B-71459EE1D253}" type="presParOf" srcId="{7C333C19-BD01-4760-9B38-BAC41EBEA2CB}" destId="{0A540244-1C9A-4092-958E-BBDBE7882500}" srcOrd="0" destOrd="0" presId="urn:microsoft.com/office/officeart/2005/8/layout/hierarchy2"/>
    <dgm:cxn modelId="{0E0080E8-120E-4BBB-B576-1323D2211A34}" type="presParOf" srcId="{7C333C19-BD01-4760-9B38-BAC41EBEA2CB}" destId="{7B1CA706-ABE3-4DCC-B267-CCC7088496A3}" srcOrd="1" destOrd="0" presId="urn:microsoft.com/office/officeart/2005/8/layout/hierarchy2"/>
    <dgm:cxn modelId="{B0B1EF73-4866-4F05-A634-17771B214689}" type="presParOf" srcId="{94146970-D605-450A-82BF-4E051E944632}" destId="{68E1AC0A-0F04-47C3-8D73-FA7811438286}" srcOrd="4" destOrd="0" presId="urn:microsoft.com/office/officeart/2005/8/layout/hierarchy2"/>
    <dgm:cxn modelId="{5F30A873-7993-4CFF-B5E8-2254912F1E24}" type="presParOf" srcId="{68E1AC0A-0F04-47C3-8D73-FA7811438286}" destId="{DF30CD48-BC1D-43BE-9FAF-98071B93CBA2}" srcOrd="0" destOrd="0" presId="urn:microsoft.com/office/officeart/2005/8/layout/hierarchy2"/>
    <dgm:cxn modelId="{27D18A4E-7606-4439-A9EC-F94D0AE0F148}" type="presParOf" srcId="{94146970-D605-450A-82BF-4E051E944632}" destId="{88320747-4E23-4732-9131-506DB2436C9E}" srcOrd="5" destOrd="0" presId="urn:microsoft.com/office/officeart/2005/8/layout/hierarchy2"/>
    <dgm:cxn modelId="{EC8B7987-C74E-4304-A38F-4E780DB34762}" type="presParOf" srcId="{88320747-4E23-4732-9131-506DB2436C9E}" destId="{BF13789B-85F2-41B9-939C-88160DB7F8F8}" srcOrd="0" destOrd="0" presId="urn:microsoft.com/office/officeart/2005/8/layout/hierarchy2"/>
    <dgm:cxn modelId="{65302D39-7373-425B-AD87-45722F67B6D1}" type="presParOf" srcId="{88320747-4E23-4732-9131-506DB2436C9E}" destId="{A220DF84-F1C0-476D-A7A5-5419A46AE243}" srcOrd="1" destOrd="0" presId="urn:microsoft.com/office/officeart/2005/8/layout/hierarchy2"/>
    <dgm:cxn modelId="{D422A913-2638-40D2-B8C3-F5DDD17EC0CF}" type="presParOf" srcId="{94146970-D605-450A-82BF-4E051E944632}" destId="{734D2331-E60F-47A6-8CDC-AD01F99A222B}" srcOrd="6" destOrd="0" presId="urn:microsoft.com/office/officeart/2005/8/layout/hierarchy2"/>
    <dgm:cxn modelId="{79BD568D-4A96-4B77-991F-EA9492C3A189}" type="presParOf" srcId="{734D2331-E60F-47A6-8CDC-AD01F99A222B}" destId="{9D502A19-440A-46C3-A588-1B55DBC106DF}" srcOrd="0" destOrd="0" presId="urn:microsoft.com/office/officeart/2005/8/layout/hierarchy2"/>
    <dgm:cxn modelId="{1095A472-FCC0-405F-B9AA-F6EAA7AD10DC}" type="presParOf" srcId="{94146970-D605-450A-82BF-4E051E944632}" destId="{7D739363-71B2-44DB-BDDB-DD512752E0BC}" srcOrd="7" destOrd="0" presId="urn:microsoft.com/office/officeart/2005/8/layout/hierarchy2"/>
    <dgm:cxn modelId="{9C8D9764-E634-4744-BD9C-1902CCC00F64}" type="presParOf" srcId="{7D739363-71B2-44DB-BDDB-DD512752E0BC}" destId="{A6097C36-22FF-4C80-93B8-6AB6F9AF6D25}" srcOrd="0" destOrd="0" presId="urn:microsoft.com/office/officeart/2005/8/layout/hierarchy2"/>
    <dgm:cxn modelId="{020CFC4B-557A-4F89-A48E-438B4D25D4C3}" type="presParOf" srcId="{7D739363-71B2-44DB-BDDB-DD512752E0BC}" destId="{7A3ADA04-DD9A-46E3-B026-D536B8B024B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dgm:spPr/>
      <dgm:t>
        <a:bodyPr/>
        <a:lstStyle/>
        <a:p>
          <a:r>
            <a:rPr lang="zh-CN" altLang="en-US"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dgm:spPr/>
      <dgm:t>
        <a:bodyPr/>
        <a:lstStyle/>
        <a:p>
          <a:r>
            <a:rPr lang="zh-CN" altLang="en-US" dirty="0"/>
            <a:t>旅游对环境的影响</a:t>
          </a:r>
        </a:p>
      </dgm:t>
    </dgm:pt>
    <dgm:pt modelId="{C7704957-ED55-4B34-BBDA-B9EDFBAE4833}" type="parTrans" cxnId="{3B10F70A-5985-4B4A-8E75-59A348566E6F}">
      <dgm:prSet/>
      <dgm:spPr/>
      <dgm:t>
        <a:bodyPr/>
        <a:lstStyle/>
        <a:p>
          <a:endParaRPr lang="zh-CN" altLang="en-US"/>
        </a:p>
      </dgm:t>
    </dgm:pt>
    <dgm:pt modelId="{B6B46F97-9403-406E-B8FA-612541E4F729}" type="sibTrans" cxnId="{3B10F70A-5985-4B4A-8E75-59A348566E6F}">
      <dgm:prSet/>
      <dgm:spPr/>
      <dgm:t>
        <a:bodyPr/>
        <a:lstStyle/>
        <a:p>
          <a:endParaRPr lang="zh-CN" altLang="en-US"/>
        </a:p>
      </dgm:t>
    </dgm:pt>
    <dgm:pt modelId="{2709741C-DE1E-4E8E-932F-8D4BC7FB8E4C}">
      <dgm:prSet phldrT="[文本]"/>
      <dgm:spPr/>
      <dgm:t>
        <a:bodyPr/>
        <a:lstStyle/>
        <a:p>
          <a:r>
            <a:rPr lang="zh-CN" altLang="en-US" dirty="0"/>
            <a:t>保护计划</a:t>
          </a:r>
        </a:p>
      </dgm:t>
    </dgm:pt>
    <dgm:pt modelId="{06239156-AA9E-41D6-A3D9-00BCDA0D6C93}" type="parTrans" cxnId="{FF7DAF27-BBEA-4230-A923-53784D1B137E}">
      <dgm:prSet/>
      <dgm:spPr/>
      <dgm:t>
        <a:bodyPr/>
        <a:lstStyle/>
        <a:p>
          <a:endParaRPr lang="zh-CN" altLang="en-US"/>
        </a:p>
      </dgm:t>
    </dgm:pt>
    <dgm:pt modelId="{048CD5B6-25B0-4927-BD4E-0AB7C7D59A7B}" type="sibTrans" cxnId="{FF7DAF27-BBEA-4230-A923-53784D1B137E}">
      <dgm:prSet/>
      <dgm:spPr/>
      <dgm:t>
        <a:bodyPr/>
        <a:lstStyle/>
        <a:p>
          <a:endParaRPr lang="zh-CN" altLang="en-US"/>
        </a:p>
      </dgm:t>
    </dgm:pt>
    <dgm:pt modelId="{BA31B59B-128E-416D-A890-62D6243C96C2}">
      <dgm:prSet phldrT="[文本]"/>
      <dgm:spPr/>
      <dgm:t>
        <a:bodyPr/>
        <a:lstStyle/>
        <a:p>
          <a:r>
            <a:rPr lang="zh-CN" altLang="en-US" dirty="0"/>
            <a:t>旅游业的未来</a:t>
          </a:r>
        </a:p>
      </dgm:t>
    </dgm:pt>
    <dgm:pt modelId="{E99F3867-79A0-4783-A09D-AB3F6EE678A7}" type="parTrans" cxnId="{CB34DEAA-656F-4694-A41D-F209A8E398F0}">
      <dgm:prSet/>
      <dgm:spPr/>
      <dgm:t>
        <a:bodyPr/>
        <a:lstStyle/>
        <a:p>
          <a:endParaRPr lang="zh-CN" altLang="en-US"/>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200" dirty="0"/>
            <a:t>旅游对环境的影响</a:t>
          </a:r>
        </a:p>
      </dgm:t>
    </dgm:pt>
    <dgm:pt modelId="{C7704957-ED55-4B34-BBDA-B9EDFBAE4833}" type="parTrans" cxnId="{3B10F70A-5985-4B4A-8E75-59A348566E6F}">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6B46F97-9403-406E-B8FA-612541E4F729}" type="sibTrans" cxnId="{3B10F70A-5985-4B4A-8E75-59A348566E6F}">
      <dgm:prSet/>
      <dgm:spPr/>
      <dgm:t>
        <a:bodyPr/>
        <a:lstStyle/>
        <a:p>
          <a:endParaRPr lang="zh-CN" altLang="en-US"/>
        </a:p>
      </dgm:t>
    </dgm:pt>
    <dgm:pt modelId="{2709741C-DE1E-4E8E-932F-8D4BC7FB8E4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保护计划</a:t>
          </a:r>
        </a:p>
      </dgm:t>
    </dgm:pt>
    <dgm:pt modelId="{06239156-AA9E-41D6-A3D9-00BCDA0D6C93}" type="parTrans" cxnId="{FF7DAF27-BBEA-4230-A923-53784D1B137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048CD5B6-25B0-4927-BD4E-0AB7C7D59A7B}" type="sibTrans" cxnId="{FF7DAF27-BBEA-4230-A923-53784D1B137E}">
      <dgm:prSet/>
      <dgm:spPr/>
      <dgm:t>
        <a:bodyPr/>
        <a:lstStyle/>
        <a:p>
          <a:endParaRPr lang="zh-CN" altLang="en-US"/>
        </a:p>
      </dgm:t>
    </dgm:pt>
    <dgm:pt modelId="{BA31B59B-128E-416D-A890-62D6243C96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旅游业的未来</a:t>
          </a:r>
        </a:p>
      </dgm:t>
    </dgm:pt>
    <dgm:pt modelId="{E99F3867-79A0-4783-A09D-AB3F6EE678A7}" type="parTrans" cxnId="{CB34DEAA-656F-4694-A41D-F209A8E398F0}">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custScaleX="174485">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custScaleX="174485">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custScaleX="174485">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200" dirty="0"/>
            <a:t>旅游对环境的影响</a:t>
          </a:r>
        </a:p>
      </dgm:t>
    </dgm:pt>
    <dgm:pt modelId="{C7704957-ED55-4B34-BBDA-B9EDFBAE4833}" type="parTrans" cxnId="{3B10F70A-5985-4B4A-8E75-59A348566E6F}">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6B46F97-9403-406E-B8FA-612541E4F729}" type="sibTrans" cxnId="{3B10F70A-5985-4B4A-8E75-59A348566E6F}">
      <dgm:prSet/>
      <dgm:spPr/>
      <dgm:t>
        <a:bodyPr/>
        <a:lstStyle/>
        <a:p>
          <a:endParaRPr lang="zh-CN" altLang="en-US"/>
        </a:p>
      </dgm:t>
    </dgm:pt>
    <dgm:pt modelId="{2709741C-DE1E-4E8E-932F-8D4BC7FB8E4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保护计划</a:t>
          </a:r>
        </a:p>
      </dgm:t>
    </dgm:pt>
    <dgm:pt modelId="{06239156-AA9E-41D6-A3D9-00BCDA0D6C93}" type="parTrans" cxnId="{FF7DAF27-BBEA-4230-A923-53784D1B137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048CD5B6-25B0-4927-BD4E-0AB7C7D59A7B}" type="sibTrans" cxnId="{FF7DAF27-BBEA-4230-A923-53784D1B137E}">
      <dgm:prSet/>
      <dgm:spPr/>
      <dgm:t>
        <a:bodyPr/>
        <a:lstStyle/>
        <a:p>
          <a:endParaRPr lang="zh-CN" altLang="en-US"/>
        </a:p>
      </dgm:t>
    </dgm:pt>
    <dgm:pt modelId="{BA31B59B-128E-416D-A890-62D6243C96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旅游业的未来</a:t>
          </a:r>
        </a:p>
      </dgm:t>
    </dgm:pt>
    <dgm:pt modelId="{E99F3867-79A0-4783-A09D-AB3F6EE678A7}" type="parTrans" cxnId="{CB34DEAA-656F-4694-A41D-F209A8E398F0}">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custScaleX="174485">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custScaleX="174485">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custScaleX="174485">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200" dirty="0"/>
            <a:t>旅游对环境的影响</a:t>
          </a:r>
        </a:p>
      </dgm:t>
    </dgm:pt>
    <dgm:pt modelId="{C7704957-ED55-4B34-BBDA-B9EDFBAE4833}" type="parTrans" cxnId="{3B10F70A-5985-4B4A-8E75-59A348566E6F}">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6B46F97-9403-406E-B8FA-612541E4F729}" type="sibTrans" cxnId="{3B10F70A-5985-4B4A-8E75-59A348566E6F}">
      <dgm:prSet/>
      <dgm:spPr/>
      <dgm:t>
        <a:bodyPr/>
        <a:lstStyle/>
        <a:p>
          <a:endParaRPr lang="zh-CN" altLang="en-US"/>
        </a:p>
      </dgm:t>
    </dgm:pt>
    <dgm:pt modelId="{2709741C-DE1E-4E8E-932F-8D4BC7FB8E4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保护计划</a:t>
          </a:r>
        </a:p>
      </dgm:t>
    </dgm:pt>
    <dgm:pt modelId="{06239156-AA9E-41D6-A3D9-00BCDA0D6C93}" type="parTrans" cxnId="{FF7DAF27-BBEA-4230-A923-53784D1B137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048CD5B6-25B0-4927-BD4E-0AB7C7D59A7B}" type="sibTrans" cxnId="{FF7DAF27-BBEA-4230-A923-53784D1B137E}">
      <dgm:prSet/>
      <dgm:spPr/>
      <dgm:t>
        <a:bodyPr/>
        <a:lstStyle/>
        <a:p>
          <a:endParaRPr lang="zh-CN" altLang="en-US"/>
        </a:p>
      </dgm:t>
    </dgm:pt>
    <dgm:pt modelId="{BA31B59B-128E-416D-A890-62D6243C96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旅游业的未来</a:t>
          </a:r>
        </a:p>
      </dgm:t>
    </dgm:pt>
    <dgm:pt modelId="{E99F3867-79A0-4783-A09D-AB3F6EE678A7}" type="parTrans" cxnId="{CB34DEAA-656F-4694-A41D-F209A8E398F0}">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custScaleX="174485">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custScaleX="174485">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custScaleX="174485">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C7704957-ED55-4B34-BBDA-B9EDFBAE4833}" type="parTrans" cxnId="{3B10F70A-5985-4B4A-8E75-59A348566E6F}">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6B46F97-9403-406E-B8FA-612541E4F729}" type="sibTrans" cxnId="{3B10F70A-5985-4B4A-8E75-59A348566E6F}">
      <dgm:prSet/>
      <dgm:spPr/>
      <dgm:t>
        <a:bodyPr/>
        <a:lstStyle/>
        <a:p>
          <a:endParaRPr lang="zh-CN" altLang="en-US"/>
        </a:p>
      </dgm:t>
    </dgm:pt>
    <dgm:pt modelId="{2709741C-DE1E-4E8E-932F-8D4BC7FB8E4C}">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200" dirty="0"/>
            <a:t>保护计划</a:t>
          </a:r>
        </a:p>
      </dgm:t>
    </dgm:pt>
    <dgm:pt modelId="{06239156-AA9E-41D6-A3D9-00BCDA0D6C93}" type="parTrans" cxnId="{FF7DAF27-BBEA-4230-A923-53784D1B137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048CD5B6-25B0-4927-BD4E-0AB7C7D59A7B}" type="sibTrans" cxnId="{FF7DAF27-BBEA-4230-A923-53784D1B137E}">
      <dgm:prSet/>
      <dgm:spPr/>
      <dgm:t>
        <a:bodyPr/>
        <a:lstStyle/>
        <a:p>
          <a:endParaRPr lang="zh-CN" altLang="en-US"/>
        </a:p>
      </dgm:t>
    </dgm:pt>
    <dgm:pt modelId="{BA31B59B-128E-416D-A890-62D6243C96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旅游业的未来</a:t>
          </a:r>
        </a:p>
      </dgm:t>
    </dgm:pt>
    <dgm:pt modelId="{E99F3867-79A0-4783-A09D-AB3F6EE678A7}" type="parTrans" cxnId="{CB34DEAA-656F-4694-A41D-F209A8E398F0}">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custScaleX="174485">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custScaleX="174485">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custScaleX="174485">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343A26-5164-47FC-98DB-6432BEACB4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6C3BDF8-B294-42A1-B047-577FEAB99C30}">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776E4E09-AAC6-4194-8DBC-B82A7C498866}" type="parTrans" cxnId="{5BCF876D-920F-4E84-8527-87671F63D6C4}">
      <dgm:prSet/>
      <dgm:spPr/>
      <dgm:t>
        <a:bodyPr/>
        <a:lstStyle/>
        <a:p>
          <a:endParaRPr lang="zh-CN" altLang="en-US"/>
        </a:p>
      </dgm:t>
    </dgm:pt>
    <dgm:pt modelId="{2C85C9D7-2111-476C-9EF0-CFDA3FA9511E}" type="sibTrans" cxnId="{5BCF876D-920F-4E84-8527-87671F63D6C4}">
      <dgm:prSet/>
      <dgm:spPr/>
      <dgm:t>
        <a:bodyPr/>
        <a:lstStyle/>
        <a:p>
          <a:endParaRPr lang="zh-CN" altLang="en-US"/>
        </a:p>
      </dgm:t>
    </dgm:pt>
    <dgm:pt modelId="{A9C81F03-0C4B-4EBA-BD99-887DBCBCADC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旅游对环境的影响</a:t>
          </a:r>
        </a:p>
      </dgm:t>
    </dgm:pt>
    <dgm:pt modelId="{C7704957-ED55-4B34-BBDA-B9EDFBAE4833}" type="parTrans" cxnId="{3B10F70A-5985-4B4A-8E75-59A348566E6F}">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6B46F97-9403-406E-B8FA-612541E4F729}" type="sibTrans" cxnId="{3B10F70A-5985-4B4A-8E75-59A348566E6F}">
      <dgm:prSet/>
      <dgm:spPr/>
      <dgm:t>
        <a:bodyPr/>
        <a:lstStyle/>
        <a:p>
          <a:endParaRPr lang="zh-CN" altLang="en-US"/>
        </a:p>
      </dgm:t>
    </dgm:pt>
    <dgm:pt modelId="{2709741C-DE1E-4E8E-932F-8D4BC7FB8E4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200" dirty="0"/>
            <a:t>保护计划</a:t>
          </a:r>
        </a:p>
      </dgm:t>
    </dgm:pt>
    <dgm:pt modelId="{06239156-AA9E-41D6-A3D9-00BCDA0D6C93}" type="parTrans" cxnId="{FF7DAF27-BBEA-4230-A923-53784D1B137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048CD5B6-25B0-4927-BD4E-0AB7C7D59A7B}" type="sibTrans" cxnId="{FF7DAF27-BBEA-4230-A923-53784D1B137E}">
      <dgm:prSet/>
      <dgm:spPr/>
      <dgm:t>
        <a:bodyPr/>
        <a:lstStyle/>
        <a:p>
          <a:endParaRPr lang="zh-CN" altLang="en-US"/>
        </a:p>
      </dgm:t>
    </dgm:pt>
    <dgm:pt modelId="{BA31B59B-128E-416D-A890-62D6243C96C2}">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200" dirty="0"/>
            <a:t>旅游业的未来</a:t>
          </a:r>
        </a:p>
      </dgm:t>
    </dgm:pt>
    <dgm:pt modelId="{E99F3867-79A0-4783-A09D-AB3F6EE678A7}" type="parTrans" cxnId="{CB34DEAA-656F-4694-A41D-F209A8E398F0}">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200"/>
        </a:p>
      </dgm:t>
    </dgm:pt>
    <dgm:pt modelId="{B0A521E2-0FDF-4C39-8DF9-F06879E088D6}" type="sibTrans" cxnId="{CB34DEAA-656F-4694-A41D-F209A8E398F0}">
      <dgm:prSet/>
      <dgm:spPr/>
      <dgm:t>
        <a:bodyPr/>
        <a:lstStyle/>
        <a:p>
          <a:endParaRPr lang="zh-CN" altLang="en-US"/>
        </a:p>
      </dgm:t>
    </dgm:pt>
    <dgm:pt modelId="{8B38AD07-B1C2-4B1A-A8C9-1D514E3B0663}" type="pres">
      <dgm:prSet presAssocID="{49343A26-5164-47FC-98DB-6432BEACB400}" presName="diagram" presStyleCnt="0">
        <dgm:presLayoutVars>
          <dgm:chPref val="1"/>
          <dgm:dir/>
          <dgm:animOne val="branch"/>
          <dgm:animLvl val="lvl"/>
          <dgm:resizeHandles val="exact"/>
        </dgm:presLayoutVars>
      </dgm:prSet>
      <dgm:spPr/>
    </dgm:pt>
    <dgm:pt modelId="{E69B315E-3734-4E0C-AAE6-CFD49DBFB49C}" type="pres">
      <dgm:prSet presAssocID="{06C3BDF8-B294-42A1-B047-577FEAB99C30}" presName="root1" presStyleCnt="0"/>
      <dgm:spPr/>
    </dgm:pt>
    <dgm:pt modelId="{F05AC4C8-E691-472E-B8A7-9A86261F4EA3}" type="pres">
      <dgm:prSet presAssocID="{06C3BDF8-B294-42A1-B047-577FEAB99C30}" presName="LevelOneTextNode" presStyleLbl="node0" presStyleIdx="0" presStyleCnt="1">
        <dgm:presLayoutVars>
          <dgm:chPref val="3"/>
        </dgm:presLayoutVars>
      </dgm:prSet>
      <dgm:spPr/>
    </dgm:pt>
    <dgm:pt modelId="{9EAB068A-AB4D-409A-ACD8-AF8E2A860054}" type="pres">
      <dgm:prSet presAssocID="{06C3BDF8-B294-42A1-B047-577FEAB99C30}" presName="level2hierChild" presStyleCnt="0"/>
      <dgm:spPr/>
    </dgm:pt>
    <dgm:pt modelId="{02E3441A-5E3F-407F-8608-75FF1BFC18D2}" type="pres">
      <dgm:prSet presAssocID="{C7704957-ED55-4B34-BBDA-B9EDFBAE4833}" presName="conn2-1" presStyleLbl="parChTrans1D2" presStyleIdx="0" presStyleCnt="3"/>
      <dgm:spPr/>
    </dgm:pt>
    <dgm:pt modelId="{912B003C-9845-466D-9FDD-4CDA0B3101B4}" type="pres">
      <dgm:prSet presAssocID="{C7704957-ED55-4B34-BBDA-B9EDFBAE4833}" presName="connTx" presStyleLbl="parChTrans1D2" presStyleIdx="0" presStyleCnt="3"/>
      <dgm:spPr/>
    </dgm:pt>
    <dgm:pt modelId="{48FF3F16-41B0-49C8-87EE-A99CA0F09E59}" type="pres">
      <dgm:prSet presAssocID="{A9C81F03-0C4B-4EBA-BD99-887DBCBCADCA}" presName="root2" presStyleCnt="0"/>
      <dgm:spPr/>
    </dgm:pt>
    <dgm:pt modelId="{BFCC9807-086F-4487-A4C3-107EA1B2B051}" type="pres">
      <dgm:prSet presAssocID="{A9C81F03-0C4B-4EBA-BD99-887DBCBCADCA}" presName="LevelTwoTextNode" presStyleLbl="node2" presStyleIdx="0" presStyleCnt="3" custScaleX="174485">
        <dgm:presLayoutVars>
          <dgm:chPref val="3"/>
        </dgm:presLayoutVars>
      </dgm:prSet>
      <dgm:spPr/>
    </dgm:pt>
    <dgm:pt modelId="{FCA75C17-7762-46C2-88F5-778EB3D87E93}" type="pres">
      <dgm:prSet presAssocID="{A9C81F03-0C4B-4EBA-BD99-887DBCBCADCA}" presName="level3hierChild" presStyleCnt="0"/>
      <dgm:spPr/>
    </dgm:pt>
    <dgm:pt modelId="{6DD7C4E2-D92D-4D20-9ECC-0DB8CED12B59}" type="pres">
      <dgm:prSet presAssocID="{06239156-AA9E-41D6-A3D9-00BCDA0D6C93}" presName="conn2-1" presStyleLbl="parChTrans1D2" presStyleIdx="1" presStyleCnt="3"/>
      <dgm:spPr/>
    </dgm:pt>
    <dgm:pt modelId="{933FE4C0-CDD8-4D25-AA9E-53DFCB86DD0F}" type="pres">
      <dgm:prSet presAssocID="{06239156-AA9E-41D6-A3D9-00BCDA0D6C93}" presName="connTx" presStyleLbl="parChTrans1D2" presStyleIdx="1" presStyleCnt="3"/>
      <dgm:spPr/>
    </dgm:pt>
    <dgm:pt modelId="{AE43CF18-2333-485F-947B-C9C068B16528}" type="pres">
      <dgm:prSet presAssocID="{2709741C-DE1E-4E8E-932F-8D4BC7FB8E4C}" presName="root2" presStyleCnt="0"/>
      <dgm:spPr/>
    </dgm:pt>
    <dgm:pt modelId="{278F7276-32A9-429E-8844-8DAEB6E67C09}" type="pres">
      <dgm:prSet presAssocID="{2709741C-DE1E-4E8E-932F-8D4BC7FB8E4C}" presName="LevelTwoTextNode" presStyleLbl="node2" presStyleIdx="1" presStyleCnt="3" custScaleX="174485">
        <dgm:presLayoutVars>
          <dgm:chPref val="3"/>
        </dgm:presLayoutVars>
      </dgm:prSet>
      <dgm:spPr/>
    </dgm:pt>
    <dgm:pt modelId="{6D529CBF-3395-4002-B3B5-E79A4F9038C9}" type="pres">
      <dgm:prSet presAssocID="{2709741C-DE1E-4E8E-932F-8D4BC7FB8E4C}" presName="level3hierChild" presStyleCnt="0"/>
      <dgm:spPr/>
    </dgm:pt>
    <dgm:pt modelId="{52C995A5-30A6-477E-B807-9D5C900902D9}" type="pres">
      <dgm:prSet presAssocID="{E99F3867-79A0-4783-A09D-AB3F6EE678A7}" presName="conn2-1" presStyleLbl="parChTrans1D2" presStyleIdx="2" presStyleCnt="3"/>
      <dgm:spPr/>
    </dgm:pt>
    <dgm:pt modelId="{6E7A42DB-D5CB-4CC5-A166-B28B995D9FCE}" type="pres">
      <dgm:prSet presAssocID="{E99F3867-79A0-4783-A09D-AB3F6EE678A7}" presName="connTx" presStyleLbl="parChTrans1D2" presStyleIdx="2" presStyleCnt="3"/>
      <dgm:spPr/>
    </dgm:pt>
    <dgm:pt modelId="{6649A65B-6F66-49AA-AA8D-C9C8C60AAE7B}" type="pres">
      <dgm:prSet presAssocID="{BA31B59B-128E-416D-A890-62D6243C96C2}" presName="root2" presStyleCnt="0"/>
      <dgm:spPr/>
    </dgm:pt>
    <dgm:pt modelId="{4AFB0F9D-93D1-4D33-8950-8CB23F4C7DAA}" type="pres">
      <dgm:prSet presAssocID="{BA31B59B-128E-416D-A890-62D6243C96C2}" presName="LevelTwoTextNode" presStyleLbl="node2" presStyleIdx="2" presStyleCnt="3" custScaleX="174485">
        <dgm:presLayoutVars>
          <dgm:chPref val="3"/>
        </dgm:presLayoutVars>
      </dgm:prSet>
      <dgm:spPr/>
    </dgm:pt>
    <dgm:pt modelId="{BC45F417-74C4-4DCA-A3AA-367B820585B5}" type="pres">
      <dgm:prSet presAssocID="{BA31B59B-128E-416D-A890-62D6243C96C2}" presName="level3hierChild" presStyleCnt="0"/>
      <dgm:spPr/>
    </dgm:pt>
  </dgm:ptLst>
  <dgm:cxnLst>
    <dgm:cxn modelId="{C104D608-F79D-43CC-8525-A68CDC622D9E}" type="presOf" srcId="{BA31B59B-128E-416D-A890-62D6243C96C2}" destId="{4AFB0F9D-93D1-4D33-8950-8CB23F4C7DAA}" srcOrd="0" destOrd="0" presId="urn:microsoft.com/office/officeart/2005/8/layout/hierarchy2"/>
    <dgm:cxn modelId="{FE91BE09-84BC-4D3F-AF2E-7333DF8C9E02}" type="presOf" srcId="{C7704957-ED55-4B34-BBDA-B9EDFBAE4833}" destId="{02E3441A-5E3F-407F-8608-75FF1BFC18D2}" srcOrd="0" destOrd="0" presId="urn:microsoft.com/office/officeart/2005/8/layout/hierarchy2"/>
    <dgm:cxn modelId="{3B10F70A-5985-4B4A-8E75-59A348566E6F}" srcId="{06C3BDF8-B294-42A1-B047-577FEAB99C30}" destId="{A9C81F03-0C4B-4EBA-BD99-887DBCBCADCA}" srcOrd="0" destOrd="0" parTransId="{C7704957-ED55-4B34-BBDA-B9EDFBAE4833}" sibTransId="{B6B46F97-9403-406E-B8FA-612541E4F729}"/>
    <dgm:cxn modelId="{1D717F0D-0461-424D-A618-2BD1693A7664}" type="presOf" srcId="{A9C81F03-0C4B-4EBA-BD99-887DBCBCADCA}" destId="{BFCC9807-086F-4487-A4C3-107EA1B2B051}" srcOrd="0" destOrd="0" presId="urn:microsoft.com/office/officeart/2005/8/layout/hierarchy2"/>
    <dgm:cxn modelId="{7CFA9917-1ED9-4B31-BB61-A56CC2A50CFD}" type="presOf" srcId="{06239156-AA9E-41D6-A3D9-00BCDA0D6C93}" destId="{6DD7C4E2-D92D-4D20-9ECC-0DB8CED12B59}" srcOrd="0" destOrd="0" presId="urn:microsoft.com/office/officeart/2005/8/layout/hierarchy2"/>
    <dgm:cxn modelId="{37406225-8802-44A8-BB66-F8EFD35537C6}" type="presOf" srcId="{06239156-AA9E-41D6-A3D9-00BCDA0D6C93}" destId="{933FE4C0-CDD8-4D25-AA9E-53DFCB86DD0F}" srcOrd="1" destOrd="0" presId="urn:microsoft.com/office/officeart/2005/8/layout/hierarchy2"/>
    <dgm:cxn modelId="{FF7DAF27-BBEA-4230-A923-53784D1B137E}" srcId="{06C3BDF8-B294-42A1-B047-577FEAB99C30}" destId="{2709741C-DE1E-4E8E-932F-8D4BC7FB8E4C}" srcOrd="1" destOrd="0" parTransId="{06239156-AA9E-41D6-A3D9-00BCDA0D6C93}" sibTransId="{048CD5B6-25B0-4927-BD4E-0AB7C7D59A7B}"/>
    <dgm:cxn modelId="{7857EB2C-FE11-4F82-A4C8-84708371FD8D}" type="presOf" srcId="{49343A26-5164-47FC-98DB-6432BEACB400}" destId="{8B38AD07-B1C2-4B1A-A8C9-1D514E3B0663}" srcOrd="0" destOrd="0" presId="urn:microsoft.com/office/officeart/2005/8/layout/hierarchy2"/>
    <dgm:cxn modelId="{5BCF876D-920F-4E84-8527-87671F63D6C4}" srcId="{49343A26-5164-47FC-98DB-6432BEACB400}" destId="{06C3BDF8-B294-42A1-B047-577FEAB99C30}" srcOrd="0" destOrd="0" parTransId="{776E4E09-AAC6-4194-8DBC-B82A7C498866}" sibTransId="{2C85C9D7-2111-476C-9EF0-CFDA3FA9511E}"/>
    <dgm:cxn modelId="{39AF3858-084F-4EBB-8FB2-ADDAB38BD191}" type="presOf" srcId="{C7704957-ED55-4B34-BBDA-B9EDFBAE4833}" destId="{912B003C-9845-466D-9FDD-4CDA0B3101B4}" srcOrd="1" destOrd="0" presId="urn:microsoft.com/office/officeart/2005/8/layout/hierarchy2"/>
    <dgm:cxn modelId="{41CB02A3-3B85-4677-A24D-CFFCD35FFFED}" type="presOf" srcId="{06C3BDF8-B294-42A1-B047-577FEAB99C30}" destId="{F05AC4C8-E691-472E-B8A7-9A86261F4EA3}" srcOrd="0" destOrd="0" presId="urn:microsoft.com/office/officeart/2005/8/layout/hierarchy2"/>
    <dgm:cxn modelId="{CB34DEAA-656F-4694-A41D-F209A8E398F0}" srcId="{06C3BDF8-B294-42A1-B047-577FEAB99C30}" destId="{BA31B59B-128E-416D-A890-62D6243C96C2}" srcOrd="2" destOrd="0" parTransId="{E99F3867-79A0-4783-A09D-AB3F6EE678A7}" sibTransId="{B0A521E2-0FDF-4C39-8DF9-F06879E088D6}"/>
    <dgm:cxn modelId="{8B6737BC-BA35-42FA-9A90-B05558DB877D}" type="presOf" srcId="{2709741C-DE1E-4E8E-932F-8D4BC7FB8E4C}" destId="{278F7276-32A9-429E-8844-8DAEB6E67C09}" srcOrd="0" destOrd="0" presId="urn:microsoft.com/office/officeart/2005/8/layout/hierarchy2"/>
    <dgm:cxn modelId="{E8A251C7-7168-4578-ACC2-985A87694EC5}" type="presOf" srcId="{E99F3867-79A0-4783-A09D-AB3F6EE678A7}" destId="{52C995A5-30A6-477E-B807-9D5C900902D9}" srcOrd="0" destOrd="0" presId="urn:microsoft.com/office/officeart/2005/8/layout/hierarchy2"/>
    <dgm:cxn modelId="{9F1867E0-F3A6-48AA-A527-3109B2E33764}" type="presOf" srcId="{E99F3867-79A0-4783-A09D-AB3F6EE678A7}" destId="{6E7A42DB-D5CB-4CC5-A166-B28B995D9FCE}" srcOrd="1" destOrd="0" presId="urn:microsoft.com/office/officeart/2005/8/layout/hierarchy2"/>
    <dgm:cxn modelId="{4E47979A-AAEA-43CF-AB39-85CA0A99666B}" type="presParOf" srcId="{8B38AD07-B1C2-4B1A-A8C9-1D514E3B0663}" destId="{E69B315E-3734-4E0C-AAE6-CFD49DBFB49C}" srcOrd="0" destOrd="0" presId="urn:microsoft.com/office/officeart/2005/8/layout/hierarchy2"/>
    <dgm:cxn modelId="{FBE6D96E-B4F4-4C49-BA71-9B72B67EFA3A}" type="presParOf" srcId="{E69B315E-3734-4E0C-AAE6-CFD49DBFB49C}" destId="{F05AC4C8-E691-472E-B8A7-9A86261F4EA3}" srcOrd="0" destOrd="0" presId="urn:microsoft.com/office/officeart/2005/8/layout/hierarchy2"/>
    <dgm:cxn modelId="{7B3F0063-6491-4553-94DC-0299C744A349}" type="presParOf" srcId="{E69B315E-3734-4E0C-AAE6-CFD49DBFB49C}" destId="{9EAB068A-AB4D-409A-ACD8-AF8E2A860054}" srcOrd="1" destOrd="0" presId="urn:microsoft.com/office/officeart/2005/8/layout/hierarchy2"/>
    <dgm:cxn modelId="{641ED366-D1E0-4CDE-8652-789A64204185}" type="presParOf" srcId="{9EAB068A-AB4D-409A-ACD8-AF8E2A860054}" destId="{02E3441A-5E3F-407F-8608-75FF1BFC18D2}" srcOrd="0" destOrd="0" presId="urn:microsoft.com/office/officeart/2005/8/layout/hierarchy2"/>
    <dgm:cxn modelId="{4A5F0EDB-E7CD-4A75-B228-D00F12CF8379}" type="presParOf" srcId="{02E3441A-5E3F-407F-8608-75FF1BFC18D2}" destId="{912B003C-9845-466D-9FDD-4CDA0B3101B4}" srcOrd="0" destOrd="0" presId="urn:microsoft.com/office/officeart/2005/8/layout/hierarchy2"/>
    <dgm:cxn modelId="{EF417929-FD14-4E73-A90E-99E043E4AF97}" type="presParOf" srcId="{9EAB068A-AB4D-409A-ACD8-AF8E2A860054}" destId="{48FF3F16-41B0-49C8-87EE-A99CA0F09E59}" srcOrd="1" destOrd="0" presId="urn:microsoft.com/office/officeart/2005/8/layout/hierarchy2"/>
    <dgm:cxn modelId="{97C15663-180E-4A08-9FAE-3020FB57E828}" type="presParOf" srcId="{48FF3F16-41B0-49C8-87EE-A99CA0F09E59}" destId="{BFCC9807-086F-4487-A4C3-107EA1B2B051}" srcOrd="0" destOrd="0" presId="urn:microsoft.com/office/officeart/2005/8/layout/hierarchy2"/>
    <dgm:cxn modelId="{38D1E459-11A4-4EAF-BD34-872E9EFC26E0}" type="presParOf" srcId="{48FF3F16-41B0-49C8-87EE-A99CA0F09E59}" destId="{FCA75C17-7762-46C2-88F5-778EB3D87E93}" srcOrd="1" destOrd="0" presId="urn:microsoft.com/office/officeart/2005/8/layout/hierarchy2"/>
    <dgm:cxn modelId="{C6AA0BEA-BEC3-45A5-9875-865E7793A0AD}" type="presParOf" srcId="{9EAB068A-AB4D-409A-ACD8-AF8E2A860054}" destId="{6DD7C4E2-D92D-4D20-9ECC-0DB8CED12B59}" srcOrd="2" destOrd="0" presId="urn:microsoft.com/office/officeart/2005/8/layout/hierarchy2"/>
    <dgm:cxn modelId="{B79B5DEC-194E-4860-AAF5-8A524FABA246}" type="presParOf" srcId="{6DD7C4E2-D92D-4D20-9ECC-0DB8CED12B59}" destId="{933FE4C0-CDD8-4D25-AA9E-53DFCB86DD0F}" srcOrd="0" destOrd="0" presId="urn:microsoft.com/office/officeart/2005/8/layout/hierarchy2"/>
    <dgm:cxn modelId="{0B916381-8F6C-4425-A6F8-85672F288D47}" type="presParOf" srcId="{9EAB068A-AB4D-409A-ACD8-AF8E2A860054}" destId="{AE43CF18-2333-485F-947B-C9C068B16528}" srcOrd="3" destOrd="0" presId="urn:microsoft.com/office/officeart/2005/8/layout/hierarchy2"/>
    <dgm:cxn modelId="{6DB5297F-0E01-49E2-952B-F5E9E4C87CEE}" type="presParOf" srcId="{AE43CF18-2333-485F-947B-C9C068B16528}" destId="{278F7276-32A9-429E-8844-8DAEB6E67C09}" srcOrd="0" destOrd="0" presId="urn:microsoft.com/office/officeart/2005/8/layout/hierarchy2"/>
    <dgm:cxn modelId="{28898D02-A166-47B2-8A9A-B96C3E46393F}" type="presParOf" srcId="{AE43CF18-2333-485F-947B-C9C068B16528}" destId="{6D529CBF-3395-4002-B3B5-E79A4F9038C9}" srcOrd="1" destOrd="0" presId="urn:microsoft.com/office/officeart/2005/8/layout/hierarchy2"/>
    <dgm:cxn modelId="{AA139942-3F3F-4E1D-BECB-9514F5D3FD62}" type="presParOf" srcId="{9EAB068A-AB4D-409A-ACD8-AF8E2A860054}" destId="{52C995A5-30A6-477E-B807-9D5C900902D9}" srcOrd="4" destOrd="0" presId="urn:microsoft.com/office/officeart/2005/8/layout/hierarchy2"/>
    <dgm:cxn modelId="{B36EFEC0-F51F-42D8-9373-E9426628F951}" type="presParOf" srcId="{52C995A5-30A6-477E-B807-9D5C900902D9}" destId="{6E7A42DB-D5CB-4CC5-A166-B28B995D9FCE}" srcOrd="0" destOrd="0" presId="urn:microsoft.com/office/officeart/2005/8/layout/hierarchy2"/>
    <dgm:cxn modelId="{16F4472A-1B09-4ACF-9541-07C4BF30AFD4}" type="presParOf" srcId="{9EAB068A-AB4D-409A-ACD8-AF8E2A860054}" destId="{6649A65B-6F66-49AA-AA8D-C9C8C60AAE7B}" srcOrd="5" destOrd="0" presId="urn:microsoft.com/office/officeart/2005/8/layout/hierarchy2"/>
    <dgm:cxn modelId="{0BB641FB-CE95-4E37-A636-59D872B1E296}" type="presParOf" srcId="{6649A65B-6F66-49AA-AA8D-C9C8C60AAE7B}" destId="{4AFB0F9D-93D1-4D33-8950-8CB23F4C7DAA}" srcOrd="0" destOrd="0" presId="urn:microsoft.com/office/officeart/2005/8/layout/hierarchy2"/>
    <dgm:cxn modelId="{06ED0C89-C693-44DC-8123-6C58FE319FE5}" type="presParOf" srcId="{6649A65B-6F66-49AA-AA8D-C9C8C60AAE7B}" destId="{BC45F417-74C4-4DCA-A3AA-367B820585B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dgm:spPr/>
      <dgm:t>
        <a:bodyPr/>
        <a:lstStyle/>
        <a:p>
          <a:r>
            <a:rPr lang="zh-CN" altLang="en-US"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dgm:spPr/>
      <dgm:t>
        <a:bodyPr/>
        <a:lstStyle/>
        <a:p>
          <a:r>
            <a:rPr lang="zh-CN" altLang="en-US" dirty="0"/>
            <a:t>旅游资源在旅游业发展中的作用</a:t>
          </a:r>
        </a:p>
      </dgm:t>
    </dgm:pt>
    <dgm:pt modelId="{D1C83DD6-6EB2-47FA-8EB4-C8C8BC41331A}" type="parTrans" cxnId="{17EAABB6-D711-4D89-9599-0E75BC381F72}">
      <dgm:prSet/>
      <dgm:spPr/>
      <dgm:t>
        <a:bodyPr/>
        <a:lstStyle/>
        <a:p>
          <a:endParaRPr lang="zh-CN" altLang="en-US"/>
        </a:p>
      </dgm:t>
    </dgm:pt>
    <dgm:pt modelId="{F69A1DD7-6BED-4ECE-B49A-B41EA6245B9D}" type="sibTrans" cxnId="{17EAABB6-D711-4D89-9599-0E75BC381F72}">
      <dgm:prSet/>
      <dgm:spPr/>
      <dgm:t>
        <a:bodyPr/>
        <a:lstStyle/>
        <a:p>
          <a:endParaRPr lang="zh-CN" altLang="en-US"/>
        </a:p>
      </dgm:t>
    </dgm:pt>
    <dgm:pt modelId="{5AB3C042-0F6F-4F42-A2A8-B06D6105AC5E}">
      <dgm:prSet phldrT="[文本]"/>
      <dgm:spPr/>
      <dgm:t>
        <a:bodyPr/>
        <a:lstStyle/>
        <a:p>
          <a:r>
            <a:rPr lang="zh-CN" altLang="en-US" dirty="0"/>
            <a:t>地理和遗产：自然和人文旅游资源</a:t>
          </a:r>
        </a:p>
      </dgm:t>
    </dgm:pt>
    <dgm:pt modelId="{7C901D95-470B-46D0-95EA-44FA618C4E19}" type="parTrans" cxnId="{54BFF703-EF54-4898-9F98-752B10AC5E92}">
      <dgm:prSet/>
      <dgm:spPr/>
      <dgm:t>
        <a:bodyPr/>
        <a:lstStyle/>
        <a:p>
          <a:endParaRPr lang="zh-CN" altLang="en-US"/>
        </a:p>
      </dgm:t>
    </dgm:pt>
    <dgm:pt modelId="{3FDBF59B-81DE-4B76-B631-B0412FA8DFA9}" type="sibTrans" cxnId="{54BFF703-EF54-4898-9F98-752B10AC5E92}">
      <dgm:prSet/>
      <dgm:spPr/>
      <dgm:t>
        <a:bodyPr/>
        <a:lstStyle/>
        <a:p>
          <a:endParaRPr lang="zh-CN" altLang="en-US"/>
        </a:p>
      </dgm:t>
    </dgm:pt>
    <dgm:pt modelId="{0925A073-7663-4FCD-B672-A72568A8465D}">
      <dgm:prSet phldrT="[文本]"/>
      <dgm:spPr/>
      <dgm:t>
        <a:bodyPr/>
        <a:lstStyle/>
        <a:p>
          <a:r>
            <a:rPr lang="zh-CN" altLang="en-US" dirty="0"/>
            <a:t>中国旅游资源的近期开发状况</a:t>
          </a:r>
        </a:p>
      </dgm:t>
    </dgm:pt>
    <dgm:pt modelId="{52E72277-3E51-45AF-B6A2-E56FECF8F4E1}" type="parTrans" cxnId="{E36E19B2-AB9D-43E6-8AF6-FB53B329E9EB}">
      <dgm:prSet/>
      <dgm:spPr/>
      <dgm:t>
        <a:bodyPr/>
        <a:lstStyle/>
        <a:p>
          <a:endParaRPr lang="zh-CN" altLang="en-US"/>
        </a:p>
      </dgm:t>
    </dgm:pt>
    <dgm:pt modelId="{A7604F8B-AF86-433C-8673-29A071DADAD1}" type="sibTrans" cxnId="{E36E19B2-AB9D-43E6-8AF6-FB53B329E9EB}">
      <dgm:prSet/>
      <dgm:spPr/>
      <dgm:t>
        <a:bodyPr/>
        <a:lstStyle/>
        <a:p>
          <a:endParaRPr lang="zh-CN" altLang="en-US"/>
        </a:p>
      </dgm:t>
    </dgm:pt>
    <dgm:pt modelId="{14295BFA-B1B5-4F3B-BB84-4B391E670EFB}">
      <dgm:prSet phldrT="[文本]"/>
      <dgm:spPr/>
      <dgm:t>
        <a:bodyPr/>
        <a:lstStyle/>
        <a:p>
          <a:r>
            <a:rPr lang="zh-CN" altLang="en-US" dirty="0"/>
            <a:t>总结</a:t>
          </a:r>
        </a:p>
      </dgm:t>
    </dgm:pt>
    <dgm:pt modelId="{E6F18F19-9D83-4593-93A5-93203A6773F0}" type="parTrans" cxnId="{D0791DD6-C9CB-440C-BAA8-97AF10A4384C}">
      <dgm:prSet/>
      <dgm:spPr/>
      <dgm:t>
        <a:bodyPr/>
        <a:lstStyle/>
        <a:p>
          <a:endParaRPr lang="zh-CN" altLang="en-US"/>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dgm:spPr/>
      <dgm:t>
        <a:bodyPr/>
        <a:lstStyle/>
        <a:p>
          <a:r>
            <a:rPr lang="zh-CN" altLang="en-US"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dgm:spPr/>
      <dgm:t>
        <a:bodyPr/>
        <a:lstStyle/>
        <a:p>
          <a:r>
            <a:rPr lang="zh-CN" altLang="en-US" dirty="0"/>
            <a:t>旅游业的重要性</a:t>
          </a:r>
        </a:p>
      </dgm:t>
    </dgm:pt>
    <dgm:pt modelId="{C07B37CE-98A6-4723-9715-A6AF2BCA0C40}" type="parTrans" cxnId="{E2C16339-6B69-4829-8148-AC6673754A50}">
      <dgm:prSet/>
      <dgm:spPr/>
      <dgm:t>
        <a:bodyPr/>
        <a:lstStyle/>
        <a:p>
          <a:endParaRPr lang="zh-CN" altLang="en-US"/>
        </a:p>
      </dgm:t>
    </dgm:pt>
    <dgm:pt modelId="{6123C65D-6608-472D-A279-B6C0FF8E5185}" type="sibTrans" cxnId="{E2C16339-6B69-4829-8148-AC6673754A50}">
      <dgm:prSet/>
      <dgm:spPr/>
      <dgm:t>
        <a:bodyPr/>
        <a:lstStyle/>
        <a:p>
          <a:endParaRPr lang="zh-CN" altLang="en-US"/>
        </a:p>
      </dgm:t>
    </dgm:pt>
    <dgm:pt modelId="{A92ADC09-B926-46D6-9924-36D137986323}">
      <dgm:prSet phldrT="[文本]"/>
      <dgm:spPr/>
      <dgm:t>
        <a:bodyPr/>
        <a:lstStyle/>
        <a:p>
          <a:r>
            <a:rPr lang="zh-CN" altLang="en-US" dirty="0"/>
            <a:t>旅游业对社会与文化的影响</a:t>
          </a:r>
        </a:p>
      </dgm:t>
    </dgm:pt>
    <dgm:pt modelId="{EB6D17B3-A1A9-4CAE-B3FD-7B2E25359904}" type="parTrans" cxnId="{817C138C-517E-49D4-A405-BF33D7B7EA41}">
      <dgm:prSet/>
      <dgm:spPr/>
      <dgm:t>
        <a:bodyPr/>
        <a:lstStyle/>
        <a:p>
          <a:endParaRPr lang="zh-CN" altLang="en-US"/>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733C34F-69D2-4199-8B11-5D2948FA43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940CE6F-06E7-4301-B00B-2560829AA6EA}">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中国旅游资源评估</a:t>
          </a:r>
        </a:p>
      </dgm:t>
    </dgm:pt>
    <dgm:pt modelId="{59DA3B0D-F8EE-4BFA-9F6D-A2BE73894016}" type="parTrans" cxnId="{D2B96D5A-F0E3-4083-9765-A51B3BC0ACA6}">
      <dgm:prSet/>
      <dgm:spPr/>
      <dgm:t>
        <a:bodyPr/>
        <a:lstStyle/>
        <a:p>
          <a:endParaRPr lang="zh-CN" altLang="en-US"/>
        </a:p>
      </dgm:t>
    </dgm:pt>
    <dgm:pt modelId="{10A16618-8CCF-4F49-9610-6529460E9767}" type="sibTrans" cxnId="{D2B96D5A-F0E3-4083-9765-A51B3BC0ACA6}">
      <dgm:prSet/>
      <dgm:spPr/>
      <dgm:t>
        <a:bodyPr/>
        <a:lstStyle/>
        <a:p>
          <a:endParaRPr lang="zh-CN" altLang="en-US"/>
        </a:p>
      </dgm:t>
    </dgm:pt>
    <dgm:pt modelId="{6330339B-577D-4B32-9692-3487191AA8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旅游资源在旅游业发展中的作用</a:t>
          </a:r>
        </a:p>
      </dgm:t>
    </dgm:pt>
    <dgm:pt modelId="{D1C83DD6-6EB2-47FA-8EB4-C8C8BC41331A}" type="parTrans" cxnId="{17EAABB6-D711-4D89-9599-0E75BC381F7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F69A1DD7-6BED-4ECE-B49A-B41EA6245B9D}" type="sibTrans" cxnId="{17EAABB6-D711-4D89-9599-0E75BC381F72}">
      <dgm:prSet/>
      <dgm:spPr/>
      <dgm:t>
        <a:bodyPr/>
        <a:lstStyle/>
        <a:p>
          <a:endParaRPr lang="zh-CN" altLang="en-US"/>
        </a:p>
      </dgm:t>
    </dgm:pt>
    <dgm:pt modelId="{5AB3C042-0F6F-4F42-A2A8-B06D6105AC5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地理和遗产：自然和人文旅游资源</a:t>
          </a:r>
        </a:p>
      </dgm:t>
    </dgm:pt>
    <dgm:pt modelId="{7C901D95-470B-46D0-95EA-44FA618C4E19}" type="parTrans" cxnId="{54BFF703-EF54-4898-9F98-752B10AC5E92}">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3FDBF59B-81DE-4B76-B631-B0412FA8DFA9}" type="sibTrans" cxnId="{54BFF703-EF54-4898-9F98-752B10AC5E92}">
      <dgm:prSet/>
      <dgm:spPr/>
      <dgm:t>
        <a:bodyPr/>
        <a:lstStyle/>
        <a:p>
          <a:endParaRPr lang="zh-CN" altLang="en-US"/>
        </a:p>
      </dgm:t>
    </dgm:pt>
    <dgm:pt modelId="{0925A073-7663-4FCD-B672-A72568A8465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中国旅游资源的近期开发状况</a:t>
          </a:r>
        </a:p>
      </dgm:t>
    </dgm:pt>
    <dgm:pt modelId="{52E72277-3E51-45AF-B6A2-E56FECF8F4E1}" type="parTrans" cxnId="{E36E19B2-AB9D-43E6-8AF6-FB53B329E9E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7604F8B-AF86-433C-8673-29A071DADAD1}" type="sibTrans" cxnId="{E36E19B2-AB9D-43E6-8AF6-FB53B329E9EB}">
      <dgm:prSet/>
      <dgm:spPr/>
      <dgm:t>
        <a:bodyPr/>
        <a:lstStyle/>
        <a:p>
          <a:endParaRPr lang="zh-CN" altLang="en-US"/>
        </a:p>
      </dgm:t>
    </dgm:pt>
    <dgm:pt modelId="{14295BFA-B1B5-4F3B-BB84-4B391E670EFB}">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总结</a:t>
          </a:r>
        </a:p>
      </dgm:t>
    </dgm:pt>
    <dgm:pt modelId="{E6F18F19-9D83-4593-93A5-93203A6773F0}" type="parTrans" cxnId="{D0791DD6-C9CB-440C-BAA8-97AF10A4384C}">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9D79E35C-059C-4CFD-8804-7879DE99E6F3}" type="sibTrans" cxnId="{D0791DD6-C9CB-440C-BAA8-97AF10A4384C}">
      <dgm:prSet/>
      <dgm:spPr/>
      <dgm:t>
        <a:bodyPr/>
        <a:lstStyle/>
        <a:p>
          <a:endParaRPr lang="zh-CN" altLang="en-US"/>
        </a:p>
      </dgm:t>
    </dgm:pt>
    <dgm:pt modelId="{017EAFCF-C982-4107-9087-E09356926679}" type="pres">
      <dgm:prSet presAssocID="{7733C34F-69D2-4199-8B11-5D2948FA43C0}" presName="diagram" presStyleCnt="0">
        <dgm:presLayoutVars>
          <dgm:chPref val="1"/>
          <dgm:dir/>
          <dgm:animOne val="branch"/>
          <dgm:animLvl val="lvl"/>
          <dgm:resizeHandles val="exact"/>
        </dgm:presLayoutVars>
      </dgm:prSet>
      <dgm:spPr/>
    </dgm:pt>
    <dgm:pt modelId="{C668258C-DE78-40E7-AD57-C1CCB7688F81}" type="pres">
      <dgm:prSet presAssocID="{F940CE6F-06E7-4301-B00B-2560829AA6EA}" presName="root1" presStyleCnt="0"/>
      <dgm:spPr/>
    </dgm:pt>
    <dgm:pt modelId="{861F9949-0C20-4537-87AC-E45BE42E8E98}" type="pres">
      <dgm:prSet presAssocID="{F940CE6F-06E7-4301-B00B-2560829AA6EA}" presName="LevelOneTextNode" presStyleLbl="node0" presStyleIdx="0" presStyleCnt="1" custScaleX="68729" custScaleY="157480">
        <dgm:presLayoutVars>
          <dgm:chPref val="3"/>
        </dgm:presLayoutVars>
      </dgm:prSet>
      <dgm:spPr/>
    </dgm:pt>
    <dgm:pt modelId="{43000B5E-6441-4106-8596-1B475EA34868}" type="pres">
      <dgm:prSet presAssocID="{F940CE6F-06E7-4301-B00B-2560829AA6EA}" presName="level2hierChild" presStyleCnt="0"/>
      <dgm:spPr/>
    </dgm:pt>
    <dgm:pt modelId="{62B073C9-831C-4FEB-A3D9-15EC0C5B6F9C}" type="pres">
      <dgm:prSet presAssocID="{D1C83DD6-6EB2-47FA-8EB4-C8C8BC41331A}" presName="conn2-1" presStyleLbl="parChTrans1D2" presStyleIdx="0" presStyleCnt="4" custSzX="641178" custSzY="1921"/>
      <dgm:spPr/>
    </dgm:pt>
    <dgm:pt modelId="{3818A3BC-8219-4D75-89B1-A436EA028F4E}" type="pres">
      <dgm:prSet presAssocID="{D1C83DD6-6EB2-47FA-8EB4-C8C8BC41331A}" presName="connTx" presStyleLbl="parChTrans1D2" presStyleIdx="0" presStyleCnt="4"/>
      <dgm:spPr/>
    </dgm:pt>
    <dgm:pt modelId="{04C12302-5AE4-4576-AB01-45563D22D691}" type="pres">
      <dgm:prSet presAssocID="{6330339B-577D-4B32-9692-3487191AA8C5}" presName="root2" presStyleCnt="0"/>
      <dgm:spPr/>
    </dgm:pt>
    <dgm:pt modelId="{6E5F5BA7-1CCB-4A71-AB1F-7769358C857C}" type="pres">
      <dgm:prSet presAssocID="{6330339B-577D-4B32-9692-3487191AA8C5}" presName="LevelTwoTextNode" presStyleLbl="node2" presStyleIdx="0" presStyleCnt="4" custScaleX="276226" custScaleY="65799">
        <dgm:presLayoutVars>
          <dgm:chPref val="3"/>
        </dgm:presLayoutVars>
      </dgm:prSet>
      <dgm:spPr/>
    </dgm:pt>
    <dgm:pt modelId="{18272DD1-ED62-4097-A803-F3D4C0F05FFB}" type="pres">
      <dgm:prSet presAssocID="{6330339B-577D-4B32-9692-3487191AA8C5}" presName="level3hierChild" presStyleCnt="0"/>
      <dgm:spPr/>
    </dgm:pt>
    <dgm:pt modelId="{DB2A155F-B7CD-4249-A166-0DCA3A0D1662}" type="pres">
      <dgm:prSet presAssocID="{7C901D95-470B-46D0-95EA-44FA618C4E19}" presName="conn2-1" presStyleLbl="parChTrans1D2" presStyleIdx="1" presStyleCnt="4" custSzX="214323" custSzY="1921"/>
      <dgm:spPr/>
    </dgm:pt>
    <dgm:pt modelId="{6C5BDA94-5496-4BEA-9C1A-9EB1CF71C1CA}" type="pres">
      <dgm:prSet presAssocID="{7C901D95-470B-46D0-95EA-44FA618C4E19}" presName="connTx" presStyleLbl="parChTrans1D2" presStyleIdx="1" presStyleCnt="4"/>
      <dgm:spPr/>
    </dgm:pt>
    <dgm:pt modelId="{78F1AE3D-27E9-46DA-9201-156C63D9617E}" type="pres">
      <dgm:prSet presAssocID="{5AB3C042-0F6F-4F42-A2A8-B06D6105AC5E}" presName="root2" presStyleCnt="0"/>
      <dgm:spPr/>
    </dgm:pt>
    <dgm:pt modelId="{131302FE-DACE-4BBC-B8AA-7F59472F1B2D}" type="pres">
      <dgm:prSet presAssocID="{5AB3C042-0F6F-4F42-A2A8-B06D6105AC5E}" presName="LevelTwoTextNode" presStyleLbl="node2" presStyleIdx="1" presStyleCnt="4" custScaleX="276226" custScaleY="65799">
        <dgm:presLayoutVars>
          <dgm:chPref val="3"/>
        </dgm:presLayoutVars>
      </dgm:prSet>
      <dgm:spPr/>
    </dgm:pt>
    <dgm:pt modelId="{E59039C6-F8E5-4623-AEB5-F24DE68BD23A}" type="pres">
      <dgm:prSet presAssocID="{5AB3C042-0F6F-4F42-A2A8-B06D6105AC5E}" presName="level3hierChild" presStyleCnt="0"/>
      <dgm:spPr/>
    </dgm:pt>
    <dgm:pt modelId="{B072F4DC-C6B6-4ABC-A6CD-938FAAB7FA8C}" type="pres">
      <dgm:prSet presAssocID="{52E72277-3E51-45AF-B6A2-E56FECF8F4E1}" presName="conn2-1" presStyleLbl="parChTrans1D2" presStyleIdx="2" presStyleCnt="4" custSzX="214323" custSzY="1921"/>
      <dgm:spPr/>
    </dgm:pt>
    <dgm:pt modelId="{CCC95A25-9764-44F3-9C45-CFD3244267D3}" type="pres">
      <dgm:prSet presAssocID="{52E72277-3E51-45AF-B6A2-E56FECF8F4E1}" presName="connTx" presStyleLbl="parChTrans1D2" presStyleIdx="2" presStyleCnt="4"/>
      <dgm:spPr/>
    </dgm:pt>
    <dgm:pt modelId="{012A1FBD-8EA0-4A4C-9108-A69A8A3E966C}" type="pres">
      <dgm:prSet presAssocID="{0925A073-7663-4FCD-B672-A72568A8465D}" presName="root2" presStyleCnt="0"/>
      <dgm:spPr/>
    </dgm:pt>
    <dgm:pt modelId="{3F2ECABE-70D1-42A4-8CD4-24C8C6038329}" type="pres">
      <dgm:prSet presAssocID="{0925A073-7663-4FCD-B672-A72568A8465D}" presName="LevelTwoTextNode" presStyleLbl="node2" presStyleIdx="2" presStyleCnt="4" custScaleX="276226" custScaleY="65799">
        <dgm:presLayoutVars>
          <dgm:chPref val="3"/>
        </dgm:presLayoutVars>
      </dgm:prSet>
      <dgm:spPr/>
    </dgm:pt>
    <dgm:pt modelId="{9246534D-A2A2-486B-A04A-48EB1CC7412E}" type="pres">
      <dgm:prSet presAssocID="{0925A073-7663-4FCD-B672-A72568A8465D}" presName="level3hierChild" presStyleCnt="0"/>
      <dgm:spPr/>
    </dgm:pt>
    <dgm:pt modelId="{73BE579C-8D91-4426-A0E7-BEFF9D736848}" type="pres">
      <dgm:prSet presAssocID="{E6F18F19-9D83-4593-93A5-93203A6773F0}" presName="conn2-1" presStyleLbl="parChTrans1D2" presStyleIdx="3" presStyleCnt="4" custSzX="641178" custSzY="1921"/>
      <dgm:spPr/>
    </dgm:pt>
    <dgm:pt modelId="{F51CC934-62D4-4CD8-8BC0-AD8CC739A5C1}" type="pres">
      <dgm:prSet presAssocID="{E6F18F19-9D83-4593-93A5-93203A6773F0}" presName="connTx" presStyleLbl="parChTrans1D2" presStyleIdx="3" presStyleCnt="4"/>
      <dgm:spPr/>
    </dgm:pt>
    <dgm:pt modelId="{BC9DDFD5-6BAA-4AAB-8C53-E4472A34D93D}" type="pres">
      <dgm:prSet presAssocID="{14295BFA-B1B5-4F3B-BB84-4B391E670EFB}" presName="root2" presStyleCnt="0"/>
      <dgm:spPr/>
    </dgm:pt>
    <dgm:pt modelId="{0BF7E534-FEF5-4B8D-91D8-1DAAFAB0CA9F}" type="pres">
      <dgm:prSet presAssocID="{14295BFA-B1B5-4F3B-BB84-4B391E670EFB}" presName="LevelTwoTextNode" presStyleLbl="node2" presStyleIdx="3" presStyleCnt="4" custScaleX="276226" custScaleY="65799">
        <dgm:presLayoutVars>
          <dgm:chPref val="3"/>
        </dgm:presLayoutVars>
      </dgm:prSet>
      <dgm:spPr/>
    </dgm:pt>
    <dgm:pt modelId="{54ED8E84-0E05-4963-9A32-A0E7848BC8E5}" type="pres">
      <dgm:prSet presAssocID="{14295BFA-B1B5-4F3B-BB84-4B391E670EFB}" presName="level3hierChild" presStyleCnt="0"/>
      <dgm:spPr/>
    </dgm:pt>
  </dgm:ptLst>
  <dgm:cxnLst>
    <dgm:cxn modelId="{54BFF703-EF54-4898-9F98-752B10AC5E92}" srcId="{F940CE6F-06E7-4301-B00B-2560829AA6EA}" destId="{5AB3C042-0F6F-4F42-A2A8-B06D6105AC5E}" srcOrd="1" destOrd="0" parTransId="{7C901D95-470B-46D0-95EA-44FA618C4E19}" sibTransId="{3FDBF59B-81DE-4B76-B631-B0412FA8DFA9}"/>
    <dgm:cxn modelId="{2A28C108-46DF-4024-82E4-F905BFDEB085}" type="presOf" srcId="{7C901D95-470B-46D0-95EA-44FA618C4E19}" destId="{DB2A155F-B7CD-4249-A166-0DCA3A0D1662}" srcOrd="0" destOrd="0" presId="urn:microsoft.com/office/officeart/2005/8/layout/hierarchy2"/>
    <dgm:cxn modelId="{58E1FE0C-075D-4CCE-B9C6-29501FCFBC81}" type="presOf" srcId="{E6F18F19-9D83-4593-93A5-93203A6773F0}" destId="{73BE579C-8D91-4426-A0E7-BEFF9D736848}" srcOrd="0" destOrd="0" presId="urn:microsoft.com/office/officeart/2005/8/layout/hierarchy2"/>
    <dgm:cxn modelId="{94FDE21B-E999-4111-8386-AE714D7DB2AF}" type="presOf" srcId="{F940CE6F-06E7-4301-B00B-2560829AA6EA}" destId="{861F9949-0C20-4537-87AC-E45BE42E8E98}" srcOrd="0" destOrd="0" presId="urn:microsoft.com/office/officeart/2005/8/layout/hierarchy2"/>
    <dgm:cxn modelId="{5978FA25-3031-4038-8784-68A5CCA7A4F1}" type="presOf" srcId="{14295BFA-B1B5-4F3B-BB84-4B391E670EFB}" destId="{0BF7E534-FEF5-4B8D-91D8-1DAAFAB0CA9F}" srcOrd="0" destOrd="0" presId="urn:microsoft.com/office/officeart/2005/8/layout/hierarchy2"/>
    <dgm:cxn modelId="{D6310C2A-5FA9-4103-B30B-477887547D3D}" type="presOf" srcId="{52E72277-3E51-45AF-B6A2-E56FECF8F4E1}" destId="{B072F4DC-C6B6-4ABC-A6CD-938FAAB7FA8C}" srcOrd="0" destOrd="0" presId="urn:microsoft.com/office/officeart/2005/8/layout/hierarchy2"/>
    <dgm:cxn modelId="{8A5CA363-8BD5-44FF-BB94-02B62FFE28E5}" type="presOf" srcId="{D1C83DD6-6EB2-47FA-8EB4-C8C8BC41331A}" destId="{3818A3BC-8219-4D75-89B1-A436EA028F4E}" srcOrd="1" destOrd="0" presId="urn:microsoft.com/office/officeart/2005/8/layout/hierarchy2"/>
    <dgm:cxn modelId="{6D263B48-E00E-4924-AFD4-D2258C983BB5}" type="presOf" srcId="{D1C83DD6-6EB2-47FA-8EB4-C8C8BC41331A}" destId="{62B073C9-831C-4FEB-A3D9-15EC0C5B6F9C}" srcOrd="0" destOrd="0" presId="urn:microsoft.com/office/officeart/2005/8/layout/hierarchy2"/>
    <dgm:cxn modelId="{CA9C244B-EEE1-48C9-BB19-7AF4F57F775A}" type="presOf" srcId="{6330339B-577D-4B32-9692-3487191AA8C5}" destId="{6E5F5BA7-1CCB-4A71-AB1F-7769358C857C}" srcOrd="0" destOrd="0" presId="urn:microsoft.com/office/officeart/2005/8/layout/hierarchy2"/>
    <dgm:cxn modelId="{691C2B79-C66B-4FFE-8546-803DA55351F4}" type="presOf" srcId="{0925A073-7663-4FCD-B672-A72568A8465D}" destId="{3F2ECABE-70D1-42A4-8CD4-24C8C6038329}" srcOrd="0" destOrd="0" presId="urn:microsoft.com/office/officeart/2005/8/layout/hierarchy2"/>
    <dgm:cxn modelId="{D2B96D5A-F0E3-4083-9765-A51B3BC0ACA6}" srcId="{7733C34F-69D2-4199-8B11-5D2948FA43C0}" destId="{F940CE6F-06E7-4301-B00B-2560829AA6EA}" srcOrd="0" destOrd="0" parTransId="{59DA3B0D-F8EE-4BFA-9F6D-A2BE73894016}" sibTransId="{10A16618-8CCF-4F49-9610-6529460E9767}"/>
    <dgm:cxn modelId="{9D2F977E-5643-447E-86B7-BC5C384E708C}" type="presOf" srcId="{7C901D95-470B-46D0-95EA-44FA618C4E19}" destId="{6C5BDA94-5496-4BEA-9C1A-9EB1CF71C1CA}" srcOrd="1" destOrd="0" presId="urn:microsoft.com/office/officeart/2005/8/layout/hierarchy2"/>
    <dgm:cxn modelId="{9ABDE290-CF4E-4B05-BD4A-FED0D5084809}" type="presOf" srcId="{52E72277-3E51-45AF-B6A2-E56FECF8F4E1}" destId="{CCC95A25-9764-44F3-9C45-CFD3244267D3}" srcOrd="1" destOrd="0" presId="urn:microsoft.com/office/officeart/2005/8/layout/hierarchy2"/>
    <dgm:cxn modelId="{38CAAF98-D0EE-46EB-9C9B-885274759D53}" type="presOf" srcId="{5AB3C042-0F6F-4F42-A2A8-B06D6105AC5E}" destId="{131302FE-DACE-4BBC-B8AA-7F59472F1B2D}" srcOrd="0" destOrd="0" presId="urn:microsoft.com/office/officeart/2005/8/layout/hierarchy2"/>
    <dgm:cxn modelId="{E36E19B2-AB9D-43E6-8AF6-FB53B329E9EB}" srcId="{F940CE6F-06E7-4301-B00B-2560829AA6EA}" destId="{0925A073-7663-4FCD-B672-A72568A8465D}" srcOrd="2" destOrd="0" parTransId="{52E72277-3E51-45AF-B6A2-E56FECF8F4E1}" sibTransId="{A7604F8B-AF86-433C-8673-29A071DADAD1}"/>
    <dgm:cxn modelId="{17EAABB6-D711-4D89-9599-0E75BC381F72}" srcId="{F940CE6F-06E7-4301-B00B-2560829AA6EA}" destId="{6330339B-577D-4B32-9692-3487191AA8C5}" srcOrd="0" destOrd="0" parTransId="{D1C83DD6-6EB2-47FA-8EB4-C8C8BC41331A}" sibTransId="{F69A1DD7-6BED-4ECE-B49A-B41EA6245B9D}"/>
    <dgm:cxn modelId="{756B95D1-4666-428A-A665-9D563CF40AD1}" type="presOf" srcId="{E6F18F19-9D83-4593-93A5-93203A6773F0}" destId="{F51CC934-62D4-4CD8-8BC0-AD8CC739A5C1}" srcOrd="1" destOrd="0" presId="urn:microsoft.com/office/officeart/2005/8/layout/hierarchy2"/>
    <dgm:cxn modelId="{D0791DD6-C9CB-440C-BAA8-97AF10A4384C}" srcId="{F940CE6F-06E7-4301-B00B-2560829AA6EA}" destId="{14295BFA-B1B5-4F3B-BB84-4B391E670EFB}" srcOrd="3" destOrd="0" parTransId="{E6F18F19-9D83-4593-93A5-93203A6773F0}" sibTransId="{9D79E35C-059C-4CFD-8804-7879DE99E6F3}"/>
    <dgm:cxn modelId="{4125DBFE-7F6D-4458-BED8-DAF3456C8366}" type="presOf" srcId="{7733C34F-69D2-4199-8B11-5D2948FA43C0}" destId="{017EAFCF-C982-4107-9087-E09356926679}" srcOrd="0" destOrd="0" presId="urn:microsoft.com/office/officeart/2005/8/layout/hierarchy2"/>
    <dgm:cxn modelId="{01E6DA93-B1B9-4E64-BCAD-6C4E8AADD21C}" type="presParOf" srcId="{017EAFCF-C982-4107-9087-E09356926679}" destId="{C668258C-DE78-40E7-AD57-C1CCB7688F81}" srcOrd="0" destOrd="0" presId="urn:microsoft.com/office/officeart/2005/8/layout/hierarchy2"/>
    <dgm:cxn modelId="{B6325433-51A4-40F4-A492-E98ACF186B76}" type="presParOf" srcId="{C668258C-DE78-40E7-AD57-C1CCB7688F81}" destId="{861F9949-0C20-4537-87AC-E45BE42E8E98}" srcOrd="0" destOrd="0" presId="urn:microsoft.com/office/officeart/2005/8/layout/hierarchy2"/>
    <dgm:cxn modelId="{E67E5333-A70C-48D6-A774-69E78EFA90D3}" type="presParOf" srcId="{C668258C-DE78-40E7-AD57-C1CCB7688F81}" destId="{43000B5E-6441-4106-8596-1B475EA34868}" srcOrd="1" destOrd="0" presId="urn:microsoft.com/office/officeart/2005/8/layout/hierarchy2"/>
    <dgm:cxn modelId="{3DF4D5C7-4C81-44A0-829D-491C9E1BA609}" type="presParOf" srcId="{43000B5E-6441-4106-8596-1B475EA34868}" destId="{62B073C9-831C-4FEB-A3D9-15EC0C5B6F9C}" srcOrd="0" destOrd="0" presId="urn:microsoft.com/office/officeart/2005/8/layout/hierarchy2"/>
    <dgm:cxn modelId="{24F22098-5EE9-417E-B663-B6D6BE30D4EE}" type="presParOf" srcId="{62B073C9-831C-4FEB-A3D9-15EC0C5B6F9C}" destId="{3818A3BC-8219-4D75-89B1-A436EA028F4E}" srcOrd="0" destOrd="0" presId="urn:microsoft.com/office/officeart/2005/8/layout/hierarchy2"/>
    <dgm:cxn modelId="{3C32C7A3-3607-4312-8322-B84C0B4A8DDE}" type="presParOf" srcId="{43000B5E-6441-4106-8596-1B475EA34868}" destId="{04C12302-5AE4-4576-AB01-45563D22D691}" srcOrd="1" destOrd="0" presId="urn:microsoft.com/office/officeart/2005/8/layout/hierarchy2"/>
    <dgm:cxn modelId="{7E6E83FE-1D85-4CCA-BEBD-71A64691A738}" type="presParOf" srcId="{04C12302-5AE4-4576-AB01-45563D22D691}" destId="{6E5F5BA7-1CCB-4A71-AB1F-7769358C857C}" srcOrd="0" destOrd="0" presId="urn:microsoft.com/office/officeart/2005/8/layout/hierarchy2"/>
    <dgm:cxn modelId="{3092B7BA-92D5-45C9-849A-D84D0A05F601}" type="presParOf" srcId="{04C12302-5AE4-4576-AB01-45563D22D691}" destId="{18272DD1-ED62-4097-A803-F3D4C0F05FFB}" srcOrd="1" destOrd="0" presId="urn:microsoft.com/office/officeart/2005/8/layout/hierarchy2"/>
    <dgm:cxn modelId="{FB80CCE2-7CFA-4327-B385-091A65FEE4C3}" type="presParOf" srcId="{43000B5E-6441-4106-8596-1B475EA34868}" destId="{DB2A155F-B7CD-4249-A166-0DCA3A0D1662}" srcOrd="2" destOrd="0" presId="urn:microsoft.com/office/officeart/2005/8/layout/hierarchy2"/>
    <dgm:cxn modelId="{052841B9-C11B-49DF-8418-6FA27E6BB08B}" type="presParOf" srcId="{DB2A155F-B7CD-4249-A166-0DCA3A0D1662}" destId="{6C5BDA94-5496-4BEA-9C1A-9EB1CF71C1CA}" srcOrd="0" destOrd="0" presId="urn:microsoft.com/office/officeart/2005/8/layout/hierarchy2"/>
    <dgm:cxn modelId="{44597AD3-97BC-41F9-BEDE-D5513C594C17}" type="presParOf" srcId="{43000B5E-6441-4106-8596-1B475EA34868}" destId="{78F1AE3D-27E9-46DA-9201-156C63D9617E}" srcOrd="3" destOrd="0" presId="urn:microsoft.com/office/officeart/2005/8/layout/hierarchy2"/>
    <dgm:cxn modelId="{FCD21ADF-75C6-4336-BE76-34C6058ED876}" type="presParOf" srcId="{78F1AE3D-27E9-46DA-9201-156C63D9617E}" destId="{131302FE-DACE-4BBC-B8AA-7F59472F1B2D}" srcOrd="0" destOrd="0" presId="urn:microsoft.com/office/officeart/2005/8/layout/hierarchy2"/>
    <dgm:cxn modelId="{CB36C6F8-3D00-45CC-B153-01CA0E8ACBC8}" type="presParOf" srcId="{78F1AE3D-27E9-46DA-9201-156C63D9617E}" destId="{E59039C6-F8E5-4623-AEB5-F24DE68BD23A}" srcOrd="1" destOrd="0" presId="urn:microsoft.com/office/officeart/2005/8/layout/hierarchy2"/>
    <dgm:cxn modelId="{9B3204C5-CBD4-4F5C-BAEE-7484FF695108}" type="presParOf" srcId="{43000B5E-6441-4106-8596-1B475EA34868}" destId="{B072F4DC-C6B6-4ABC-A6CD-938FAAB7FA8C}" srcOrd="4" destOrd="0" presId="urn:microsoft.com/office/officeart/2005/8/layout/hierarchy2"/>
    <dgm:cxn modelId="{896D24FE-95B3-4FD8-9D8A-A3AE08A5C73B}" type="presParOf" srcId="{B072F4DC-C6B6-4ABC-A6CD-938FAAB7FA8C}" destId="{CCC95A25-9764-44F3-9C45-CFD3244267D3}" srcOrd="0" destOrd="0" presId="urn:microsoft.com/office/officeart/2005/8/layout/hierarchy2"/>
    <dgm:cxn modelId="{FBCE2891-6940-4D94-BBD8-9F27A8762350}" type="presParOf" srcId="{43000B5E-6441-4106-8596-1B475EA34868}" destId="{012A1FBD-8EA0-4A4C-9108-A69A8A3E966C}" srcOrd="5" destOrd="0" presId="urn:microsoft.com/office/officeart/2005/8/layout/hierarchy2"/>
    <dgm:cxn modelId="{893569D5-E86B-4134-9ADA-382A083CBE86}" type="presParOf" srcId="{012A1FBD-8EA0-4A4C-9108-A69A8A3E966C}" destId="{3F2ECABE-70D1-42A4-8CD4-24C8C6038329}" srcOrd="0" destOrd="0" presId="urn:microsoft.com/office/officeart/2005/8/layout/hierarchy2"/>
    <dgm:cxn modelId="{584EC754-358F-480A-908E-321764176C13}" type="presParOf" srcId="{012A1FBD-8EA0-4A4C-9108-A69A8A3E966C}" destId="{9246534D-A2A2-486B-A04A-48EB1CC7412E}" srcOrd="1" destOrd="0" presId="urn:microsoft.com/office/officeart/2005/8/layout/hierarchy2"/>
    <dgm:cxn modelId="{B2647A9F-87D5-4A50-B779-E220F7B7918B}" type="presParOf" srcId="{43000B5E-6441-4106-8596-1B475EA34868}" destId="{73BE579C-8D91-4426-A0E7-BEFF9D736848}" srcOrd="6" destOrd="0" presId="urn:microsoft.com/office/officeart/2005/8/layout/hierarchy2"/>
    <dgm:cxn modelId="{22147613-E33B-438F-B375-D16A7C835187}" type="presParOf" srcId="{73BE579C-8D91-4426-A0E7-BEFF9D736848}" destId="{F51CC934-62D4-4CD8-8BC0-AD8CC739A5C1}" srcOrd="0" destOrd="0" presId="urn:microsoft.com/office/officeart/2005/8/layout/hierarchy2"/>
    <dgm:cxn modelId="{5A6C4D7F-E04E-43F1-ADE2-88F0EE18A3A9}" type="presParOf" srcId="{43000B5E-6441-4106-8596-1B475EA34868}" destId="{BC9DDFD5-6BAA-4AAB-8C53-E4472A34D93D}" srcOrd="7" destOrd="0" presId="urn:microsoft.com/office/officeart/2005/8/layout/hierarchy2"/>
    <dgm:cxn modelId="{50BF307F-4C61-4605-9441-4D57B6F862D2}" type="presParOf" srcId="{BC9DDFD5-6BAA-4AAB-8C53-E4472A34D93D}" destId="{0BF7E534-FEF5-4B8D-91D8-1DAAFAB0CA9F}" srcOrd="0" destOrd="0" presId="urn:microsoft.com/office/officeart/2005/8/layout/hierarchy2"/>
    <dgm:cxn modelId="{AF30C046-615E-4EF0-A669-292424CBCB63}" type="presParOf" srcId="{BC9DDFD5-6BAA-4AAB-8C53-E4472A34D93D}" destId="{54ED8E84-0E05-4963-9A32-A0E7848BC8E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dgm:spPr/>
      <dgm:t>
        <a:bodyPr/>
        <a:lstStyle/>
        <a:p>
          <a:r>
            <a:rPr lang="zh-CN" altLang="en-US"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dgm:spPr/>
      <dgm:t>
        <a:bodyPr/>
        <a:lstStyle/>
        <a:p>
          <a:r>
            <a:rPr lang="zh-CN" altLang="en-US" dirty="0"/>
            <a:t>国内旅游</a:t>
          </a:r>
        </a:p>
      </dgm:t>
    </dgm:pt>
    <dgm:pt modelId="{0B203F11-09E7-4207-BD0F-6726DA1555B6}" type="parTrans" cxnId="{3532EDAD-4E2D-41F6-8FB6-086B8907FF3E}">
      <dgm:prSet/>
      <dgm:spPr/>
      <dgm:t>
        <a:bodyPr/>
        <a:lstStyle/>
        <a:p>
          <a:endParaRPr lang="zh-CN" altLang="en-US"/>
        </a:p>
      </dgm:t>
    </dgm:pt>
    <dgm:pt modelId="{4A284DB5-C660-4358-AD59-0A8942C3710A}" type="sibTrans" cxnId="{3532EDAD-4E2D-41F6-8FB6-086B8907FF3E}">
      <dgm:prSet/>
      <dgm:spPr/>
      <dgm:t>
        <a:bodyPr/>
        <a:lstStyle/>
        <a:p>
          <a:endParaRPr lang="zh-CN" altLang="en-US"/>
        </a:p>
      </dgm:t>
    </dgm:pt>
    <dgm:pt modelId="{7177D4AD-3BC4-4B06-8F88-14E0399CC64F}">
      <dgm:prSet phldrT="[文本]"/>
      <dgm:spPr/>
      <dgm:t>
        <a:bodyPr/>
        <a:lstStyle/>
        <a:p>
          <a:r>
            <a:rPr lang="zh-CN" altLang="en-US" dirty="0"/>
            <a:t>中国国内旅游的发展状况</a:t>
          </a:r>
        </a:p>
      </dgm:t>
    </dgm:pt>
    <dgm:pt modelId="{EFFD205F-7CE3-4CC9-8527-E94F3CE9D470}" type="parTrans" cxnId="{D25B6C08-2CC7-4D68-BD92-A6D2954065CB}">
      <dgm:prSet/>
      <dgm:spPr/>
      <dgm:t>
        <a:bodyPr/>
        <a:lstStyle/>
        <a:p>
          <a:endParaRPr lang="zh-CN" altLang="en-US"/>
        </a:p>
      </dgm:t>
    </dgm:pt>
    <dgm:pt modelId="{A33BDAFB-78D3-4B3B-B505-392010CDCA23}" type="sibTrans" cxnId="{D25B6C08-2CC7-4D68-BD92-A6D2954065CB}">
      <dgm:prSet/>
      <dgm:spPr/>
      <dgm:t>
        <a:bodyPr/>
        <a:lstStyle/>
        <a:p>
          <a:endParaRPr lang="zh-CN" altLang="en-US"/>
        </a:p>
      </dgm:t>
    </dgm:pt>
    <dgm:pt modelId="{2F61BC7F-8A3A-4888-A2A3-65D1BAFB69C5}">
      <dgm:prSet phldrT="[文本]"/>
      <dgm:spPr/>
      <dgm:t>
        <a:bodyPr/>
        <a:lstStyle/>
        <a:p>
          <a:r>
            <a:rPr lang="zh-CN" altLang="en-US" dirty="0"/>
            <a:t>经济和社会文化影响</a:t>
          </a:r>
        </a:p>
      </dgm:t>
    </dgm:pt>
    <dgm:pt modelId="{1506F435-9C64-4D94-A848-BC9C7B228FB2}" type="parTrans" cxnId="{2C3A4F0F-6C2B-4C72-AEDB-356406ED10EE}">
      <dgm:prSet/>
      <dgm:spPr/>
      <dgm:t>
        <a:bodyPr/>
        <a:lstStyle/>
        <a:p>
          <a:endParaRPr lang="zh-CN" altLang="en-US"/>
        </a:p>
      </dgm:t>
    </dgm:pt>
    <dgm:pt modelId="{C04C0698-429C-404D-8E28-04F35CAD1BCA}" type="sibTrans" cxnId="{2C3A4F0F-6C2B-4C72-AEDB-356406ED10EE}">
      <dgm:prSet/>
      <dgm:spPr/>
      <dgm:t>
        <a:bodyPr/>
        <a:lstStyle/>
        <a:p>
          <a:endParaRPr lang="zh-CN" altLang="en-US"/>
        </a:p>
      </dgm:t>
    </dgm:pt>
    <dgm:pt modelId="{481ACA74-DF5E-4FC7-A740-975DB46EE7D8}">
      <dgm:prSet phldrT="[文本]"/>
      <dgm:spPr/>
      <dgm:t>
        <a:bodyPr/>
        <a:lstStyle/>
        <a:p>
          <a:r>
            <a:rPr lang="zh-CN" altLang="en-US" dirty="0"/>
            <a:t>国内旅游发簪的措施</a:t>
          </a:r>
        </a:p>
      </dgm:t>
    </dgm:pt>
    <dgm:pt modelId="{F8EA8B23-38AB-4D77-8821-EBD6A8384B6C}" type="parTrans" cxnId="{5794F3A3-EE5C-4020-A208-2E1498BFA578}">
      <dgm:prSet/>
      <dgm:spPr/>
      <dgm:t>
        <a:bodyPr/>
        <a:lstStyle/>
        <a:p>
          <a:endParaRPr lang="zh-CN" altLang="en-US"/>
        </a:p>
      </dgm:t>
    </dgm:pt>
    <dgm:pt modelId="{15EF59ED-6D51-4294-B071-B9BCA2835D85}" type="sibTrans" cxnId="{5794F3A3-EE5C-4020-A208-2E1498BFA578}">
      <dgm:prSet/>
      <dgm:spPr/>
      <dgm:t>
        <a:bodyPr/>
        <a:lstStyle/>
        <a:p>
          <a:endParaRPr lang="zh-CN" altLang="en-US"/>
        </a:p>
      </dgm:t>
    </dgm:pt>
    <dgm:pt modelId="{F726712A-487C-43FA-A13B-D77E2B209BF6}">
      <dgm:prSet phldrT="[文本]"/>
      <dgm:spPr/>
      <dgm:t>
        <a:bodyPr/>
        <a:lstStyle/>
        <a:p>
          <a:r>
            <a:rPr lang="zh-CN" altLang="en-US" dirty="0"/>
            <a:t>未来前景</a:t>
          </a:r>
        </a:p>
      </dgm:t>
    </dgm:pt>
    <dgm:pt modelId="{74E63119-0334-48EC-8A14-7B1F1D47496A}" type="parTrans" cxnId="{8049DC27-A389-424A-B1AA-E72817CE0569}">
      <dgm:prSet/>
      <dgm:spPr/>
      <dgm:t>
        <a:bodyPr/>
        <a:lstStyle/>
        <a:p>
          <a:endParaRPr lang="zh-CN" altLang="en-US"/>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186404">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8640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8640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8640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8640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8640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D618A859-9D3E-4764-B858-AC42156EDD5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C519420-5068-46E1-A858-35ED6639503C}">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中国国内旅游：政策及发展</a:t>
          </a:r>
        </a:p>
      </dgm:t>
    </dgm:pt>
    <dgm:pt modelId="{FF5AB5E8-1BBC-4094-B091-82CE9FC55CB1}" type="parTrans" cxnId="{1C52E807-F55D-4C48-AD69-85BB4E0EFD7E}">
      <dgm:prSet/>
      <dgm:spPr/>
      <dgm:t>
        <a:bodyPr/>
        <a:lstStyle/>
        <a:p>
          <a:endParaRPr lang="zh-CN" altLang="en-US"/>
        </a:p>
      </dgm:t>
    </dgm:pt>
    <dgm:pt modelId="{2DC4DA5B-42B4-4AFF-AFC1-0A5FA3767167}" type="sibTrans" cxnId="{1C52E807-F55D-4C48-AD69-85BB4E0EFD7E}">
      <dgm:prSet/>
      <dgm:spPr/>
      <dgm:t>
        <a:bodyPr/>
        <a:lstStyle/>
        <a:p>
          <a:endParaRPr lang="zh-CN" altLang="en-US"/>
        </a:p>
      </dgm:t>
    </dgm:pt>
    <dgm:pt modelId="{ED0D769B-4127-4A73-844A-AB7DD926E6F6}">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a:t>
          </a:r>
        </a:p>
      </dgm:t>
    </dgm:pt>
    <dgm:pt modelId="{0B203F11-09E7-4207-BD0F-6726DA1555B6}" type="parTrans" cxnId="{3532EDAD-4E2D-41F6-8FB6-086B8907FF3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4A284DB5-C660-4358-AD59-0A8942C3710A}" type="sibTrans" cxnId="{3532EDAD-4E2D-41F6-8FB6-086B8907FF3E}">
      <dgm:prSet/>
      <dgm:spPr/>
      <dgm:t>
        <a:bodyPr/>
        <a:lstStyle/>
        <a:p>
          <a:endParaRPr lang="zh-CN" altLang="en-US"/>
        </a:p>
      </dgm:t>
    </dgm:pt>
    <dgm:pt modelId="{7177D4AD-3BC4-4B06-8F88-14E0399CC64F}">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中国国内旅游的发展状况</a:t>
          </a:r>
        </a:p>
      </dgm:t>
    </dgm:pt>
    <dgm:pt modelId="{EFFD205F-7CE3-4CC9-8527-E94F3CE9D470}" type="parTrans" cxnId="{D25B6C08-2CC7-4D68-BD92-A6D2954065CB}">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A33BDAFB-78D3-4B3B-B505-392010CDCA23}" type="sibTrans" cxnId="{D25B6C08-2CC7-4D68-BD92-A6D2954065CB}">
      <dgm:prSet/>
      <dgm:spPr/>
      <dgm:t>
        <a:bodyPr/>
        <a:lstStyle/>
        <a:p>
          <a:endParaRPr lang="zh-CN" altLang="en-US"/>
        </a:p>
      </dgm:t>
    </dgm:pt>
    <dgm:pt modelId="{2F61BC7F-8A3A-4888-A2A3-65D1BAFB69C5}">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经济和社会文化影响</a:t>
          </a:r>
        </a:p>
      </dgm:t>
    </dgm:pt>
    <dgm:pt modelId="{1506F435-9C64-4D94-A848-BC9C7B228FB2}" type="parTrans" cxnId="{2C3A4F0F-6C2B-4C72-AEDB-356406ED10EE}">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C04C0698-429C-404D-8E28-04F35CAD1BCA}" type="sibTrans" cxnId="{2C3A4F0F-6C2B-4C72-AEDB-356406ED10EE}">
      <dgm:prSet/>
      <dgm:spPr/>
      <dgm:t>
        <a:bodyPr/>
        <a:lstStyle/>
        <a:p>
          <a:endParaRPr lang="zh-CN" altLang="en-US"/>
        </a:p>
      </dgm:t>
    </dgm:pt>
    <dgm:pt modelId="{481ACA74-DF5E-4FC7-A740-975DB46EE7D8}">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国内旅游发展的措施</a:t>
          </a:r>
        </a:p>
      </dgm:t>
    </dgm:pt>
    <dgm:pt modelId="{F8EA8B23-38AB-4D77-8821-EBD6A8384B6C}" type="parTrans" cxnId="{5794F3A3-EE5C-4020-A208-2E1498BFA57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5EF59ED-6D51-4294-B071-B9BCA2835D85}" type="sibTrans" cxnId="{5794F3A3-EE5C-4020-A208-2E1498BFA578}">
      <dgm:prSet/>
      <dgm:spPr/>
      <dgm:t>
        <a:bodyPr/>
        <a:lstStyle/>
        <a:p>
          <a:endParaRPr lang="zh-CN" altLang="en-US"/>
        </a:p>
      </dgm:t>
    </dgm:pt>
    <dgm:pt modelId="{F726712A-487C-43FA-A13B-D77E2B209BF6}">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未来前景</a:t>
          </a:r>
        </a:p>
      </dgm:t>
    </dgm:pt>
    <dgm:pt modelId="{74E63119-0334-48EC-8A14-7B1F1D47496A}" type="parTrans" cxnId="{8049DC27-A389-424A-B1AA-E72817CE056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25C149A7-DBB1-4177-AFD0-CBDBC1348582}" type="sibTrans" cxnId="{8049DC27-A389-424A-B1AA-E72817CE0569}">
      <dgm:prSet/>
      <dgm:spPr/>
      <dgm:t>
        <a:bodyPr/>
        <a:lstStyle/>
        <a:p>
          <a:endParaRPr lang="zh-CN" altLang="en-US"/>
        </a:p>
      </dgm:t>
    </dgm:pt>
    <dgm:pt modelId="{1CBCDF03-A3D0-4C05-8D54-C709679A28A6}" type="pres">
      <dgm:prSet presAssocID="{D618A859-9D3E-4764-B858-AC42156EDD5B}" presName="diagram" presStyleCnt="0">
        <dgm:presLayoutVars>
          <dgm:chPref val="1"/>
          <dgm:dir/>
          <dgm:animOne val="branch"/>
          <dgm:animLvl val="lvl"/>
          <dgm:resizeHandles val="exact"/>
        </dgm:presLayoutVars>
      </dgm:prSet>
      <dgm:spPr/>
    </dgm:pt>
    <dgm:pt modelId="{11CB6DF6-3821-4534-8D78-06E4CE5DEE26}" type="pres">
      <dgm:prSet presAssocID="{CC519420-5068-46E1-A858-35ED6639503C}" presName="root1" presStyleCnt="0"/>
      <dgm:spPr/>
    </dgm:pt>
    <dgm:pt modelId="{C1E89807-C264-4313-A00C-E32CA2D59D65}" type="pres">
      <dgm:prSet presAssocID="{CC519420-5068-46E1-A858-35ED6639503C}" presName="LevelOneTextNode" presStyleLbl="node0" presStyleIdx="0" presStyleCnt="1" custScaleX="710365" custScaleY="1352289" custLinFactX="-56623" custLinFactNeighborX="-100000">
        <dgm:presLayoutVars>
          <dgm:chPref val="3"/>
        </dgm:presLayoutVars>
      </dgm:prSet>
      <dgm:spPr/>
    </dgm:pt>
    <dgm:pt modelId="{23DD7693-B253-46B2-8B27-F06467C4CAAE}" type="pres">
      <dgm:prSet presAssocID="{CC519420-5068-46E1-A858-35ED6639503C}" presName="level2hierChild" presStyleCnt="0"/>
      <dgm:spPr/>
    </dgm:pt>
    <dgm:pt modelId="{63837430-C95B-4433-831D-1DC28F2195C3}" type="pres">
      <dgm:prSet presAssocID="{0B203F11-09E7-4207-BD0F-6726DA1555B6}" presName="conn2-1" presStyleLbl="parChTrans1D2" presStyleIdx="0" presStyleCnt="5" custScaleX="2000000" custScaleY="1146257"/>
      <dgm:spPr/>
    </dgm:pt>
    <dgm:pt modelId="{D11CFA8A-F460-4DDE-B5FB-973ACB8D42BB}" type="pres">
      <dgm:prSet presAssocID="{0B203F11-09E7-4207-BD0F-6726DA1555B6}" presName="connTx" presStyleLbl="parChTrans1D2" presStyleIdx="0" presStyleCnt="5"/>
      <dgm:spPr/>
    </dgm:pt>
    <dgm:pt modelId="{E48164B3-94CD-4475-9A32-9E25174B0CE5}" type="pres">
      <dgm:prSet presAssocID="{ED0D769B-4127-4A73-844A-AB7DD926E6F6}" presName="root2" presStyleCnt="0"/>
      <dgm:spPr/>
    </dgm:pt>
    <dgm:pt modelId="{A5C90293-9ABE-489D-99FE-B33215D18B43}" type="pres">
      <dgm:prSet presAssocID="{ED0D769B-4127-4A73-844A-AB7DD926E6F6}" presName="LevelTwoTextNode" presStyleLbl="node2" presStyleIdx="0" presStyleCnt="5" custScaleX="1377590" custScaleY="505954">
        <dgm:presLayoutVars>
          <dgm:chPref val="3"/>
        </dgm:presLayoutVars>
      </dgm:prSet>
      <dgm:spPr/>
    </dgm:pt>
    <dgm:pt modelId="{B855AFB8-F8F1-4D4E-9BE6-2BC493A2BA5B}" type="pres">
      <dgm:prSet presAssocID="{ED0D769B-4127-4A73-844A-AB7DD926E6F6}" presName="level3hierChild" presStyleCnt="0"/>
      <dgm:spPr/>
    </dgm:pt>
    <dgm:pt modelId="{5C610870-6020-4D85-98EC-C126D87C9730}" type="pres">
      <dgm:prSet presAssocID="{EFFD205F-7CE3-4CC9-8527-E94F3CE9D470}" presName="conn2-1" presStyleLbl="parChTrans1D2" presStyleIdx="1" presStyleCnt="5" custScaleX="2000000" custScaleY="1146257"/>
      <dgm:spPr/>
    </dgm:pt>
    <dgm:pt modelId="{176765B9-CBA8-4A34-8715-E9B6EBD3FFAA}" type="pres">
      <dgm:prSet presAssocID="{EFFD205F-7CE3-4CC9-8527-E94F3CE9D470}" presName="connTx" presStyleLbl="parChTrans1D2" presStyleIdx="1" presStyleCnt="5"/>
      <dgm:spPr/>
    </dgm:pt>
    <dgm:pt modelId="{BFE9AC2A-7777-49F7-B213-EFAF775172B4}" type="pres">
      <dgm:prSet presAssocID="{7177D4AD-3BC4-4B06-8F88-14E0399CC64F}" presName="root2" presStyleCnt="0"/>
      <dgm:spPr/>
    </dgm:pt>
    <dgm:pt modelId="{9B39B1EA-8D4B-44C2-BDE9-54D73B2D9C64}" type="pres">
      <dgm:prSet presAssocID="{7177D4AD-3BC4-4B06-8F88-14E0399CC64F}" presName="LevelTwoTextNode" presStyleLbl="node2" presStyleIdx="1" presStyleCnt="5" custScaleX="1377590" custScaleY="505954">
        <dgm:presLayoutVars>
          <dgm:chPref val="3"/>
        </dgm:presLayoutVars>
      </dgm:prSet>
      <dgm:spPr/>
    </dgm:pt>
    <dgm:pt modelId="{8EA7D4BD-BF84-4C97-8E28-2146C30B554D}" type="pres">
      <dgm:prSet presAssocID="{7177D4AD-3BC4-4B06-8F88-14E0399CC64F}" presName="level3hierChild" presStyleCnt="0"/>
      <dgm:spPr/>
    </dgm:pt>
    <dgm:pt modelId="{0E68958D-40C1-42E9-8984-2936A38153AD}" type="pres">
      <dgm:prSet presAssocID="{1506F435-9C64-4D94-A848-BC9C7B228FB2}" presName="conn2-1" presStyleLbl="parChTrans1D2" presStyleIdx="2" presStyleCnt="5" custScaleX="2000000" custScaleY="1146257"/>
      <dgm:spPr/>
    </dgm:pt>
    <dgm:pt modelId="{E37FEE32-7289-4524-9DB4-A9A27F3F00B9}" type="pres">
      <dgm:prSet presAssocID="{1506F435-9C64-4D94-A848-BC9C7B228FB2}" presName="connTx" presStyleLbl="parChTrans1D2" presStyleIdx="2" presStyleCnt="5"/>
      <dgm:spPr/>
    </dgm:pt>
    <dgm:pt modelId="{BC48321A-047C-4E44-B098-EBA697171758}" type="pres">
      <dgm:prSet presAssocID="{2F61BC7F-8A3A-4888-A2A3-65D1BAFB69C5}" presName="root2" presStyleCnt="0"/>
      <dgm:spPr/>
    </dgm:pt>
    <dgm:pt modelId="{0120D3D1-ECF1-4C7D-A21B-640EE5F7DBA6}" type="pres">
      <dgm:prSet presAssocID="{2F61BC7F-8A3A-4888-A2A3-65D1BAFB69C5}" presName="LevelTwoTextNode" presStyleLbl="node2" presStyleIdx="2" presStyleCnt="5" custScaleX="1377590" custScaleY="505954">
        <dgm:presLayoutVars>
          <dgm:chPref val="3"/>
        </dgm:presLayoutVars>
      </dgm:prSet>
      <dgm:spPr/>
    </dgm:pt>
    <dgm:pt modelId="{BDF43269-F480-442A-89C1-E6D4DF49874B}" type="pres">
      <dgm:prSet presAssocID="{2F61BC7F-8A3A-4888-A2A3-65D1BAFB69C5}" presName="level3hierChild" presStyleCnt="0"/>
      <dgm:spPr/>
    </dgm:pt>
    <dgm:pt modelId="{B6B007BE-DB32-4DBE-8179-8540CE2FA9A9}" type="pres">
      <dgm:prSet presAssocID="{F8EA8B23-38AB-4D77-8821-EBD6A8384B6C}" presName="conn2-1" presStyleLbl="parChTrans1D2" presStyleIdx="3" presStyleCnt="5" custScaleX="2000000" custScaleY="1146257"/>
      <dgm:spPr/>
    </dgm:pt>
    <dgm:pt modelId="{40EFC6D4-BEFE-4DA8-B5B0-B0AF71372434}" type="pres">
      <dgm:prSet presAssocID="{F8EA8B23-38AB-4D77-8821-EBD6A8384B6C}" presName="connTx" presStyleLbl="parChTrans1D2" presStyleIdx="3" presStyleCnt="5"/>
      <dgm:spPr/>
    </dgm:pt>
    <dgm:pt modelId="{4544EF8E-A230-4BEF-AC7F-2F71D36ADCD1}" type="pres">
      <dgm:prSet presAssocID="{481ACA74-DF5E-4FC7-A740-975DB46EE7D8}" presName="root2" presStyleCnt="0"/>
      <dgm:spPr/>
    </dgm:pt>
    <dgm:pt modelId="{643C60B1-79B3-41CB-975F-115953F025EC}" type="pres">
      <dgm:prSet presAssocID="{481ACA74-DF5E-4FC7-A740-975DB46EE7D8}" presName="LevelTwoTextNode" presStyleLbl="node2" presStyleIdx="3" presStyleCnt="5" custScaleX="1377590" custScaleY="505954">
        <dgm:presLayoutVars>
          <dgm:chPref val="3"/>
        </dgm:presLayoutVars>
      </dgm:prSet>
      <dgm:spPr/>
    </dgm:pt>
    <dgm:pt modelId="{E13AAC20-3D59-4148-80C8-6C798E486738}" type="pres">
      <dgm:prSet presAssocID="{481ACA74-DF5E-4FC7-A740-975DB46EE7D8}" presName="level3hierChild" presStyleCnt="0"/>
      <dgm:spPr/>
    </dgm:pt>
    <dgm:pt modelId="{D7A7C3BD-DF8F-4D34-8581-3667B389C82D}" type="pres">
      <dgm:prSet presAssocID="{74E63119-0334-48EC-8A14-7B1F1D47496A}" presName="conn2-1" presStyleLbl="parChTrans1D2" presStyleIdx="4" presStyleCnt="5" custScaleX="2000000" custScaleY="1146257"/>
      <dgm:spPr/>
    </dgm:pt>
    <dgm:pt modelId="{5AF532A2-D47C-4943-933D-9FCB127624DB}" type="pres">
      <dgm:prSet presAssocID="{74E63119-0334-48EC-8A14-7B1F1D47496A}" presName="connTx" presStyleLbl="parChTrans1D2" presStyleIdx="4" presStyleCnt="5"/>
      <dgm:spPr/>
    </dgm:pt>
    <dgm:pt modelId="{F21CC94B-2335-41F8-A31B-469E1B0215D3}" type="pres">
      <dgm:prSet presAssocID="{F726712A-487C-43FA-A13B-D77E2B209BF6}" presName="root2" presStyleCnt="0"/>
      <dgm:spPr/>
    </dgm:pt>
    <dgm:pt modelId="{E4A7CFA7-1D26-46DF-B6A7-26A133EB8006}" type="pres">
      <dgm:prSet presAssocID="{F726712A-487C-43FA-A13B-D77E2B209BF6}" presName="LevelTwoTextNode" presStyleLbl="node2" presStyleIdx="4" presStyleCnt="5" custScaleX="1377590" custScaleY="505954">
        <dgm:presLayoutVars>
          <dgm:chPref val="3"/>
        </dgm:presLayoutVars>
      </dgm:prSet>
      <dgm:spPr/>
    </dgm:pt>
    <dgm:pt modelId="{97E02302-59AD-4486-8EC5-1FC105A7F459}" type="pres">
      <dgm:prSet presAssocID="{F726712A-487C-43FA-A13B-D77E2B209BF6}" presName="level3hierChild" presStyleCnt="0"/>
      <dgm:spPr/>
    </dgm:pt>
  </dgm:ptLst>
  <dgm:cxnLst>
    <dgm:cxn modelId="{A0BDC004-DEF9-4A1B-AD0F-F274E5B85D2A}" type="presOf" srcId="{74E63119-0334-48EC-8A14-7B1F1D47496A}" destId="{D7A7C3BD-DF8F-4D34-8581-3667B389C82D}" srcOrd="0" destOrd="0" presId="urn:microsoft.com/office/officeart/2005/8/layout/hierarchy2"/>
    <dgm:cxn modelId="{1C52E807-F55D-4C48-AD69-85BB4E0EFD7E}" srcId="{D618A859-9D3E-4764-B858-AC42156EDD5B}" destId="{CC519420-5068-46E1-A858-35ED6639503C}" srcOrd="0" destOrd="0" parTransId="{FF5AB5E8-1BBC-4094-B091-82CE9FC55CB1}" sibTransId="{2DC4DA5B-42B4-4AFF-AFC1-0A5FA3767167}"/>
    <dgm:cxn modelId="{D25B6C08-2CC7-4D68-BD92-A6D2954065CB}" srcId="{CC519420-5068-46E1-A858-35ED6639503C}" destId="{7177D4AD-3BC4-4B06-8F88-14E0399CC64F}" srcOrd="1" destOrd="0" parTransId="{EFFD205F-7CE3-4CC9-8527-E94F3CE9D470}" sibTransId="{A33BDAFB-78D3-4B3B-B505-392010CDCA23}"/>
    <dgm:cxn modelId="{2C3A4F0F-6C2B-4C72-AEDB-356406ED10EE}" srcId="{CC519420-5068-46E1-A858-35ED6639503C}" destId="{2F61BC7F-8A3A-4888-A2A3-65D1BAFB69C5}" srcOrd="2" destOrd="0" parTransId="{1506F435-9C64-4D94-A848-BC9C7B228FB2}" sibTransId="{C04C0698-429C-404D-8E28-04F35CAD1BCA}"/>
    <dgm:cxn modelId="{0DC5EA1B-1538-46C6-AD3F-D630EED1792C}" type="presOf" srcId="{CC519420-5068-46E1-A858-35ED6639503C}" destId="{C1E89807-C264-4313-A00C-E32CA2D59D65}" srcOrd="0" destOrd="0" presId="urn:microsoft.com/office/officeart/2005/8/layout/hierarchy2"/>
    <dgm:cxn modelId="{8049DC27-A389-424A-B1AA-E72817CE0569}" srcId="{CC519420-5068-46E1-A858-35ED6639503C}" destId="{F726712A-487C-43FA-A13B-D77E2B209BF6}" srcOrd="4" destOrd="0" parTransId="{74E63119-0334-48EC-8A14-7B1F1D47496A}" sibTransId="{25C149A7-DBB1-4177-AFD0-CBDBC1348582}"/>
    <dgm:cxn modelId="{878BC22F-6FA5-4AD6-A434-54DFB9AE80D4}" type="presOf" srcId="{0B203F11-09E7-4207-BD0F-6726DA1555B6}" destId="{63837430-C95B-4433-831D-1DC28F2195C3}" srcOrd="0" destOrd="0" presId="urn:microsoft.com/office/officeart/2005/8/layout/hierarchy2"/>
    <dgm:cxn modelId="{9048E237-E35C-4C74-B8A3-AF48C6668251}" type="presOf" srcId="{D618A859-9D3E-4764-B858-AC42156EDD5B}" destId="{1CBCDF03-A3D0-4C05-8D54-C709679A28A6}" srcOrd="0" destOrd="0" presId="urn:microsoft.com/office/officeart/2005/8/layout/hierarchy2"/>
    <dgm:cxn modelId="{CAF0A867-0048-406E-972B-CE4C905476B4}" type="presOf" srcId="{F726712A-487C-43FA-A13B-D77E2B209BF6}" destId="{E4A7CFA7-1D26-46DF-B6A7-26A133EB8006}" srcOrd="0" destOrd="0" presId="urn:microsoft.com/office/officeart/2005/8/layout/hierarchy2"/>
    <dgm:cxn modelId="{5E00B649-9827-4718-97C0-48B10E87CFB3}" type="presOf" srcId="{EFFD205F-7CE3-4CC9-8527-E94F3CE9D470}" destId="{176765B9-CBA8-4A34-8715-E9B6EBD3FFAA}" srcOrd="1" destOrd="0" presId="urn:microsoft.com/office/officeart/2005/8/layout/hierarchy2"/>
    <dgm:cxn modelId="{1ACDF44B-5AE9-4491-B283-4ECB5324C4D7}" type="presOf" srcId="{0B203F11-09E7-4207-BD0F-6726DA1555B6}" destId="{D11CFA8A-F460-4DDE-B5FB-973ACB8D42BB}" srcOrd="1" destOrd="0" presId="urn:microsoft.com/office/officeart/2005/8/layout/hierarchy2"/>
    <dgm:cxn modelId="{4F4BBB6F-1C8B-4F6C-8961-CBED575025D5}" type="presOf" srcId="{74E63119-0334-48EC-8A14-7B1F1D47496A}" destId="{5AF532A2-D47C-4943-933D-9FCB127624DB}" srcOrd="1" destOrd="0" presId="urn:microsoft.com/office/officeart/2005/8/layout/hierarchy2"/>
    <dgm:cxn modelId="{A543F77B-AA9E-4B08-BD18-F2FB6CD0F424}" type="presOf" srcId="{ED0D769B-4127-4A73-844A-AB7DD926E6F6}" destId="{A5C90293-9ABE-489D-99FE-B33215D18B43}" srcOrd="0" destOrd="0" presId="urn:microsoft.com/office/officeart/2005/8/layout/hierarchy2"/>
    <dgm:cxn modelId="{D21F618B-9B34-4487-80A6-5688229D4529}" type="presOf" srcId="{1506F435-9C64-4D94-A848-BC9C7B228FB2}" destId="{0E68958D-40C1-42E9-8984-2936A38153AD}" srcOrd="0" destOrd="0" presId="urn:microsoft.com/office/officeart/2005/8/layout/hierarchy2"/>
    <dgm:cxn modelId="{5794F3A3-EE5C-4020-A208-2E1498BFA578}" srcId="{CC519420-5068-46E1-A858-35ED6639503C}" destId="{481ACA74-DF5E-4FC7-A740-975DB46EE7D8}" srcOrd="3" destOrd="0" parTransId="{F8EA8B23-38AB-4D77-8821-EBD6A8384B6C}" sibTransId="{15EF59ED-6D51-4294-B071-B9BCA2835D85}"/>
    <dgm:cxn modelId="{3532EDAD-4E2D-41F6-8FB6-086B8907FF3E}" srcId="{CC519420-5068-46E1-A858-35ED6639503C}" destId="{ED0D769B-4127-4A73-844A-AB7DD926E6F6}" srcOrd="0" destOrd="0" parTransId="{0B203F11-09E7-4207-BD0F-6726DA1555B6}" sibTransId="{4A284DB5-C660-4358-AD59-0A8942C3710A}"/>
    <dgm:cxn modelId="{669956AE-02CF-46E7-B559-0E87114ED25C}" type="presOf" srcId="{F8EA8B23-38AB-4D77-8821-EBD6A8384B6C}" destId="{B6B007BE-DB32-4DBE-8179-8540CE2FA9A9}" srcOrd="0" destOrd="0" presId="urn:microsoft.com/office/officeart/2005/8/layout/hierarchy2"/>
    <dgm:cxn modelId="{A9557BB5-D235-498C-83E5-BEDF47F63131}" type="presOf" srcId="{EFFD205F-7CE3-4CC9-8527-E94F3CE9D470}" destId="{5C610870-6020-4D85-98EC-C126D87C9730}" srcOrd="0" destOrd="0" presId="urn:microsoft.com/office/officeart/2005/8/layout/hierarchy2"/>
    <dgm:cxn modelId="{95BCBBC2-5DEF-4392-A902-B093E87E0E87}" type="presOf" srcId="{2F61BC7F-8A3A-4888-A2A3-65D1BAFB69C5}" destId="{0120D3D1-ECF1-4C7D-A21B-640EE5F7DBA6}" srcOrd="0" destOrd="0" presId="urn:microsoft.com/office/officeart/2005/8/layout/hierarchy2"/>
    <dgm:cxn modelId="{082692C7-EBB2-4ABE-85A0-A310376F19A7}" type="presOf" srcId="{7177D4AD-3BC4-4B06-8F88-14E0399CC64F}" destId="{9B39B1EA-8D4B-44C2-BDE9-54D73B2D9C64}" srcOrd="0" destOrd="0" presId="urn:microsoft.com/office/officeart/2005/8/layout/hierarchy2"/>
    <dgm:cxn modelId="{FE18A9D9-E80D-4061-9775-43CF6AADC03E}" type="presOf" srcId="{1506F435-9C64-4D94-A848-BC9C7B228FB2}" destId="{E37FEE32-7289-4524-9DB4-A9A27F3F00B9}" srcOrd="1" destOrd="0" presId="urn:microsoft.com/office/officeart/2005/8/layout/hierarchy2"/>
    <dgm:cxn modelId="{5131A1DF-9951-4C94-B283-570702F3E75B}" type="presOf" srcId="{481ACA74-DF5E-4FC7-A740-975DB46EE7D8}" destId="{643C60B1-79B3-41CB-975F-115953F025EC}" srcOrd="0" destOrd="0" presId="urn:microsoft.com/office/officeart/2005/8/layout/hierarchy2"/>
    <dgm:cxn modelId="{B7FEBFF2-D454-44CB-8468-EEF410921B01}" type="presOf" srcId="{F8EA8B23-38AB-4D77-8821-EBD6A8384B6C}" destId="{40EFC6D4-BEFE-4DA8-B5B0-B0AF71372434}" srcOrd="1" destOrd="0" presId="urn:microsoft.com/office/officeart/2005/8/layout/hierarchy2"/>
    <dgm:cxn modelId="{FC74BFD1-BF2B-44D0-8C6C-9599EC9E6C8A}" type="presParOf" srcId="{1CBCDF03-A3D0-4C05-8D54-C709679A28A6}" destId="{11CB6DF6-3821-4534-8D78-06E4CE5DEE26}" srcOrd="0" destOrd="0" presId="urn:microsoft.com/office/officeart/2005/8/layout/hierarchy2"/>
    <dgm:cxn modelId="{D9004D7E-9D9F-44B6-8444-E32762C186B9}" type="presParOf" srcId="{11CB6DF6-3821-4534-8D78-06E4CE5DEE26}" destId="{C1E89807-C264-4313-A00C-E32CA2D59D65}" srcOrd="0" destOrd="0" presId="urn:microsoft.com/office/officeart/2005/8/layout/hierarchy2"/>
    <dgm:cxn modelId="{6ABF7F29-A9DC-4FA6-87DE-005DBDA3C6BA}" type="presParOf" srcId="{11CB6DF6-3821-4534-8D78-06E4CE5DEE26}" destId="{23DD7693-B253-46B2-8B27-F06467C4CAAE}" srcOrd="1" destOrd="0" presId="urn:microsoft.com/office/officeart/2005/8/layout/hierarchy2"/>
    <dgm:cxn modelId="{04AE5848-EA73-4358-96F5-F8DC58840525}" type="presParOf" srcId="{23DD7693-B253-46B2-8B27-F06467C4CAAE}" destId="{63837430-C95B-4433-831D-1DC28F2195C3}" srcOrd="0" destOrd="0" presId="urn:microsoft.com/office/officeart/2005/8/layout/hierarchy2"/>
    <dgm:cxn modelId="{99736B0C-A947-453C-92FD-43A1154B00EB}" type="presParOf" srcId="{63837430-C95B-4433-831D-1DC28F2195C3}" destId="{D11CFA8A-F460-4DDE-B5FB-973ACB8D42BB}" srcOrd="0" destOrd="0" presId="urn:microsoft.com/office/officeart/2005/8/layout/hierarchy2"/>
    <dgm:cxn modelId="{E63E3F5A-92B8-4399-94B3-2A4C5D50FC09}" type="presParOf" srcId="{23DD7693-B253-46B2-8B27-F06467C4CAAE}" destId="{E48164B3-94CD-4475-9A32-9E25174B0CE5}" srcOrd="1" destOrd="0" presId="urn:microsoft.com/office/officeart/2005/8/layout/hierarchy2"/>
    <dgm:cxn modelId="{41DD16FA-A80F-4AE0-AEA8-7755BAA00601}" type="presParOf" srcId="{E48164B3-94CD-4475-9A32-9E25174B0CE5}" destId="{A5C90293-9ABE-489D-99FE-B33215D18B43}" srcOrd="0" destOrd="0" presId="urn:microsoft.com/office/officeart/2005/8/layout/hierarchy2"/>
    <dgm:cxn modelId="{F2E4C099-8DCA-41E3-80AA-6B227642AA80}" type="presParOf" srcId="{E48164B3-94CD-4475-9A32-9E25174B0CE5}" destId="{B855AFB8-F8F1-4D4E-9BE6-2BC493A2BA5B}" srcOrd="1" destOrd="0" presId="urn:microsoft.com/office/officeart/2005/8/layout/hierarchy2"/>
    <dgm:cxn modelId="{B8E138E9-63BD-4687-A5E7-F55702D83438}" type="presParOf" srcId="{23DD7693-B253-46B2-8B27-F06467C4CAAE}" destId="{5C610870-6020-4D85-98EC-C126D87C9730}" srcOrd="2" destOrd="0" presId="urn:microsoft.com/office/officeart/2005/8/layout/hierarchy2"/>
    <dgm:cxn modelId="{23B79C8B-6600-44B0-AC8D-8A3B82BB8AF6}" type="presParOf" srcId="{5C610870-6020-4D85-98EC-C126D87C9730}" destId="{176765B9-CBA8-4A34-8715-E9B6EBD3FFAA}" srcOrd="0" destOrd="0" presId="urn:microsoft.com/office/officeart/2005/8/layout/hierarchy2"/>
    <dgm:cxn modelId="{F7617D85-71F1-422D-90DC-316532CE91A7}" type="presParOf" srcId="{23DD7693-B253-46B2-8B27-F06467C4CAAE}" destId="{BFE9AC2A-7777-49F7-B213-EFAF775172B4}" srcOrd="3" destOrd="0" presId="urn:microsoft.com/office/officeart/2005/8/layout/hierarchy2"/>
    <dgm:cxn modelId="{B055F3DB-8C97-44A4-B724-B1933E6EEDD1}" type="presParOf" srcId="{BFE9AC2A-7777-49F7-B213-EFAF775172B4}" destId="{9B39B1EA-8D4B-44C2-BDE9-54D73B2D9C64}" srcOrd="0" destOrd="0" presId="urn:microsoft.com/office/officeart/2005/8/layout/hierarchy2"/>
    <dgm:cxn modelId="{B9C76E2D-1238-4FE1-A58E-3466D5C2F473}" type="presParOf" srcId="{BFE9AC2A-7777-49F7-B213-EFAF775172B4}" destId="{8EA7D4BD-BF84-4C97-8E28-2146C30B554D}" srcOrd="1" destOrd="0" presId="urn:microsoft.com/office/officeart/2005/8/layout/hierarchy2"/>
    <dgm:cxn modelId="{0933B71F-2F46-4D99-8C04-1242F23CB28E}" type="presParOf" srcId="{23DD7693-B253-46B2-8B27-F06467C4CAAE}" destId="{0E68958D-40C1-42E9-8984-2936A38153AD}" srcOrd="4" destOrd="0" presId="urn:microsoft.com/office/officeart/2005/8/layout/hierarchy2"/>
    <dgm:cxn modelId="{0B474759-3703-41AF-AB49-667A92DF308C}" type="presParOf" srcId="{0E68958D-40C1-42E9-8984-2936A38153AD}" destId="{E37FEE32-7289-4524-9DB4-A9A27F3F00B9}" srcOrd="0" destOrd="0" presId="urn:microsoft.com/office/officeart/2005/8/layout/hierarchy2"/>
    <dgm:cxn modelId="{F14C552D-A153-45DE-85B4-0A426814DB00}" type="presParOf" srcId="{23DD7693-B253-46B2-8B27-F06467C4CAAE}" destId="{BC48321A-047C-4E44-B098-EBA697171758}" srcOrd="5" destOrd="0" presId="urn:microsoft.com/office/officeart/2005/8/layout/hierarchy2"/>
    <dgm:cxn modelId="{CF785CDE-F11D-409B-94C3-638A1B0D3EA2}" type="presParOf" srcId="{BC48321A-047C-4E44-B098-EBA697171758}" destId="{0120D3D1-ECF1-4C7D-A21B-640EE5F7DBA6}" srcOrd="0" destOrd="0" presId="urn:microsoft.com/office/officeart/2005/8/layout/hierarchy2"/>
    <dgm:cxn modelId="{C6EB9ECB-6C9F-43EB-8AEB-8081D6992F4F}" type="presParOf" srcId="{BC48321A-047C-4E44-B098-EBA697171758}" destId="{BDF43269-F480-442A-89C1-E6D4DF49874B}" srcOrd="1" destOrd="0" presId="urn:microsoft.com/office/officeart/2005/8/layout/hierarchy2"/>
    <dgm:cxn modelId="{0C06C735-1480-41A2-A202-25034F7CE9C6}" type="presParOf" srcId="{23DD7693-B253-46B2-8B27-F06467C4CAAE}" destId="{B6B007BE-DB32-4DBE-8179-8540CE2FA9A9}" srcOrd="6" destOrd="0" presId="urn:microsoft.com/office/officeart/2005/8/layout/hierarchy2"/>
    <dgm:cxn modelId="{F3D1683D-AECB-4F4E-879F-14727F523D97}" type="presParOf" srcId="{B6B007BE-DB32-4DBE-8179-8540CE2FA9A9}" destId="{40EFC6D4-BEFE-4DA8-B5B0-B0AF71372434}" srcOrd="0" destOrd="0" presId="urn:microsoft.com/office/officeart/2005/8/layout/hierarchy2"/>
    <dgm:cxn modelId="{E21D15FC-CE2D-48F6-B449-824F7E1F0F8F}" type="presParOf" srcId="{23DD7693-B253-46B2-8B27-F06467C4CAAE}" destId="{4544EF8E-A230-4BEF-AC7F-2F71D36ADCD1}" srcOrd="7" destOrd="0" presId="urn:microsoft.com/office/officeart/2005/8/layout/hierarchy2"/>
    <dgm:cxn modelId="{09D362EF-0AD9-4BEF-A62E-20721405F8F2}" type="presParOf" srcId="{4544EF8E-A230-4BEF-AC7F-2F71D36ADCD1}" destId="{643C60B1-79B3-41CB-975F-115953F025EC}" srcOrd="0" destOrd="0" presId="urn:microsoft.com/office/officeart/2005/8/layout/hierarchy2"/>
    <dgm:cxn modelId="{00635060-AC14-4F31-9578-AFA1A5ECBAA2}" type="presParOf" srcId="{4544EF8E-A230-4BEF-AC7F-2F71D36ADCD1}" destId="{E13AAC20-3D59-4148-80C8-6C798E486738}" srcOrd="1" destOrd="0" presId="urn:microsoft.com/office/officeart/2005/8/layout/hierarchy2"/>
    <dgm:cxn modelId="{A0F57D91-96ED-465E-B95B-765E4A49C446}" type="presParOf" srcId="{23DD7693-B253-46B2-8B27-F06467C4CAAE}" destId="{D7A7C3BD-DF8F-4D34-8581-3667B389C82D}" srcOrd="8" destOrd="0" presId="urn:microsoft.com/office/officeart/2005/8/layout/hierarchy2"/>
    <dgm:cxn modelId="{DBF5D5ED-1C56-401F-BD67-56D6530B158C}" type="presParOf" srcId="{D7A7C3BD-DF8F-4D34-8581-3667B389C82D}" destId="{5AF532A2-D47C-4943-933D-9FCB127624DB}" srcOrd="0" destOrd="0" presId="urn:microsoft.com/office/officeart/2005/8/layout/hierarchy2"/>
    <dgm:cxn modelId="{27F86CA1-8F3B-4A22-A083-6059A203EF03}" type="presParOf" srcId="{23DD7693-B253-46B2-8B27-F06467C4CAAE}" destId="{F21CC94B-2335-41F8-A31B-469E1B0215D3}" srcOrd="9" destOrd="0" presId="urn:microsoft.com/office/officeart/2005/8/layout/hierarchy2"/>
    <dgm:cxn modelId="{89E1B0B3-C9A0-4ACB-B6B5-F5D25090D3EE}" type="presParOf" srcId="{F21CC94B-2335-41F8-A31B-469E1B0215D3}" destId="{E4A7CFA7-1D26-46DF-B6A7-26A133EB8006}" srcOrd="0" destOrd="0" presId="urn:microsoft.com/office/officeart/2005/8/layout/hierarchy2"/>
    <dgm:cxn modelId="{55E24B6B-4E06-4BC7-85A1-9E8636EE9D82}" type="presParOf" srcId="{F21CC94B-2335-41F8-A31B-469E1B0215D3}" destId="{97E02302-59AD-4486-8EC5-1FC105A7F4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dgm:spPr/>
      <dgm:t>
        <a:bodyPr/>
        <a:lstStyle/>
        <a:p>
          <a:r>
            <a:rPr lang="zh-CN" altLang="en-US"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dgm:spPr/>
      <dgm:t>
        <a:bodyPr/>
        <a:lstStyle/>
        <a:p>
          <a:r>
            <a:rPr lang="zh-CN" altLang="en-US" dirty="0"/>
            <a:t>机遇</a:t>
          </a:r>
        </a:p>
      </dgm:t>
    </dgm:pt>
    <dgm:pt modelId="{97EEC60D-1010-4886-88FD-0E959E2BC5C7}" type="parTrans" cxnId="{20FB768F-32C9-4A30-8FC0-1907E8484CB8}">
      <dgm:prSet/>
      <dgm:spPr/>
      <dgm:t>
        <a:bodyPr/>
        <a:lstStyle/>
        <a:p>
          <a:endParaRPr lang="zh-CN" altLang="en-US"/>
        </a:p>
      </dgm:t>
    </dgm:pt>
    <dgm:pt modelId="{EF58A7E6-0AC8-4D70-AE45-664713D6CB64}" type="sibTrans" cxnId="{20FB768F-32C9-4A30-8FC0-1907E8484CB8}">
      <dgm:prSet/>
      <dgm:spPr/>
      <dgm:t>
        <a:bodyPr/>
        <a:lstStyle/>
        <a:p>
          <a:endParaRPr lang="zh-CN" altLang="en-US"/>
        </a:p>
      </dgm:t>
    </dgm:pt>
    <dgm:pt modelId="{E926B156-39DD-4300-BBD0-1A91FACA1857}">
      <dgm:prSet phldrT="[文本]"/>
      <dgm:spPr/>
      <dgm:t>
        <a:bodyPr/>
        <a:lstStyle/>
        <a:p>
          <a:r>
            <a:rPr lang="zh-CN" altLang="en-US" dirty="0"/>
            <a:t>挑战</a:t>
          </a:r>
        </a:p>
      </dgm:t>
    </dgm:pt>
    <dgm:pt modelId="{2EC8E0AF-6073-4A9C-969F-B54148ABF77E}" type="parTrans" cxnId="{624B0140-40B2-409B-BF4C-D6DD014AAD57}">
      <dgm:prSet/>
      <dgm:spPr/>
      <dgm:t>
        <a:bodyPr/>
        <a:lstStyle/>
        <a:p>
          <a:endParaRPr lang="zh-CN" altLang="en-US"/>
        </a:p>
      </dgm:t>
    </dgm:pt>
    <dgm:pt modelId="{5BA9C315-62AF-4AC2-9C00-F8EDFD9D9A9E}" type="sibTrans" cxnId="{624B0140-40B2-409B-BF4C-D6DD014AAD57}">
      <dgm:prSet/>
      <dgm:spPr/>
      <dgm:t>
        <a:bodyPr/>
        <a:lstStyle/>
        <a:p>
          <a:endParaRPr lang="zh-CN" altLang="en-US"/>
        </a:p>
      </dgm:t>
    </dgm:pt>
    <dgm:pt modelId="{01A61949-46C9-4CF2-8DD1-9A4C9DACDA14}">
      <dgm:prSet phldrT="[文本]"/>
      <dgm:spPr/>
      <dgm:t>
        <a:bodyPr/>
        <a:lstStyle/>
        <a:p>
          <a:r>
            <a:rPr lang="zh-CN" altLang="en-US" dirty="0"/>
            <a:t>策略</a:t>
          </a:r>
        </a:p>
      </dgm:t>
    </dgm:pt>
    <dgm:pt modelId="{C8CEC6B5-C408-4338-B430-B4BE0C71C7E5}" type="parTrans" cxnId="{77C1A28E-114E-48E8-97B1-2D4C3DF9AC99}">
      <dgm:prSet/>
      <dgm:spPr/>
      <dgm:t>
        <a:bodyPr/>
        <a:lstStyle/>
        <a:p>
          <a:endParaRPr lang="zh-CN" altLang="en-US"/>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4A83515-BAAA-4502-B8B8-E7B23CA889B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262FE51-74B8-42B8-B9FB-E7B610C12093}">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中国旅游业：机遇、挑战与策略</a:t>
          </a:r>
        </a:p>
      </dgm:t>
    </dgm:pt>
    <dgm:pt modelId="{10BC37DC-6732-43D6-9774-A49120A00BA6}" type="parTrans" cxnId="{A3EBC59E-939E-47F9-B2FF-7AE0EFD1E477}">
      <dgm:prSet/>
      <dgm:spPr/>
      <dgm:t>
        <a:bodyPr/>
        <a:lstStyle/>
        <a:p>
          <a:endParaRPr lang="zh-CN" altLang="en-US"/>
        </a:p>
      </dgm:t>
    </dgm:pt>
    <dgm:pt modelId="{EACD922C-5E3C-417C-9A36-96B9DA2E2C9B}" type="sibTrans" cxnId="{A3EBC59E-939E-47F9-B2FF-7AE0EFD1E477}">
      <dgm:prSet/>
      <dgm:spPr/>
      <dgm:t>
        <a:bodyPr/>
        <a:lstStyle/>
        <a:p>
          <a:endParaRPr lang="zh-CN" altLang="en-US"/>
        </a:p>
      </dgm:t>
    </dgm:pt>
    <dgm:pt modelId="{E4B39C6E-0B26-416F-8722-4BB52B1694BE}">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机遇</a:t>
          </a:r>
        </a:p>
      </dgm:t>
    </dgm:pt>
    <dgm:pt modelId="{97EEC60D-1010-4886-88FD-0E959E2BC5C7}" type="parTrans" cxnId="{20FB768F-32C9-4A30-8FC0-1907E8484CB8}">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EF58A7E6-0AC8-4D70-AE45-664713D6CB64}" type="sibTrans" cxnId="{20FB768F-32C9-4A30-8FC0-1907E8484CB8}">
      <dgm:prSet/>
      <dgm:spPr/>
      <dgm:t>
        <a:bodyPr/>
        <a:lstStyle/>
        <a:p>
          <a:endParaRPr lang="zh-CN" altLang="en-US"/>
        </a:p>
      </dgm:t>
    </dgm:pt>
    <dgm:pt modelId="{E926B156-39DD-4300-BBD0-1A91FACA1857}">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600" dirty="0"/>
            <a:t>挑战</a:t>
          </a:r>
        </a:p>
      </dgm:t>
    </dgm:pt>
    <dgm:pt modelId="{2EC8E0AF-6073-4A9C-969F-B54148ABF77E}" type="parTrans" cxnId="{624B0140-40B2-409B-BF4C-D6DD014AAD57}">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5BA9C315-62AF-4AC2-9C00-F8EDFD9D9A9E}" type="sibTrans" cxnId="{624B0140-40B2-409B-BF4C-D6DD014AAD57}">
      <dgm:prSet/>
      <dgm:spPr/>
      <dgm:t>
        <a:bodyPr/>
        <a:lstStyle/>
        <a:p>
          <a:endParaRPr lang="zh-CN" altLang="en-US"/>
        </a:p>
      </dgm:t>
    </dgm:pt>
    <dgm:pt modelId="{01A61949-46C9-4CF2-8DD1-9A4C9DACDA14}">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600" dirty="0"/>
            <a:t>策略</a:t>
          </a:r>
        </a:p>
      </dgm:t>
    </dgm:pt>
    <dgm:pt modelId="{C8CEC6B5-C408-4338-B430-B4BE0C71C7E5}" type="parTrans" cxnId="{77C1A28E-114E-48E8-97B1-2D4C3DF9AC99}">
      <dgm:prSet custT="1">
        <dgm:style>
          <a:lnRef idx="2">
            <a:schemeClr val="accent6"/>
          </a:lnRef>
          <a:fillRef idx="1">
            <a:schemeClr val="lt1"/>
          </a:fillRef>
          <a:effectRef idx="0">
            <a:schemeClr val="accent6"/>
          </a:effectRef>
          <a:fontRef idx="minor">
            <a:schemeClr val="dk1"/>
          </a:fontRef>
        </dgm:style>
      </dgm:prSet>
      <dgm:spPr/>
      <dgm:t>
        <a:bodyPr/>
        <a:lstStyle/>
        <a:p>
          <a:endParaRPr lang="zh-CN" altLang="en-US" sz="1600"/>
        </a:p>
      </dgm:t>
    </dgm:pt>
    <dgm:pt modelId="{16720BBC-C96E-4ACA-8D24-AD29A5D6590D}" type="sibTrans" cxnId="{77C1A28E-114E-48E8-97B1-2D4C3DF9AC99}">
      <dgm:prSet/>
      <dgm:spPr/>
      <dgm:t>
        <a:bodyPr/>
        <a:lstStyle/>
        <a:p>
          <a:endParaRPr lang="zh-CN" altLang="en-US"/>
        </a:p>
      </dgm:t>
    </dgm:pt>
    <dgm:pt modelId="{16A432A3-4FA5-4A2F-B68A-E0C8D43B0CAA}" type="pres">
      <dgm:prSet presAssocID="{64A83515-BAAA-4502-B8B8-E7B23CA889B3}" presName="diagram" presStyleCnt="0">
        <dgm:presLayoutVars>
          <dgm:chPref val="1"/>
          <dgm:dir/>
          <dgm:animOne val="branch"/>
          <dgm:animLvl val="lvl"/>
          <dgm:resizeHandles val="exact"/>
        </dgm:presLayoutVars>
      </dgm:prSet>
      <dgm:spPr/>
    </dgm:pt>
    <dgm:pt modelId="{72CA5C00-6002-44D5-9EFF-93DE7E890982}" type="pres">
      <dgm:prSet presAssocID="{8262FE51-74B8-42B8-B9FB-E7B610C12093}" presName="root1" presStyleCnt="0"/>
      <dgm:spPr/>
    </dgm:pt>
    <dgm:pt modelId="{51590A88-956D-4003-BD66-84CA4D677FF1}" type="pres">
      <dgm:prSet presAssocID="{8262FE51-74B8-42B8-B9FB-E7B610C12093}" presName="LevelOneTextNode" presStyleLbl="node0" presStyleIdx="0" presStyleCnt="1" custScaleY="69375">
        <dgm:presLayoutVars>
          <dgm:chPref val="3"/>
        </dgm:presLayoutVars>
      </dgm:prSet>
      <dgm:spPr/>
    </dgm:pt>
    <dgm:pt modelId="{AAD5D99D-CF8C-4234-8FB4-56B9B47DE0A6}" type="pres">
      <dgm:prSet presAssocID="{8262FE51-74B8-42B8-B9FB-E7B610C12093}" presName="level2hierChild" presStyleCnt="0"/>
      <dgm:spPr/>
    </dgm:pt>
    <dgm:pt modelId="{1F33907B-D8A0-4B25-B9D6-2D44A1FEF2C4}" type="pres">
      <dgm:prSet presAssocID="{97EEC60D-1010-4886-88FD-0E959E2BC5C7}" presName="conn2-1" presStyleLbl="parChTrans1D2" presStyleIdx="0" presStyleCnt="3"/>
      <dgm:spPr/>
    </dgm:pt>
    <dgm:pt modelId="{F48DDCAB-6214-458E-B037-F29D54B0DAE7}" type="pres">
      <dgm:prSet presAssocID="{97EEC60D-1010-4886-88FD-0E959E2BC5C7}" presName="connTx" presStyleLbl="parChTrans1D2" presStyleIdx="0" presStyleCnt="3"/>
      <dgm:spPr/>
    </dgm:pt>
    <dgm:pt modelId="{52B142B5-BC09-41CE-A47D-2D7659C43006}" type="pres">
      <dgm:prSet presAssocID="{E4B39C6E-0B26-416F-8722-4BB52B1694BE}" presName="root2" presStyleCnt="0"/>
      <dgm:spPr/>
    </dgm:pt>
    <dgm:pt modelId="{B5BFE879-27CC-4007-A973-78F86E46EDD9}" type="pres">
      <dgm:prSet presAssocID="{E4B39C6E-0B26-416F-8722-4BB52B1694BE}" presName="LevelTwoTextNode" presStyleLbl="node2" presStyleIdx="0" presStyleCnt="3" custScaleX="36220" custScaleY="33906" custLinFactNeighborX="-20003" custLinFactNeighborY="1819">
        <dgm:presLayoutVars>
          <dgm:chPref val="3"/>
        </dgm:presLayoutVars>
      </dgm:prSet>
      <dgm:spPr/>
    </dgm:pt>
    <dgm:pt modelId="{20F34FA1-BA76-4082-98AF-D26DB6DBD6FB}" type="pres">
      <dgm:prSet presAssocID="{E4B39C6E-0B26-416F-8722-4BB52B1694BE}" presName="level3hierChild" presStyleCnt="0"/>
      <dgm:spPr/>
    </dgm:pt>
    <dgm:pt modelId="{49774151-DD30-4FA6-96C7-46209BF862AD}" type="pres">
      <dgm:prSet presAssocID="{2EC8E0AF-6073-4A9C-969F-B54148ABF77E}" presName="conn2-1" presStyleLbl="parChTrans1D2" presStyleIdx="1" presStyleCnt="3"/>
      <dgm:spPr/>
    </dgm:pt>
    <dgm:pt modelId="{8821995C-7AF8-454C-BA5E-35975A4E24D0}" type="pres">
      <dgm:prSet presAssocID="{2EC8E0AF-6073-4A9C-969F-B54148ABF77E}" presName="connTx" presStyleLbl="parChTrans1D2" presStyleIdx="1" presStyleCnt="3"/>
      <dgm:spPr/>
    </dgm:pt>
    <dgm:pt modelId="{D1F7C57B-4B70-4D9D-929F-510084FD7A9D}" type="pres">
      <dgm:prSet presAssocID="{E926B156-39DD-4300-BBD0-1A91FACA1857}" presName="root2" presStyleCnt="0"/>
      <dgm:spPr/>
    </dgm:pt>
    <dgm:pt modelId="{5792BCB4-8E64-4CF1-A620-03B618ABD40B}" type="pres">
      <dgm:prSet presAssocID="{E926B156-39DD-4300-BBD0-1A91FACA1857}" presName="LevelTwoTextNode" presStyleLbl="node2" presStyleIdx="1" presStyleCnt="3" custScaleX="36220" custScaleY="33906" custLinFactNeighborX="-20003" custLinFactNeighborY="1819">
        <dgm:presLayoutVars>
          <dgm:chPref val="3"/>
        </dgm:presLayoutVars>
      </dgm:prSet>
      <dgm:spPr/>
    </dgm:pt>
    <dgm:pt modelId="{347A1A05-A99B-426F-B3DC-13274BBDFDC1}" type="pres">
      <dgm:prSet presAssocID="{E926B156-39DD-4300-BBD0-1A91FACA1857}" presName="level3hierChild" presStyleCnt="0"/>
      <dgm:spPr/>
    </dgm:pt>
    <dgm:pt modelId="{EBEA88F3-BDEB-44BB-9E3B-288D016EB520}" type="pres">
      <dgm:prSet presAssocID="{C8CEC6B5-C408-4338-B430-B4BE0C71C7E5}" presName="conn2-1" presStyleLbl="parChTrans1D2" presStyleIdx="2" presStyleCnt="3"/>
      <dgm:spPr/>
    </dgm:pt>
    <dgm:pt modelId="{E2466393-01DA-4302-A088-32C3A5D4CC03}" type="pres">
      <dgm:prSet presAssocID="{C8CEC6B5-C408-4338-B430-B4BE0C71C7E5}" presName="connTx" presStyleLbl="parChTrans1D2" presStyleIdx="2" presStyleCnt="3"/>
      <dgm:spPr/>
    </dgm:pt>
    <dgm:pt modelId="{2E66E138-B54D-4644-83C7-E26849C176D0}" type="pres">
      <dgm:prSet presAssocID="{01A61949-46C9-4CF2-8DD1-9A4C9DACDA14}" presName="root2" presStyleCnt="0"/>
      <dgm:spPr/>
    </dgm:pt>
    <dgm:pt modelId="{CD3AD74D-A9C8-420B-A9E5-E1E375291DE4}" type="pres">
      <dgm:prSet presAssocID="{01A61949-46C9-4CF2-8DD1-9A4C9DACDA14}" presName="LevelTwoTextNode" presStyleLbl="node2" presStyleIdx="2" presStyleCnt="3" custScaleX="36220" custScaleY="33906" custLinFactNeighborX="-20003" custLinFactNeighborY="1819">
        <dgm:presLayoutVars>
          <dgm:chPref val="3"/>
        </dgm:presLayoutVars>
      </dgm:prSet>
      <dgm:spPr/>
    </dgm:pt>
    <dgm:pt modelId="{CF2C55A2-BE5F-469B-B3AA-59F11AFFF38D}" type="pres">
      <dgm:prSet presAssocID="{01A61949-46C9-4CF2-8DD1-9A4C9DACDA14}" presName="level3hierChild" presStyleCnt="0"/>
      <dgm:spPr/>
    </dgm:pt>
  </dgm:ptLst>
  <dgm:cxnLst>
    <dgm:cxn modelId="{1F539207-FD94-4025-918B-7941DBAECBAD}" type="presOf" srcId="{97EEC60D-1010-4886-88FD-0E959E2BC5C7}" destId="{1F33907B-D8A0-4B25-B9D6-2D44A1FEF2C4}" srcOrd="0" destOrd="0" presId="urn:microsoft.com/office/officeart/2005/8/layout/hierarchy2"/>
    <dgm:cxn modelId="{624B0140-40B2-409B-BF4C-D6DD014AAD57}" srcId="{8262FE51-74B8-42B8-B9FB-E7B610C12093}" destId="{E926B156-39DD-4300-BBD0-1A91FACA1857}" srcOrd="1" destOrd="0" parTransId="{2EC8E0AF-6073-4A9C-969F-B54148ABF77E}" sibTransId="{5BA9C315-62AF-4AC2-9C00-F8EDFD9D9A9E}"/>
    <dgm:cxn modelId="{2F453480-D2C0-48D7-81D1-47F717FA3396}" type="presOf" srcId="{97EEC60D-1010-4886-88FD-0E959E2BC5C7}" destId="{F48DDCAB-6214-458E-B037-F29D54B0DAE7}" srcOrd="1" destOrd="0" presId="urn:microsoft.com/office/officeart/2005/8/layout/hierarchy2"/>
    <dgm:cxn modelId="{3C5F5180-4436-4142-BBA2-A264C33DC223}" type="presOf" srcId="{01A61949-46C9-4CF2-8DD1-9A4C9DACDA14}" destId="{CD3AD74D-A9C8-420B-A9E5-E1E375291DE4}" srcOrd="0" destOrd="0" presId="urn:microsoft.com/office/officeart/2005/8/layout/hierarchy2"/>
    <dgm:cxn modelId="{A491BD84-4826-4C44-8E39-F95294C250BB}" type="presOf" srcId="{C8CEC6B5-C408-4338-B430-B4BE0C71C7E5}" destId="{E2466393-01DA-4302-A088-32C3A5D4CC03}" srcOrd="1" destOrd="0" presId="urn:microsoft.com/office/officeart/2005/8/layout/hierarchy2"/>
    <dgm:cxn modelId="{805AF386-B45A-432C-9425-052CB5D73957}" type="presOf" srcId="{2EC8E0AF-6073-4A9C-969F-B54148ABF77E}" destId="{49774151-DD30-4FA6-96C7-46209BF862AD}" srcOrd="0" destOrd="0" presId="urn:microsoft.com/office/officeart/2005/8/layout/hierarchy2"/>
    <dgm:cxn modelId="{77C1A28E-114E-48E8-97B1-2D4C3DF9AC99}" srcId="{8262FE51-74B8-42B8-B9FB-E7B610C12093}" destId="{01A61949-46C9-4CF2-8DD1-9A4C9DACDA14}" srcOrd="2" destOrd="0" parTransId="{C8CEC6B5-C408-4338-B430-B4BE0C71C7E5}" sibTransId="{16720BBC-C96E-4ACA-8D24-AD29A5D6590D}"/>
    <dgm:cxn modelId="{20FB768F-32C9-4A30-8FC0-1907E8484CB8}" srcId="{8262FE51-74B8-42B8-B9FB-E7B610C12093}" destId="{E4B39C6E-0B26-416F-8722-4BB52B1694BE}" srcOrd="0" destOrd="0" parTransId="{97EEC60D-1010-4886-88FD-0E959E2BC5C7}" sibTransId="{EF58A7E6-0AC8-4D70-AE45-664713D6CB64}"/>
    <dgm:cxn modelId="{06339597-75B6-47E1-9679-5FE9C8B21387}" type="presOf" srcId="{2EC8E0AF-6073-4A9C-969F-B54148ABF77E}" destId="{8821995C-7AF8-454C-BA5E-35975A4E24D0}" srcOrd="1" destOrd="0" presId="urn:microsoft.com/office/officeart/2005/8/layout/hierarchy2"/>
    <dgm:cxn modelId="{A3EBC59E-939E-47F9-B2FF-7AE0EFD1E477}" srcId="{64A83515-BAAA-4502-B8B8-E7B23CA889B3}" destId="{8262FE51-74B8-42B8-B9FB-E7B610C12093}" srcOrd="0" destOrd="0" parTransId="{10BC37DC-6732-43D6-9774-A49120A00BA6}" sibTransId="{EACD922C-5E3C-417C-9A36-96B9DA2E2C9B}"/>
    <dgm:cxn modelId="{E852F69E-A55B-4A2D-9B05-84E296962BFE}" type="presOf" srcId="{E4B39C6E-0B26-416F-8722-4BB52B1694BE}" destId="{B5BFE879-27CC-4007-A973-78F86E46EDD9}" srcOrd="0" destOrd="0" presId="urn:microsoft.com/office/officeart/2005/8/layout/hierarchy2"/>
    <dgm:cxn modelId="{13E2B4B2-01B8-495A-9CF6-A581C4EAA594}" type="presOf" srcId="{64A83515-BAAA-4502-B8B8-E7B23CA889B3}" destId="{16A432A3-4FA5-4A2F-B68A-E0C8D43B0CAA}" srcOrd="0" destOrd="0" presId="urn:microsoft.com/office/officeart/2005/8/layout/hierarchy2"/>
    <dgm:cxn modelId="{775419D0-00A2-4379-AD8A-2B85F62FD9CF}" type="presOf" srcId="{8262FE51-74B8-42B8-B9FB-E7B610C12093}" destId="{51590A88-956D-4003-BD66-84CA4D677FF1}" srcOrd="0" destOrd="0" presId="urn:microsoft.com/office/officeart/2005/8/layout/hierarchy2"/>
    <dgm:cxn modelId="{F5195DDC-3559-4215-8FE5-9DD06EF450F8}" type="presOf" srcId="{C8CEC6B5-C408-4338-B430-B4BE0C71C7E5}" destId="{EBEA88F3-BDEB-44BB-9E3B-288D016EB520}" srcOrd="0" destOrd="0" presId="urn:microsoft.com/office/officeart/2005/8/layout/hierarchy2"/>
    <dgm:cxn modelId="{2B0FB3FA-DF20-47CE-B0B5-2F8CE3072CE2}" type="presOf" srcId="{E926B156-39DD-4300-BBD0-1A91FACA1857}" destId="{5792BCB4-8E64-4CF1-A620-03B618ABD40B}" srcOrd="0" destOrd="0" presId="urn:microsoft.com/office/officeart/2005/8/layout/hierarchy2"/>
    <dgm:cxn modelId="{BAFCE016-D9AF-45B3-9FD7-56942A9CE943}" type="presParOf" srcId="{16A432A3-4FA5-4A2F-B68A-E0C8D43B0CAA}" destId="{72CA5C00-6002-44D5-9EFF-93DE7E890982}" srcOrd="0" destOrd="0" presId="urn:microsoft.com/office/officeart/2005/8/layout/hierarchy2"/>
    <dgm:cxn modelId="{9BCD39ED-57B0-4FA0-82B4-4A244B991D84}" type="presParOf" srcId="{72CA5C00-6002-44D5-9EFF-93DE7E890982}" destId="{51590A88-956D-4003-BD66-84CA4D677FF1}" srcOrd="0" destOrd="0" presId="urn:microsoft.com/office/officeart/2005/8/layout/hierarchy2"/>
    <dgm:cxn modelId="{C8462114-21B1-4F8A-8B81-FA833241A479}" type="presParOf" srcId="{72CA5C00-6002-44D5-9EFF-93DE7E890982}" destId="{AAD5D99D-CF8C-4234-8FB4-56B9B47DE0A6}" srcOrd="1" destOrd="0" presId="urn:microsoft.com/office/officeart/2005/8/layout/hierarchy2"/>
    <dgm:cxn modelId="{7FF68FCF-604B-4517-B337-255F8F0BA1DC}" type="presParOf" srcId="{AAD5D99D-CF8C-4234-8FB4-56B9B47DE0A6}" destId="{1F33907B-D8A0-4B25-B9D6-2D44A1FEF2C4}" srcOrd="0" destOrd="0" presId="urn:microsoft.com/office/officeart/2005/8/layout/hierarchy2"/>
    <dgm:cxn modelId="{D015DCAA-BFAC-4B64-A815-981394CE1218}" type="presParOf" srcId="{1F33907B-D8A0-4B25-B9D6-2D44A1FEF2C4}" destId="{F48DDCAB-6214-458E-B037-F29D54B0DAE7}" srcOrd="0" destOrd="0" presId="urn:microsoft.com/office/officeart/2005/8/layout/hierarchy2"/>
    <dgm:cxn modelId="{841B7ABF-4CF2-4BE9-BC85-5348A142F85F}" type="presParOf" srcId="{AAD5D99D-CF8C-4234-8FB4-56B9B47DE0A6}" destId="{52B142B5-BC09-41CE-A47D-2D7659C43006}" srcOrd="1" destOrd="0" presId="urn:microsoft.com/office/officeart/2005/8/layout/hierarchy2"/>
    <dgm:cxn modelId="{4A918581-5FBB-4CA2-81CA-B842A5330618}" type="presParOf" srcId="{52B142B5-BC09-41CE-A47D-2D7659C43006}" destId="{B5BFE879-27CC-4007-A973-78F86E46EDD9}" srcOrd="0" destOrd="0" presId="urn:microsoft.com/office/officeart/2005/8/layout/hierarchy2"/>
    <dgm:cxn modelId="{2503D18D-160F-484F-A2C9-C524C342307D}" type="presParOf" srcId="{52B142B5-BC09-41CE-A47D-2D7659C43006}" destId="{20F34FA1-BA76-4082-98AF-D26DB6DBD6FB}" srcOrd="1" destOrd="0" presId="urn:microsoft.com/office/officeart/2005/8/layout/hierarchy2"/>
    <dgm:cxn modelId="{E2A158C4-1D60-4E7E-A08D-1FFBBE9C1B46}" type="presParOf" srcId="{AAD5D99D-CF8C-4234-8FB4-56B9B47DE0A6}" destId="{49774151-DD30-4FA6-96C7-46209BF862AD}" srcOrd="2" destOrd="0" presId="urn:microsoft.com/office/officeart/2005/8/layout/hierarchy2"/>
    <dgm:cxn modelId="{D4F9C890-FCE6-4598-A7B6-CAE69BC3B7C4}" type="presParOf" srcId="{49774151-DD30-4FA6-96C7-46209BF862AD}" destId="{8821995C-7AF8-454C-BA5E-35975A4E24D0}" srcOrd="0" destOrd="0" presId="urn:microsoft.com/office/officeart/2005/8/layout/hierarchy2"/>
    <dgm:cxn modelId="{E559C3BE-D7D2-48F2-B4DC-25C60AF74F0E}" type="presParOf" srcId="{AAD5D99D-CF8C-4234-8FB4-56B9B47DE0A6}" destId="{D1F7C57B-4B70-4D9D-929F-510084FD7A9D}" srcOrd="3" destOrd="0" presId="urn:microsoft.com/office/officeart/2005/8/layout/hierarchy2"/>
    <dgm:cxn modelId="{32EC1D6F-2937-4C8A-8045-86518A4F7C56}" type="presParOf" srcId="{D1F7C57B-4B70-4D9D-929F-510084FD7A9D}" destId="{5792BCB4-8E64-4CF1-A620-03B618ABD40B}" srcOrd="0" destOrd="0" presId="urn:microsoft.com/office/officeart/2005/8/layout/hierarchy2"/>
    <dgm:cxn modelId="{40F3F516-3271-4C5D-91BA-B104394CFAFF}" type="presParOf" srcId="{D1F7C57B-4B70-4D9D-929F-510084FD7A9D}" destId="{347A1A05-A99B-426F-B3DC-13274BBDFDC1}" srcOrd="1" destOrd="0" presId="urn:microsoft.com/office/officeart/2005/8/layout/hierarchy2"/>
    <dgm:cxn modelId="{E33F2F4A-8B20-4B9F-A69E-7B7B8CDEE1D8}" type="presParOf" srcId="{AAD5D99D-CF8C-4234-8FB4-56B9B47DE0A6}" destId="{EBEA88F3-BDEB-44BB-9E3B-288D016EB520}" srcOrd="4" destOrd="0" presId="urn:microsoft.com/office/officeart/2005/8/layout/hierarchy2"/>
    <dgm:cxn modelId="{F8D1CAE8-44EA-4339-B6DC-E8EB4B88D397}" type="presParOf" srcId="{EBEA88F3-BDEB-44BB-9E3B-288D016EB520}" destId="{E2466393-01DA-4302-A088-32C3A5D4CC03}" srcOrd="0" destOrd="0" presId="urn:microsoft.com/office/officeart/2005/8/layout/hierarchy2"/>
    <dgm:cxn modelId="{DABAD0A0-BF46-471D-866F-983D48D1AC01}" type="presParOf" srcId="{AAD5D99D-CF8C-4234-8FB4-56B9B47DE0A6}" destId="{2E66E138-B54D-4644-83C7-E26849C176D0}" srcOrd="5" destOrd="0" presId="urn:microsoft.com/office/officeart/2005/8/layout/hierarchy2"/>
    <dgm:cxn modelId="{8DB4B4AD-35DB-48DD-8B34-63EE252AEED5}" type="presParOf" srcId="{2E66E138-B54D-4644-83C7-E26849C176D0}" destId="{CD3AD74D-A9C8-420B-A9E5-E1E375291DE4}" srcOrd="0" destOrd="0" presId="urn:microsoft.com/office/officeart/2005/8/layout/hierarchy2"/>
    <dgm:cxn modelId="{8D55F1F0-CA76-4192-9987-0E3168DEE171}" type="presParOf" srcId="{2E66E138-B54D-4644-83C7-E26849C176D0}" destId="{CF2C55A2-BE5F-469B-B3AA-59F11AFFF38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9243DF-34E5-4239-A71B-9CBA5297193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1470991-AC28-4AA4-8B41-4BDBB8E4D19D}">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旅游对社会与文化的影响</a:t>
          </a:r>
        </a:p>
      </dgm:t>
    </dgm:pt>
    <dgm:pt modelId="{AFC5684C-7A6B-43F1-A677-EF762791E00D}" type="parTrans" cxnId="{6377A2EA-F51D-4CB1-A527-CB7914B22133}">
      <dgm:prSet/>
      <dgm:spPr/>
      <dgm:t>
        <a:bodyPr/>
        <a:lstStyle/>
        <a:p>
          <a:endParaRPr lang="zh-CN" altLang="en-US"/>
        </a:p>
      </dgm:t>
    </dgm:pt>
    <dgm:pt modelId="{BBFD4886-F801-431C-8910-4E328B2E35BF}" type="sibTrans" cxnId="{6377A2EA-F51D-4CB1-A527-CB7914B22133}">
      <dgm:prSet/>
      <dgm:spPr/>
      <dgm:t>
        <a:bodyPr/>
        <a:lstStyle/>
        <a:p>
          <a:endParaRPr lang="zh-CN" altLang="en-US"/>
        </a:p>
      </dgm:t>
    </dgm:pt>
    <dgm:pt modelId="{82CB3853-B1CF-4944-86DD-34F380E330C2}">
      <dgm:prSet phldrT="[文本]" custT="1">
        <dgm:style>
          <a:lnRef idx="2">
            <a:schemeClr val="accent6"/>
          </a:lnRef>
          <a:fillRef idx="1">
            <a:schemeClr val="lt1"/>
          </a:fillRef>
          <a:effectRef idx="0">
            <a:schemeClr val="accent6"/>
          </a:effectRef>
          <a:fontRef idx="minor">
            <a:schemeClr val="dk1"/>
          </a:fontRef>
        </dgm:style>
      </dgm:prSet>
      <dgm:spPr/>
      <dgm:t>
        <a:bodyPr/>
        <a:lstStyle/>
        <a:p>
          <a:r>
            <a:rPr lang="zh-CN" altLang="en-US" sz="1400" dirty="0"/>
            <a:t>旅游业的</a:t>
          </a:r>
          <a:endParaRPr lang="en-US" altLang="zh-CN" sz="1400" dirty="0"/>
        </a:p>
        <a:p>
          <a:r>
            <a:rPr lang="zh-CN" altLang="en-US" sz="1400" dirty="0"/>
            <a:t>重要性</a:t>
          </a:r>
        </a:p>
      </dgm:t>
    </dgm:pt>
    <dgm:pt modelId="{C07B37CE-98A6-4723-9715-A6AF2BCA0C40}" type="parTrans" cxnId="{E2C16339-6B69-4829-8148-AC6673754A50}">
      <dgm:prSet custT="1"/>
      <dgm:spPr/>
      <dgm:t>
        <a:bodyPr/>
        <a:lstStyle/>
        <a:p>
          <a:endParaRPr lang="zh-CN" altLang="en-US" sz="1400"/>
        </a:p>
      </dgm:t>
    </dgm:pt>
    <dgm:pt modelId="{6123C65D-6608-472D-A279-B6C0FF8E5185}" type="sibTrans" cxnId="{E2C16339-6B69-4829-8148-AC6673754A50}">
      <dgm:prSet/>
      <dgm:spPr/>
      <dgm:t>
        <a:bodyPr/>
        <a:lstStyle/>
        <a:p>
          <a:endParaRPr lang="zh-CN" altLang="en-US"/>
        </a:p>
      </dgm:t>
    </dgm:pt>
    <dgm:pt modelId="{A92ADC09-B926-46D6-9924-36D137986323}">
      <dgm:prSet phldrT="[文本]"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sz="1400" dirty="0"/>
            <a:t>旅游业对社会</a:t>
          </a:r>
          <a:endParaRPr lang="en-US" altLang="zh-CN" sz="1400" dirty="0"/>
        </a:p>
        <a:p>
          <a:r>
            <a:rPr lang="zh-CN" altLang="en-US" sz="1400" dirty="0"/>
            <a:t>与文化的影响</a:t>
          </a:r>
        </a:p>
      </dgm:t>
    </dgm:pt>
    <dgm:pt modelId="{EB6D17B3-A1A9-4CAE-B3FD-7B2E25359904}" type="parTrans" cxnId="{817C138C-517E-49D4-A405-BF33D7B7EA41}">
      <dgm:prSet custT="1"/>
      <dgm:spPr/>
      <dgm:t>
        <a:bodyPr/>
        <a:lstStyle/>
        <a:p>
          <a:endParaRPr lang="zh-CN" altLang="en-US" sz="1400"/>
        </a:p>
      </dgm:t>
    </dgm:pt>
    <dgm:pt modelId="{469ED776-EA86-4F52-A84F-BC7EFC74C269}" type="sibTrans" cxnId="{817C138C-517E-49D4-A405-BF33D7B7EA41}">
      <dgm:prSet/>
      <dgm:spPr/>
      <dgm:t>
        <a:bodyPr/>
        <a:lstStyle/>
        <a:p>
          <a:endParaRPr lang="zh-CN" altLang="en-US"/>
        </a:p>
      </dgm:t>
    </dgm:pt>
    <dgm:pt modelId="{E7E9B590-0F07-4E7C-9C84-E036761A845E}" type="pres">
      <dgm:prSet presAssocID="{469243DF-34E5-4239-A71B-9CBA5297193D}" presName="diagram" presStyleCnt="0">
        <dgm:presLayoutVars>
          <dgm:chPref val="1"/>
          <dgm:dir/>
          <dgm:animOne val="branch"/>
          <dgm:animLvl val="lvl"/>
          <dgm:resizeHandles val="exact"/>
        </dgm:presLayoutVars>
      </dgm:prSet>
      <dgm:spPr/>
    </dgm:pt>
    <dgm:pt modelId="{C03A2411-02C3-44AD-8621-371A17A58647}" type="pres">
      <dgm:prSet presAssocID="{41470991-AC28-4AA4-8B41-4BDBB8E4D19D}" presName="root1" presStyleCnt="0"/>
      <dgm:spPr/>
    </dgm:pt>
    <dgm:pt modelId="{E4D5F7E2-A41E-41D9-BF7D-514CF8A685A0}" type="pres">
      <dgm:prSet presAssocID="{41470991-AC28-4AA4-8B41-4BDBB8E4D19D}" presName="LevelOneTextNode" presStyleLbl="node0" presStyleIdx="0" presStyleCnt="1">
        <dgm:presLayoutVars>
          <dgm:chPref val="3"/>
        </dgm:presLayoutVars>
      </dgm:prSet>
      <dgm:spPr/>
    </dgm:pt>
    <dgm:pt modelId="{EE695C43-237F-42FC-9206-630C44B1EA16}" type="pres">
      <dgm:prSet presAssocID="{41470991-AC28-4AA4-8B41-4BDBB8E4D19D}" presName="level2hierChild" presStyleCnt="0"/>
      <dgm:spPr/>
    </dgm:pt>
    <dgm:pt modelId="{4A87AF13-389D-4C54-8AB7-4127A44189FC}" type="pres">
      <dgm:prSet presAssocID="{C07B37CE-98A6-4723-9715-A6AF2BCA0C40}" presName="conn2-1" presStyleLbl="parChTrans1D2" presStyleIdx="0" presStyleCnt="2"/>
      <dgm:spPr/>
    </dgm:pt>
    <dgm:pt modelId="{3A6DD67C-AE92-4CCA-AD83-814CA047E932}" type="pres">
      <dgm:prSet presAssocID="{C07B37CE-98A6-4723-9715-A6AF2BCA0C40}" presName="connTx" presStyleLbl="parChTrans1D2" presStyleIdx="0" presStyleCnt="2"/>
      <dgm:spPr/>
    </dgm:pt>
    <dgm:pt modelId="{6B44F69B-AB60-4526-82D6-E406AFFC7C08}" type="pres">
      <dgm:prSet presAssocID="{82CB3853-B1CF-4944-86DD-34F380E330C2}" presName="root2" presStyleCnt="0"/>
      <dgm:spPr/>
    </dgm:pt>
    <dgm:pt modelId="{7AAF624F-84D3-4737-84CD-3D3952FBAD9E}" type="pres">
      <dgm:prSet presAssocID="{82CB3853-B1CF-4944-86DD-34F380E330C2}" presName="LevelTwoTextNode" presStyleLbl="node2" presStyleIdx="0" presStyleCnt="2">
        <dgm:presLayoutVars>
          <dgm:chPref val="3"/>
        </dgm:presLayoutVars>
      </dgm:prSet>
      <dgm:spPr/>
    </dgm:pt>
    <dgm:pt modelId="{EBC29189-A3E0-4F7B-BFCB-B639FC7D7AA1}" type="pres">
      <dgm:prSet presAssocID="{82CB3853-B1CF-4944-86DD-34F380E330C2}" presName="level3hierChild" presStyleCnt="0"/>
      <dgm:spPr/>
    </dgm:pt>
    <dgm:pt modelId="{547273CE-8AC5-47AE-B739-FEDDACCDD381}" type="pres">
      <dgm:prSet presAssocID="{EB6D17B3-A1A9-4CAE-B3FD-7B2E25359904}" presName="conn2-1" presStyleLbl="parChTrans1D2" presStyleIdx="1" presStyleCnt="2"/>
      <dgm:spPr/>
    </dgm:pt>
    <dgm:pt modelId="{C4DF0D3E-D0BE-4859-86F3-6F7F1728CA48}" type="pres">
      <dgm:prSet presAssocID="{EB6D17B3-A1A9-4CAE-B3FD-7B2E25359904}" presName="connTx" presStyleLbl="parChTrans1D2" presStyleIdx="1" presStyleCnt="2"/>
      <dgm:spPr/>
    </dgm:pt>
    <dgm:pt modelId="{7313A361-6543-426D-AC3E-D0B523E6E023}" type="pres">
      <dgm:prSet presAssocID="{A92ADC09-B926-46D6-9924-36D137986323}" presName="root2" presStyleCnt="0"/>
      <dgm:spPr/>
    </dgm:pt>
    <dgm:pt modelId="{4D6D6B2B-C171-4B51-9C5B-072ED64A46CC}" type="pres">
      <dgm:prSet presAssocID="{A92ADC09-B926-46D6-9924-36D137986323}" presName="LevelTwoTextNode" presStyleLbl="node2" presStyleIdx="1" presStyleCnt="2">
        <dgm:presLayoutVars>
          <dgm:chPref val="3"/>
        </dgm:presLayoutVars>
      </dgm:prSet>
      <dgm:spPr/>
    </dgm:pt>
    <dgm:pt modelId="{F1A15024-DD05-44C2-A00C-50872F349BA5}" type="pres">
      <dgm:prSet presAssocID="{A92ADC09-B926-46D6-9924-36D137986323}" presName="level3hierChild" presStyleCnt="0"/>
      <dgm:spPr/>
    </dgm:pt>
  </dgm:ptLst>
  <dgm:cxnLst>
    <dgm:cxn modelId="{E6204D2D-ED25-4614-BAA2-6799AFDB16F9}" type="presOf" srcId="{EB6D17B3-A1A9-4CAE-B3FD-7B2E25359904}" destId="{C4DF0D3E-D0BE-4859-86F3-6F7F1728CA48}" srcOrd="1" destOrd="0" presId="urn:microsoft.com/office/officeart/2005/8/layout/hierarchy2"/>
    <dgm:cxn modelId="{60B64134-EFEA-4BC9-A62E-98240E41F493}" type="presOf" srcId="{A92ADC09-B926-46D6-9924-36D137986323}" destId="{4D6D6B2B-C171-4B51-9C5B-072ED64A46CC}" srcOrd="0" destOrd="0" presId="urn:microsoft.com/office/officeart/2005/8/layout/hierarchy2"/>
    <dgm:cxn modelId="{E2C16339-6B69-4829-8148-AC6673754A50}" srcId="{41470991-AC28-4AA4-8B41-4BDBB8E4D19D}" destId="{82CB3853-B1CF-4944-86DD-34F380E330C2}" srcOrd="0" destOrd="0" parTransId="{C07B37CE-98A6-4723-9715-A6AF2BCA0C40}" sibTransId="{6123C65D-6608-472D-A279-B6C0FF8E5185}"/>
    <dgm:cxn modelId="{54DAFD6C-8649-4914-9B53-283281E3A5FC}" type="presOf" srcId="{C07B37CE-98A6-4723-9715-A6AF2BCA0C40}" destId="{4A87AF13-389D-4C54-8AB7-4127A44189FC}" srcOrd="0" destOrd="0" presId="urn:microsoft.com/office/officeart/2005/8/layout/hierarchy2"/>
    <dgm:cxn modelId="{956BFE4D-69E8-4E22-A9F4-8F055E6B5D1B}" type="presOf" srcId="{41470991-AC28-4AA4-8B41-4BDBB8E4D19D}" destId="{E4D5F7E2-A41E-41D9-BF7D-514CF8A685A0}" srcOrd="0" destOrd="0" presId="urn:microsoft.com/office/officeart/2005/8/layout/hierarchy2"/>
    <dgm:cxn modelId="{15A1DB85-E8D6-42F1-9269-B053B820DD1D}" type="presOf" srcId="{EB6D17B3-A1A9-4CAE-B3FD-7B2E25359904}" destId="{547273CE-8AC5-47AE-B739-FEDDACCDD381}" srcOrd="0" destOrd="0" presId="urn:microsoft.com/office/officeart/2005/8/layout/hierarchy2"/>
    <dgm:cxn modelId="{817C138C-517E-49D4-A405-BF33D7B7EA41}" srcId="{41470991-AC28-4AA4-8B41-4BDBB8E4D19D}" destId="{A92ADC09-B926-46D6-9924-36D137986323}" srcOrd="1" destOrd="0" parTransId="{EB6D17B3-A1A9-4CAE-B3FD-7B2E25359904}" sibTransId="{469ED776-EA86-4F52-A84F-BC7EFC74C269}"/>
    <dgm:cxn modelId="{5188E2A1-9225-4264-B64C-CA1D602E3162}" type="presOf" srcId="{82CB3853-B1CF-4944-86DD-34F380E330C2}" destId="{7AAF624F-84D3-4737-84CD-3D3952FBAD9E}" srcOrd="0" destOrd="0" presId="urn:microsoft.com/office/officeart/2005/8/layout/hierarchy2"/>
    <dgm:cxn modelId="{649886D1-AB8E-4F55-A1D9-0970E6655F0B}" type="presOf" srcId="{469243DF-34E5-4239-A71B-9CBA5297193D}" destId="{E7E9B590-0F07-4E7C-9C84-E036761A845E}" srcOrd="0" destOrd="0" presId="urn:microsoft.com/office/officeart/2005/8/layout/hierarchy2"/>
    <dgm:cxn modelId="{856F3BE5-DEB7-472F-BCB2-D78C665827A5}" type="presOf" srcId="{C07B37CE-98A6-4723-9715-A6AF2BCA0C40}" destId="{3A6DD67C-AE92-4CCA-AD83-814CA047E932}" srcOrd="1" destOrd="0" presId="urn:microsoft.com/office/officeart/2005/8/layout/hierarchy2"/>
    <dgm:cxn modelId="{6377A2EA-F51D-4CB1-A527-CB7914B22133}" srcId="{469243DF-34E5-4239-A71B-9CBA5297193D}" destId="{41470991-AC28-4AA4-8B41-4BDBB8E4D19D}" srcOrd="0" destOrd="0" parTransId="{AFC5684C-7A6B-43F1-A677-EF762791E00D}" sibTransId="{BBFD4886-F801-431C-8910-4E328B2E35BF}"/>
    <dgm:cxn modelId="{1FEDB911-0E28-4050-AE33-931A3A4A304E}" type="presParOf" srcId="{E7E9B590-0F07-4E7C-9C84-E036761A845E}" destId="{C03A2411-02C3-44AD-8621-371A17A58647}" srcOrd="0" destOrd="0" presId="urn:microsoft.com/office/officeart/2005/8/layout/hierarchy2"/>
    <dgm:cxn modelId="{DF2F8243-0D74-4F98-885B-7DDFD35B3917}" type="presParOf" srcId="{C03A2411-02C3-44AD-8621-371A17A58647}" destId="{E4D5F7E2-A41E-41D9-BF7D-514CF8A685A0}" srcOrd="0" destOrd="0" presId="urn:microsoft.com/office/officeart/2005/8/layout/hierarchy2"/>
    <dgm:cxn modelId="{61C96B47-2F77-458F-8ADF-A5C81161BFB2}" type="presParOf" srcId="{C03A2411-02C3-44AD-8621-371A17A58647}" destId="{EE695C43-237F-42FC-9206-630C44B1EA16}" srcOrd="1" destOrd="0" presId="urn:microsoft.com/office/officeart/2005/8/layout/hierarchy2"/>
    <dgm:cxn modelId="{94888892-98DF-4E28-A2DC-3433BF667363}" type="presParOf" srcId="{EE695C43-237F-42FC-9206-630C44B1EA16}" destId="{4A87AF13-389D-4C54-8AB7-4127A44189FC}" srcOrd="0" destOrd="0" presId="urn:microsoft.com/office/officeart/2005/8/layout/hierarchy2"/>
    <dgm:cxn modelId="{5E004A4B-FE3D-4EF4-8E85-96D33603B890}" type="presParOf" srcId="{4A87AF13-389D-4C54-8AB7-4127A44189FC}" destId="{3A6DD67C-AE92-4CCA-AD83-814CA047E932}" srcOrd="0" destOrd="0" presId="urn:microsoft.com/office/officeart/2005/8/layout/hierarchy2"/>
    <dgm:cxn modelId="{DAEB418B-6F20-490A-8F0E-5960E26DE19A}" type="presParOf" srcId="{EE695C43-237F-42FC-9206-630C44B1EA16}" destId="{6B44F69B-AB60-4526-82D6-E406AFFC7C08}" srcOrd="1" destOrd="0" presId="urn:microsoft.com/office/officeart/2005/8/layout/hierarchy2"/>
    <dgm:cxn modelId="{7B017793-0203-42AE-8D6D-B63CB932B20B}" type="presParOf" srcId="{6B44F69B-AB60-4526-82D6-E406AFFC7C08}" destId="{7AAF624F-84D3-4737-84CD-3D3952FBAD9E}" srcOrd="0" destOrd="0" presId="urn:microsoft.com/office/officeart/2005/8/layout/hierarchy2"/>
    <dgm:cxn modelId="{6886EBD1-33FB-46E5-A839-E1F9661170D7}" type="presParOf" srcId="{6B44F69B-AB60-4526-82D6-E406AFFC7C08}" destId="{EBC29189-A3E0-4F7B-BFCB-B639FC7D7AA1}" srcOrd="1" destOrd="0" presId="urn:microsoft.com/office/officeart/2005/8/layout/hierarchy2"/>
    <dgm:cxn modelId="{DAA005FF-C649-4FB1-B304-8539602D7D59}" type="presParOf" srcId="{EE695C43-237F-42FC-9206-630C44B1EA16}" destId="{547273CE-8AC5-47AE-B739-FEDDACCDD381}" srcOrd="2" destOrd="0" presId="urn:microsoft.com/office/officeart/2005/8/layout/hierarchy2"/>
    <dgm:cxn modelId="{20CE1FF6-104D-48D6-84DB-4DE49FFAD8BB}" type="presParOf" srcId="{547273CE-8AC5-47AE-B739-FEDDACCDD381}" destId="{C4DF0D3E-D0BE-4859-86F3-6F7F1728CA48}" srcOrd="0" destOrd="0" presId="urn:microsoft.com/office/officeart/2005/8/layout/hierarchy2"/>
    <dgm:cxn modelId="{7912E624-95C0-453C-84A8-F24A64B7EF2E}" type="presParOf" srcId="{EE695C43-237F-42FC-9206-630C44B1EA16}" destId="{7313A361-6543-426D-AC3E-D0B523E6E023}" srcOrd="3" destOrd="0" presId="urn:microsoft.com/office/officeart/2005/8/layout/hierarchy2"/>
    <dgm:cxn modelId="{B6C839E1-51E7-41F1-931A-BD2C0CC696E7}" type="presParOf" srcId="{7313A361-6543-426D-AC3E-D0B523E6E023}" destId="{4D6D6B2B-C171-4B51-9C5B-072ED64A46CC}" srcOrd="0" destOrd="0" presId="urn:microsoft.com/office/officeart/2005/8/layout/hierarchy2"/>
    <dgm:cxn modelId="{C02D3C5C-E283-4ABF-9015-949957AEFD7C}" type="presParOf" srcId="{7313A361-6543-426D-AC3E-D0B523E6E023}" destId="{F1A15024-DD05-44C2-A00C-50872F349BA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198F3-4A96-4677-8BDB-360BA6C733DF}">
      <dsp:nvSpPr>
        <dsp:cNvPr id="0" name=""/>
        <dsp:cNvSpPr/>
      </dsp:nvSpPr>
      <dsp:spPr>
        <a:xfrm>
          <a:off x="1142999" y="2100791"/>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旅游业对经济的影响</a:t>
          </a:r>
        </a:p>
      </dsp:txBody>
      <dsp:txXfrm>
        <a:off x="1178646" y="2136438"/>
        <a:ext cx="2362872" cy="1145789"/>
      </dsp:txXfrm>
    </dsp:sp>
    <dsp:sp modelId="{E8D1076C-0663-449E-A92B-70A65064B426}">
      <dsp:nvSpPr>
        <dsp:cNvPr id="0" name=""/>
        <dsp:cNvSpPr/>
      </dsp:nvSpPr>
      <dsp:spPr>
        <a:xfrm rot="17692822">
          <a:off x="2906870" y="1639384"/>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143" y="1601742"/>
        <a:ext cx="115712" cy="115712"/>
      </dsp:txXfrm>
    </dsp:sp>
    <dsp:sp modelId="{FFAFC36A-824D-4E76-A676-BFA51F45DF5E}">
      <dsp:nvSpPr>
        <dsp:cNvPr id="0" name=""/>
        <dsp:cNvSpPr/>
      </dsp:nvSpPr>
      <dsp:spPr>
        <a:xfrm>
          <a:off x="4550833" y="1322"/>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收入</a:t>
          </a:r>
        </a:p>
      </dsp:txBody>
      <dsp:txXfrm>
        <a:off x="4586480" y="36969"/>
        <a:ext cx="2362872" cy="1145789"/>
      </dsp:txXfrm>
    </dsp:sp>
    <dsp:sp modelId="{E7D3C1B2-59F2-4365-8247-44AD7E618D44}">
      <dsp:nvSpPr>
        <dsp:cNvPr id="0" name=""/>
        <dsp:cNvSpPr/>
      </dsp:nvSpPr>
      <dsp:spPr>
        <a:xfrm rot="19457599">
          <a:off x="3464462" y="2339207"/>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2329445"/>
        <a:ext cx="59953" cy="59953"/>
      </dsp:txXfrm>
    </dsp:sp>
    <dsp:sp modelId="{0A540244-1C9A-4092-958E-BBDBE7882500}">
      <dsp:nvSpPr>
        <dsp:cNvPr id="0" name=""/>
        <dsp:cNvSpPr/>
      </dsp:nvSpPr>
      <dsp:spPr>
        <a:xfrm>
          <a:off x="4550833" y="1400968"/>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就业</a:t>
          </a:r>
        </a:p>
      </dsp:txBody>
      <dsp:txXfrm>
        <a:off x="4586480" y="1436615"/>
        <a:ext cx="2362872" cy="1145789"/>
      </dsp:txXfrm>
    </dsp:sp>
    <dsp:sp modelId="{68E1AC0A-0F04-47C3-8D73-FA7811438286}">
      <dsp:nvSpPr>
        <dsp:cNvPr id="0" name=""/>
        <dsp:cNvSpPr/>
      </dsp:nvSpPr>
      <dsp:spPr>
        <a:xfrm rot="2142401">
          <a:off x="3464462" y="3039030"/>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3029268"/>
        <a:ext cx="59953" cy="59953"/>
      </dsp:txXfrm>
    </dsp:sp>
    <dsp:sp modelId="{BF13789B-85F2-41B9-939C-88160DB7F8F8}">
      <dsp:nvSpPr>
        <dsp:cNvPr id="0" name=""/>
        <dsp:cNvSpPr/>
      </dsp:nvSpPr>
      <dsp:spPr>
        <a:xfrm>
          <a:off x="4550833" y="2800614"/>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收支平衡</a:t>
          </a:r>
        </a:p>
      </dsp:txBody>
      <dsp:txXfrm>
        <a:off x="4586480" y="2836261"/>
        <a:ext cx="2362872" cy="1145789"/>
      </dsp:txXfrm>
    </dsp:sp>
    <dsp:sp modelId="{734D2331-E60F-47A6-8CDC-AD01F99A222B}">
      <dsp:nvSpPr>
        <dsp:cNvPr id="0" name=""/>
        <dsp:cNvSpPr/>
      </dsp:nvSpPr>
      <dsp:spPr>
        <a:xfrm rot="3907178">
          <a:off x="2906870" y="3738853"/>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143" y="3701211"/>
        <a:ext cx="115712" cy="115712"/>
      </dsp:txXfrm>
    </dsp:sp>
    <dsp:sp modelId="{A6097C36-22FF-4C80-93B8-6AB6F9AF6D25}">
      <dsp:nvSpPr>
        <dsp:cNvPr id="0" name=""/>
        <dsp:cNvSpPr/>
      </dsp:nvSpPr>
      <dsp:spPr>
        <a:xfrm>
          <a:off x="4550833" y="4200260"/>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投资与发展</a:t>
          </a:r>
        </a:p>
      </dsp:txBody>
      <dsp:txXfrm>
        <a:off x="4586480" y="4235907"/>
        <a:ext cx="2362872" cy="1145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旅游对环境的影响</a:t>
          </a:r>
        </a:p>
      </dsp:txBody>
      <dsp:txXfrm>
        <a:off x="175045" y="1937171"/>
        <a:ext cx="3184741" cy="1544324"/>
      </dsp:txXfrm>
    </dsp:sp>
    <dsp:sp modelId="{02E3441A-5E3F-407F-8608-75FF1BFC18D2}">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548" y="1708642"/>
        <a:ext cx="114902" cy="114902"/>
      </dsp:txXfrm>
    </dsp:sp>
    <dsp:sp modelId="{BFCC9807-086F-4487-A4C3-107EA1B2B051}">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旅游对环境的影响</a:t>
          </a:r>
        </a:p>
      </dsp:txBody>
      <dsp:txXfrm>
        <a:off x="4768212" y="50691"/>
        <a:ext cx="3184741" cy="1544324"/>
      </dsp:txXfrm>
    </dsp:sp>
    <dsp:sp modelId="{6DD7C4E2-D92D-4D20-9ECC-0DB8CED12B59}">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278F7276-32A9-429E-8844-8DAEB6E67C09}">
      <dsp:nvSpPr>
        <dsp:cNvPr id="0" name=""/>
        <dsp:cNvSpPr/>
      </dsp:nvSpPr>
      <dsp:spPr>
        <a:xfrm>
          <a:off x="4720166"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保护计划</a:t>
          </a:r>
        </a:p>
      </dsp:txBody>
      <dsp:txXfrm>
        <a:off x="4768212" y="1937171"/>
        <a:ext cx="3184741" cy="1544324"/>
      </dsp:txXfrm>
    </dsp:sp>
    <dsp:sp modelId="{52C995A5-30A6-477E-B807-9D5C900902D9}">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548" y="3595121"/>
        <a:ext cx="114902" cy="114902"/>
      </dsp:txXfrm>
    </dsp:sp>
    <dsp:sp modelId="{4AFB0F9D-93D1-4D33-8950-8CB23F4C7DAA}">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旅游业的未来</a:t>
          </a:r>
        </a:p>
      </dsp:txBody>
      <dsp:txXfrm>
        <a:off x="4768212" y="3823650"/>
        <a:ext cx="3184741" cy="15443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61235" y="502499"/>
          <a:ext cx="872687"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74015" y="515279"/>
        <a:ext cx="847127" cy="410783"/>
      </dsp:txXfrm>
    </dsp:sp>
    <dsp:sp modelId="{02E3441A-5E3F-407F-8608-75FF1BFC18D2}">
      <dsp:nvSpPr>
        <dsp:cNvPr id="0" name=""/>
        <dsp:cNvSpPr/>
      </dsp:nvSpPr>
      <dsp:spPr>
        <a:xfrm rot="18289469">
          <a:off x="902824" y="442527"/>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454491"/>
        <a:ext cx="30563" cy="30563"/>
      </dsp:txXfrm>
    </dsp:sp>
    <dsp:sp modelId="{BFCC9807-086F-4487-A4C3-107EA1B2B051}">
      <dsp:nvSpPr>
        <dsp:cNvPr id="0" name=""/>
        <dsp:cNvSpPr/>
      </dsp:nvSpPr>
      <dsp:spPr>
        <a:xfrm>
          <a:off x="1382997" y="703"/>
          <a:ext cx="1522708" cy="43634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395777" y="13483"/>
        <a:ext cx="1497148" cy="410783"/>
      </dsp:txXfrm>
    </dsp:sp>
    <dsp:sp modelId="{6DD7C4E2-D92D-4D20-9ECC-0DB8CED12B59}">
      <dsp:nvSpPr>
        <dsp:cNvPr id="0" name=""/>
        <dsp:cNvSpPr/>
      </dsp:nvSpPr>
      <dsp:spPr>
        <a:xfrm>
          <a:off x="1033922" y="693424"/>
          <a:ext cx="349075" cy="54492"/>
        </a:xfrm>
        <a:custGeom>
          <a:avLst/>
          <a:gdLst/>
          <a:ahLst/>
          <a:cxnLst/>
          <a:rect l="0" t="0" r="0" b="0"/>
          <a:pathLst>
            <a:path>
              <a:moveTo>
                <a:pt x="0" y="27246"/>
              </a:moveTo>
              <a:lnTo>
                <a:pt x="349075"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9733" y="711944"/>
        <a:ext cx="17453" cy="17453"/>
      </dsp:txXfrm>
    </dsp:sp>
    <dsp:sp modelId="{278F7276-32A9-429E-8844-8DAEB6E67C09}">
      <dsp:nvSpPr>
        <dsp:cNvPr id="0" name=""/>
        <dsp:cNvSpPr/>
      </dsp:nvSpPr>
      <dsp:spPr>
        <a:xfrm>
          <a:off x="1382997" y="502499"/>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保护计划</a:t>
          </a:r>
        </a:p>
      </dsp:txBody>
      <dsp:txXfrm>
        <a:off x="1395777" y="515279"/>
        <a:ext cx="1497148" cy="410783"/>
      </dsp:txXfrm>
    </dsp:sp>
    <dsp:sp modelId="{52C995A5-30A6-477E-B807-9D5C900902D9}">
      <dsp:nvSpPr>
        <dsp:cNvPr id="0" name=""/>
        <dsp:cNvSpPr/>
      </dsp:nvSpPr>
      <dsp:spPr>
        <a:xfrm rot="3310531">
          <a:off x="902824" y="944322"/>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956286"/>
        <a:ext cx="30563" cy="30563"/>
      </dsp:txXfrm>
    </dsp:sp>
    <dsp:sp modelId="{4AFB0F9D-93D1-4D33-8950-8CB23F4C7DAA}">
      <dsp:nvSpPr>
        <dsp:cNvPr id="0" name=""/>
        <dsp:cNvSpPr/>
      </dsp:nvSpPr>
      <dsp:spPr>
        <a:xfrm>
          <a:off x="1382997" y="1004294"/>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旅游业的未来</a:t>
          </a:r>
        </a:p>
      </dsp:txBody>
      <dsp:txXfrm>
        <a:off x="1395777" y="1017074"/>
        <a:ext cx="1497148" cy="4107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61235" y="502499"/>
          <a:ext cx="872687"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74015" y="515279"/>
        <a:ext cx="847127" cy="410783"/>
      </dsp:txXfrm>
    </dsp:sp>
    <dsp:sp modelId="{02E3441A-5E3F-407F-8608-75FF1BFC18D2}">
      <dsp:nvSpPr>
        <dsp:cNvPr id="0" name=""/>
        <dsp:cNvSpPr/>
      </dsp:nvSpPr>
      <dsp:spPr>
        <a:xfrm rot="18289469">
          <a:off x="902824" y="442527"/>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454491"/>
        <a:ext cx="30563" cy="30563"/>
      </dsp:txXfrm>
    </dsp:sp>
    <dsp:sp modelId="{BFCC9807-086F-4487-A4C3-107EA1B2B051}">
      <dsp:nvSpPr>
        <dsp:cNvPr id="0" name=""/>
        <dsp:cNvSpPr/>
      </dsp:nvSpPr>
      <dsp:spPr>
        <a:xfrm>
          <a:off x="1382997" y="703"/>
          <a:ext cx="1522708" cy="43634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395777" y="13483"/>
        <a:ext cx="1497148" cy="410783"/>
      </dsp:txXfrm>
    </dsp:sp>
    <dsp:sp modelId="{6DD7C4E2-D92D-4D20-9ECC-0DB8CED12B59}">
      <dsp:nvSpPr>
        <dsp:cNvPr id="0" name=""/>
        <dsp:cNvSpPr/>
      </dsp:nvSpPr>
      <dsp:spPr>
        <a:xfrm>
          <a:off x="1033922" y="693424"/>
          <a:ext cx="349075" cy="54492"/>
        </a:xfrm>
        <a:custGeom>
          <a:avLst/>
          <a:gdLst/>
          <a:ahLst/>
          <a:cxnLst/>
          <a:rect l="0" t="0" r="0" b="0"/>
          <a:pathLst>
            <a:path>
              <a:moveTo>
                <a:pt x="0" y="27246"/>
              </a:moveTo>
              <a:lnTo>
                <a:pt x="349075"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9733" y="711944"/>
        <a:ext cx="17453" cy="17453"/>
      </dsp:txXfrm>
    </dsp:sp>
    <dsp:sp modelId="{278F7276-32A9-429E-8844-8DAEB6E67C09}">
      <dsp:nvSpPr>
        <dsp:cNvPr id="0" name=""/>
        <dsp:cNvSpPr/>
      </dsp:nvSpPr>
      <dsp:spPr>
        <a:xfrm>
          <a:off x="1382997" y="502499"/>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保护计划</a:t>
          </a:r>
        </a:p>
      </dsp:txBody>
      <dsp:txXfrm>
        <a:off x="1395777" y="515279"/>
        <a:ext cx="1497148" cy="410783"/>
      </dsp:txXfrm>
    </dsp:sp>
    <dsp:sp modelId="{52C995A5-30A6-477E-B807-9D5C900902D9}">
      <dsp:nvSpPr>
        <dsp:cNvPr id="0" name=""/>
        <dsp:cNvSpPr/>
      </dsp:nvSpPr>
      <dsp:spPr>
        <a:xfrm rot="3310531">
          <a:off x="902824" y="944322"/>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956286"/>
        <a:ext cx="30563" cy="30563"/>
      </dsp:txXfrm>
    </dsp:sp>
    <dsp:sp modelId="{4AFB0F9D-93D1-4D33-8950-8CB23F4C7DAA}">
      <dsp:nvSpPr>
        <dsp:cNvPr id="0" name=""/>
        <dsp:cNvSpPr/>
      </dsp:nvSpPr>
      <dsp:spPr>
        <a:xfrm>
          <a:off x="1382997" y="1004294"/>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旅游业的未来</a:t>
          </a:r>
        </a:p>
      </dsp:txBody>
      <dsp:txXfrm>
        <a:off x="1395777" y="1017074"/>
        <a:ext cx="1497148" cy="4107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61235" y="502499"/>
          <a:ext cx="872687"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74015" y="515279"/>
        <a:ext cx="847127" cy="410783"/>
      </dsp:txXfrm>
    </dsp:sp>
    <dsp:sp modelId="{02E3441A-5E3F-407F-8608-75FF1BFC18D2}">
      <dsp:nvSpPr>
        <dsp:cNvPr id="0" name=""/>
        <dsp:cNvSpPr/>
      </dsp:nvSpPr>
      <dsp:spPr>
        <a:xfrm rot="18289469">
          <a:off x="902824" y="442527"/>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454491"/>
        <a:ext cx="30563" cy="30563"/>
      </dsp:txXfrm>
    </dsp:sp>
    <dsp:sp modelId="{BFCC9807-086F-4487-A4C3-107EA1B2B051}">
      <dsp:nvSpPr>
        <dsp:cNvPr id="0" name=""/>
        <dsp:cNvSpPr/>
      </dsp:nvSpPr>
      <dsp:spPr>
        <a:xfrm>
          <a:off x="1382997" y="703"/>
          <a:ext cx="1522708" cy="43634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395777" y="13483"/>
        <a:ext cx="1497148" cy="410783"/>
      </dsp:txXfrm>
    </dsp:sp>
    <dsp:sp modelId="{6DD7C4E2-D92D-4D20-9ECC-0DB8CED12B59}">
      <dsp:nvSpPr>
        <dsp:cNvPr id="0" name=""/>
        <dsp:cNvSpPr/>
      </dsp:nvSpPr>
      <dsp:spPr>
        <a:xfrm>
          <a:off x="1033922" y="693424"/>
          <a:ext cx="349075" cy="54492"/>
        </a:xfrm>
        <a:custGeom>
          <a:avLst/>
          <a:gdLst/>
          <a:ahLst/>
          <a:cxnLst/>
          <a:rect l="0" t="0" r="0" b="0"/>
          <a:pathLst>
            <a:path>
              <a:moveTo>
                <a:pt x="0" y="27246"/>
              </a:moveTo>
              <a:lnTo>
                <a:pt x="349075"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9733" y="711944"/>
        <a:ext cx="17453" cy="17453"/>
      </dsp:txXfrm>
    </dsp:sp>
    <dsp:sp modelId="{278F7276-32A9-429E-8844-8DAEB6E67C09}">
      <dsp:nvSpPr>
        <dsp:cNvPr id="0" name=""/>
        <dsp:cNvSpPr/>
      </dsp:nvSpPr>
      <dsp:spPr>
        <a:xfrm>
          <a:off x="1382997" y="502499"/>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保护计划</a:t>
          </a:r>
        </a:p>
      </dsp:txBody>
      <dsp:txXfrm>
        <a:off x="1395777" y="515279"/>
        <a:ext cx="1497148" cy="410783"/>
      </dsp:txXfrm>
    </dsp:sp>
    <dsp:sp modelId="{52C995A5-30A6-477E-B807-9D5C900902D9}">
      <dsp:nvSpPr>
        <dsp:cNvPr id="0" name=""/>
        <dsp:cNvSpPr/>
      </dsp:nvSpPr>
      <dsp:spPr>
        <a:xfrm rot="3310531">
          <a:off x="902824" y="944322"/>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956286"/>
        <a:ext cx="30563" cy="30563"/>
      </dsp:txXfrm>
    </dsp:sp>
    <dsp:sp modelId="{4AFB0F9D-93D1-4D33-8950-8CB23F4C7DAA}">
      <dsp:nvSpPr>
        <dsp:cNvPr id="0" name=""/>
        <dsp:cNvSpPr/>
      </dsp:nvSpPr>
      <dsp:spPr>
        <a:xfrm>
          <a:off x="1382997" y="1004294"/>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旅游业的未来</a:t>
          </a:r>
        </a:p>
      </dsp:txBody>
      <dsp:txXfrm>
        <a:off x="1395777" y="1017074"/>
        <a:ext cx="1497148" cy="41078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61235" y="502499"/>
          <a:ext cx="872687"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74015" y="515279"/>
        <a:ext cx="847127" cy="410783"/>
      </dsp:txXfrm>
    </dsp:sp>
    <dsp:sp modelId="{02E3441A-5E3F-407F-8608-75FF1BFC18D2}">
      <dsp:nvSpPr>
        <dsp:cNvPr id="0" name=""/>
        <dsp:cNvSpPr/>
      </dsp:nvSpPr>
      <dsp:spPr>
        <a:xfrm rot="18289469">
          <a:off x="902824" y="442527"/>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454491"/>
        <a:ext cx="30563" cy="30563"/>
      </dsp:txXfrm>
    </dsp:sp>
    <dsp:sp modelId="{BFCC9807-086F-4487-A4C3-107EA1B2B051}">
      <dsp:nvSpPr>
        <dsp:cNvPr id="0" name=""/>
        <dsp:cNvSpPr/>
      </dsp:nvSpPr>
      <dsp:spPr>
        <a:xfrm>
          <a:off x="1382997" y="703"/>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395777" y="13483"/>
        <a:ext cx="1497148" cy="410783"/>
      </dsp:txXfrm>
    </dsp:sp>
    <dsp:sp modelId="{6DD7C4E2-D92D-4D20-9ECC-0DB8CED12B59}">
      <dsp:nvSpPr>
        <dsp:cNvPr id="0" name=""/>
        <dsp:cNvSpPr/>
      </dsp:nvSpPr>
      <dsp:spPr>
        <a:xfrm>
          <a:off x="1033922" y="693424"/>
          <a:ext cx="349075" cy="54492"/>
        </a:xfrm>
        <a:custGeom>
          <a:avLst/>
          <a:gdLst/>
          <a:ahLst/>
          <a:cxnLst/>
          <a:rect l="0" t="0" r="0" b="0"/>
          <a:pathLst>
            <a:path>
              <a:moveTo>
                <a:pt x="0" y="27246"/>
              </a:moveTo>
              <a:lnTo>
                <a:pt x="349075"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9733" y="711944"/>
        <a:ext cx="17453" cy="17453"/>
      </dsp:txXfrm>
    </dsp:sp>
    <dsp:sp modelId="{278F7276-32A9-429E-8844-8DAEB6E67C09}">
      <dsp:nvSpPr>
        <dsp:cNvPr id="0" name=""/>
        <dsp:cNvSpPr/>
      </dsp:nvSpPr>
      <dsp:spPr>
        <a:xfrm>
          <a:off x="1382997" y="502499"/>
          <a:ext cx="1522708" cy="43634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保护计划</a:t>
          </a:r>
        </a:p>
      </dsp:txBody>
      <dsp:txXfrm>
        <a:off x="1395777" y="515279"/>
        <a:ext cx="1497148" cy="410783"/>
      </dsp:txXfrm>
    </dsp:sp>
    <dsp:sp modelId="{52C995A5-30A6-477E-B807-9D5C900902D9}">
      <dsp:nvSpPr>
        <dsp:cNvPr id="0" name=""/>
        <dsp:cNvSpPr/>
      </dsp:nvSpPr>
      <dsp:spPr>
        <a:xfrm rot="3310531">
          <a:off x="902824" y="944322"/>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956286"/>
        <a:ext cx="30563" cy="30563"/>
      </dsp:txXfrm>
    </dsp:sp>
    <dsp:sp modelId="{4AFB0F9D-93D1-4D33-8950-8CB23F4C7DAA}">
      <dsp:nvSpPr>
        <dsp:cNvPr id="0" name=""/>
        <dsp:cNvSpPr/>
      </dsp:nvSpPr>
      <dsp:spPr>
        <a:xfrm>
          <a:off x="1382997" y="1004294"/>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旅游业的未来</a:t>
          </a:r>
        </a:p>
      </dsp:txBody>
      <dsp:txXfrm>
        <a:off x="1395777" y="1017074"/>
        <a:ext cx="1497148" cy="41078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AC4C8-E691-472E-B8A7-9A86261F4EA3}">
      <dsp:nvSpPr>
        <dsp:cNvPr id="0" name=""/>
        <dsp:cNvSpPr/>
      </dsp:nvSpPr>
      <dsp:spPr>
        <a:xfrm>
          <a:off x="161235" y="502499"/>
          <a:ext cx="872687"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74015" y="515279"/>
        <a:ext cx="847127" cy="410783"/>
      </dsp:txXfrm>
    </dsp:sp>
    <dsp:sp modelId="{02E3441A-5E3F-407F-8608-75FF1BFC18D2}">
      <dsp:nvSpPr>
        <dsp:cNvPr id="0" name=""/>
        <dsp:cNvSpPr/>
      </dsp:nvSpPr>
      <dsp:spPr>
        <a:xfrm rot="18289469">
          <a:off x="902824" y="442527"/>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454491"/>
        <a:ext cx="30563" cy="30563"/>
      </dsp:txXfrm>
    </dsp:sp>
    <dsp:sp modelId="{BFCC9807-086F-4487-A4C3-107EA1B2B051}">
      <dsp:nvSpPr>
        <dsp:cNvPr id="0" name=""/>
        <dsp:cNvSpPr/>
      </dsp:nvSpPr>
      <dsp:spPr>
        <a:xfrm>
          <a:off x="1382997" y="703"/>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旅游对环境的影响</a:t>
          </a:r>
        </a:p>
      </dsp:txBody>
      <dsp:txXfrm>
        <a:off x="1395777" y="13483"/>
        <a:ext cx="1497148" cy="410783"/>
      </dsp:txXfrm>
    </dsp:sp>
    <dsp:sp modelId="{6DD7C4E2-D92D-4D20-9ECC-0DB8CED12B59}">
      <dsp:nvSpPr>
        <dsp:cNvPr id="0" name=""/>
        <dsp:cNvSpPr/>
      </dsp:nvSpPr>
      <dsp:spPr>
        <a:xfrm>
          <a:off x="1033922" y="693424"/>
          <a:ext cx="349075" cy="54492"/>
        </a:xfrm>
        <a:custGeom>
          <a:avLst/>
          <a:gdLst/>
          <a:ahLst/>
          <a:cxnLst/>
          <a:rect l="0" t="0" r="0" b="0"/>
          <a:pathLst>
            <a:path>
              <a:moveTo>
                <a:pt x="0" y="27246"/>
              </a:moveTo>
              <a:lnTo>
                <a:pt x="349075"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9733" y="711944"/>
        <a:ext cx="17453" cy="17453"/>
      </dsp:txXfrm>
    </dsp:sp>
    <dsp:sp modelId="{278F7276-32A9-429E-8844-8DAEB6E67C09}">
      <dsp:nvSpPr>
        <dsp:cNvPr id="0" name=""/>
        <dsp:cNvSpPr/>
      </dsp:nvSpPr>
      <dsp:spPr>
        <a:xfrm>
          <a:off x="1382997" y="502499"/>
          <a:ext cx="1522708" cy="436343"/>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保护计划</a:t>
          </a:r>
        </a:p>
      </dsp:txBody>
      <dsp:txXfrm>
        <a:off x="1395777" y="515279"/>
        <a:ext cx="1497148" cy="410783"/>
      </dsp:txXfrm>
    </dsp:sp>
    <dsp:sp modelId="{52C995A5-30A6-477E-B807-9D5C900902D9}">
      <dsp:nvSpPr>
        <dsp:cNvPr id="0" name=""/>
        <dsp:cNvSpPr/>
      </dsp:nvSpPr>
      <dsp:spPr>
        <a:xfrm rot="3310531">
          <a:off x="902824" y="944322"/>
          <a:ext cx="611270" cy="54492"/>
        </a:xfrm>
        <a:custGeom>
          <a:avLst/>
          <a:gdLst/>
          <a:ahLst/>
          <a:cxnLst/>
          <a:rect l="0" t="0" r="0" b="0"/>
          <a:pathLst>
            <a:path>
              <a:moveTo>
                <a:pt x="0" y="27246"/>
              </a:moveTo>
              <a:lnTo>
                <a:pt x="611270" y="27246"/>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193178" y="956286"/>
        <a:ext cx="30563" cy="30563"/>
      </dsp:txXfrm>
    </dsp:sp>
    <dsp:sp modelId="{4AFB0F9D-93D1-4D33-8950-8CB23F4C7DAA}">
      <dsp:nvSpPr>
        <dsp:cNvPr id="0" name=""/>
        <dsp:cNvSpPr/>
      </dsp:nvSpPr>
      <dsp:spPr>
        <a:xfrm>
          <a:off x="1382997" y="1004294"/>
          <a:ext cx="1522708" cy="43634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旅游业的未来</a:t>
          </a:r>
        </a:p>
      </dsp:txBody>
      <dsp:txXfrm>
        <a:off x="1395777" y="1017074"/>
        <a:ext cx="1497148" cy="4107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1142999" y="2100791"/>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中国旅游资源评估</a:t>
          </a:r>
        </a:p>
      </dsp:txBody>
      <dsp:txXfrm>
        <a:off x="1178646" y="2136438"/>
        <a:ext cx="2362872" cy="1145789"/>
      </dsp:txXfrm>
    </dsp:sp>
    <dsp:sp modelId="{62B073C9-831C-4FEB-A3D9-15EC0C5B6F9C}">
      <dsp:nvSpPr>
        <dsp:cNvPr id="0" name=""/>
        <dsp:cNvSpPr/>
      </dsp:nvSpPr>
      <dsp:spPr>
        <a:xfrm rot="17692822">
          <a:off x="2906870" y="1639384"/>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143" y="1601742"/>
        <a:ext cx="115712" cy="115712"/>
      </dsp:txXfrm>
    </dsp:sp>
    <dsp:sp modelId="{6E5F5BA7-1CCB-4A71-AB1F-7769358C857C}">
      <dsp:nvSpPr>
        <dsp:cNvPr id="0" name=""/>
        <dsp:cNvSpPr/>
      </dsp:nvSpPr>
      <dsp:spPr>
        <a:xfrm>
          <a:off x="4550833" y="1322"/>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旅游资源在旅游业发展中的作用</a:t>
          </a:r>
        </a:p>
      </dsp:txBody>
      <dsp:txXfrm>
        <a:off x="4586480" y="36969"/>
        <a:ext cx="2362872" cy="1145789"/>
      </dsp:txXfrm>
    </dsp:sp>
    <dsp:sp modelId="{DB2A155F-B7CD-4249-A166-0DCA3A0D1662}">
      <dsp:nvSpPr>
        <dsp:cNvPr id="0" name=""/>
        <dsp:cNvSpPr/>
      </dsp:nvSpPr>
      <dsp:spPr>
        <a:xfrm rot="19457599">
          <a:off x="3464462" y="2339207"/>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2329445"/>
        <a:ext cx="59953" cy="59953"/>
      </dsp:txXfrm>
    </dsp:sp>
    <dsp:sp modelId="{131302FE-DACE-4BBC-B8AA-7F59472F1B2D}">
      <dsp:nvSpPr>
        <dsp:cNvPr id="0" name=""/>
        <dsp:cNvSpPr/>
      </dsp:nvSpPr>
      <dsp:spPr>
        <a:xfrm>
          <a:off x="4550833" y="1400968"/>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地理和遗产：自然和人文旅游资源</a:t>
          </a:r>
        </a:p>
      </dsp:txBody>
      <dsp:txXfrm>
        <a:off x="4586480" y="1436615"/>
        <a:ext cx="2362872" cy="1145789"/>
      </dsp:txXfrm>
    </dsp:sp>
    <dsp:sp modelId="{B072F4DC-C6B6-4ABC-A6CD-938FAAB7FA8C}">
      <dsp:nvSpPr>
        <dsp:cNvPr id="0" name=""/>
        <dsp:cNvSpPr/>
      </dsp:nvSpPr>
      <dsp:spPr>
        <a:xfrm rot="2142401">
          <a:off x="3464462" y="3039030"/>
          <a:ext cx="1199074" cy="40429"/>
        </a:xfrm>
        <a:custGeom>
          <a:avLst/>
          <a:gdLst/>
          <a:ahLst/>
          <a:cxnLst/>
          <a:rect l="0" t="0" r="0" b="0"/>
          <a:pathLst>
            <a:path>
              <a:moveTo>
                <a:pt x="0" y="20214"/>
              </a:moveTo>
              <a:lnTo>
                <a:pt x="1199074"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4023" y="3029268"/>
        <a:ext cx="59953" cy="59953"/>
      </dsp:txXfrm>
    </dsp:sp>
    <dsp:sp modelId="{3F2ECABE-70D1-42A4-8CD4-24C8C6038329}">
      <dsp:nvSpPr>
        <dsp:cNvPr id="0" name=""/>
        <dsp:cNvSpPr/>
      </dsp:nvSpPr>
      <dsp:spPr>
        <a:xfrm>
          <a:off x="4550833" y="2800614"/>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中国旅游资源的近期开发状况</a:t>
          </a:r>
        </a:p>
      </dsp:txBody>
      <dsp:txXfrm>
        <a:off x="4586480" y="2836261"/>
        <a:ext cx="2362872" cy="1145789"/>
      </dsp:txXfrm>
    </dsp:sp>
    <dsp:sp modelId="{73BE579C-8D91-4426-A0E7-BEFF9D736848}">
      <dsp:nvSpPr>
        <dsp:cNvPr id="0" name=""/>
        <dsp:cNvSpPr/>
      </dsp:nvSpPr>
      <dsp:spPr>
        <a:xfrm rot="3907178">
          <a:off x="2906870" y="3738853"/>
          <a:ext cx="2314259" cy="40429"/>
        </a:xfrm>
        <a:custGeom>
          <a:avLst/>
          <a:gdLst/>
          <a:ahLst/>
          <a:cxnLst/>
          <a:rect l="0" t="0" r="0" b="0"/>
          <a:pathLst>
            <a:path>
              <a:moveTo>
                <a:pt x="0" y="20214"/>
              </a:moveTo>
              <a:lnTo>
                <a:pt x="2314259"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143" y="3701211"/>
        <a:ext cx="115712" cy="115712"/>
      </dsp:txXfrm>
    </dsp:sp>
    <dsp:sp modelId="{0BF7E534-FEF5-4B8D-91D8-1DAAFAB0CA9F}">
      <dsp:nvSpPr>
        <dsp:cNvPr id="0" name=""/>
        <dsp:cNvSpPr/>
      </dsp:nvSpPr>
      <dsp:spPr>
        <a:xfrm>
          <a:off x="4550833" y="4200260"/>
          <a:ext cx="2434166" cy="12170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总结</a:t>
          </a:r>
        </a:p>
      </dsp:txBody>
      <dsp:txXfrm>
        <a:off x="4586480" y="4235907"/>
        <a:ext cx="2362872" cy="11457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6349" y="1863989"/>
          <a:ext cx="3381375" cy="1690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旅游对社会与文化的影响</a:t>
          </a:r>
        </a:p>
      </dsp:txBody>
      <dsp:txXfrm>
        <a:off x="55868" y="1913508"/>
        <a:ext cx="3282337" cy="1591649"/>
      </dsp:txXfrm>
    </dsp:sp>
    <dsp:sp modelId="{4A87AF13-389D-4C54-8AB7-4127A44189FC}">
      <dsp:nvSpPr>
        <dsp:cNvPr id="0" name=""/>
        <dsp:cNvSpPr/>
      </dsp:nvSpPr>
      <dsp:spPr>
        <a:xfrm rot="19457599">
          <a:off x="3231164" y="2195179"/>
          <a:ext cx="1665670" cy="56162"/>
        </a:xfrm>
        <a:custGeom>
          <a:avLst/>
          <a:gdLst/>
          <a:ahLst/>
          <a:cxnLst/>
          <a:rect l="0" t="0" r="0" b="0"/>
          <a:pathLst>
            <a:path>
              <a:moveTo>
                <a:pt x="0" y="28081"/>
              </a:moveTo>
              <a:lnTo>
                <a:pt x="1665670" y="280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22358" y="2181619"/>
        <a:ext cx="83283" cy="83283"/>
      </dsp:txXfrm>
    </dsp:sp>
    <dsp:sp modelId="{7AAF624F-84D3-4737-84CD-3D3952FBAD9E}">
      <dsp:nvSpPr>
        <dsp:cNvPr id="0" name=""/>
        <dsp:cNvSpPr/>
      </dsp:nvSpPr>
      <dsp:spPr>
        <a:xfrm>
          <a:off x="4740275" y="891844"/>
          <a:ext cx="3381375" cy="1690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旅游业的重要性</a:t>
          </a:r>
        </a:p>
      </dsp:txBody>
      <dsp:txXfrm>
        <a:off x="4789794" y="941363"/>
        <a:ext cx="3282337" cy="1591649"/>
      </dsp:txXfrm>
    </dsp:sp>
    <dsp:sp modelId="{547273CE-8AC5-47AE-B739-FEDDACCDD381}">
      <dsp:nvSpPr>
        <dsp:cNvPr id="0" name=""/>
        <dsp:cNvSpPr/>
      </dsp:nvSpPr>
      <dsp:spPr>
        <a:xfrm rot="2142401">
          <a:off x="3231164" y="3167325"/>
          <a:ext cx="1665670" cy="56162"/>
        </a:xfrm>
        <a:custGeom>
          <a:avLst/>
          <a:gdLst/>
          <a:ahLst/>
          <a:cxnLst/>
          <a:rect l="0" t="0" r="0" b="0"/>
          <a:pathLst>
            <a:path>
              <a:moveTo>
                <a:pt x="0" y="28081"/>
              </a:moveTo>
              <a:lnTo>
                <a:pt x="1665670" y="280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22358" y="3153764"/>
        <a:ext cx="83283" cy="83283"/>
      </dsp:txXfrm>
    </dsp:sp>
    <dsp:sp modelId="{4D6D6B2B-C171-4B51-9C5B-072ED64A46CC}">
      <dsp:nvSpPr>
        <dsp:cNvPr id="0" name=""/>
        <dsp:cNvSpPr/>
      </dsp:nvSpPr>
      <dsp:spPr>
        <a:xfrm>
          <a:off x="4740275" y="2836135"/>
          <a:ext cx="3381375" cy="16906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旅游业对社会与文化的影响</a:t>
          </a:r>
        </a:p>
      </dsp:txBody>
      <dsp:txXfrm>
        <a:off x="4789794" y="2885654"/>
        <a:ext cx="3282337" cy="15916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1F9949-0C20-4537-87AC-E45BE42E8E98}">
      <dsp:nvSpPr>
        <dsp:cNvPr id="0" name=""/>
        <dsp:cNvSpPr/>
      </dsp:nvSpPr>
      <dsp:spPr>
        <a:xfrm>
          <a:off x="4443" y="453547"/>
          <a:ext cx="819299" cy="938638"/>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中国旅游资源评估</a:t>
          </a:r>
        </a:p>
      </dsp:txBody>
      <dsp:txXfrm>
        <a:off x="28439" y="477543"/>
        <a:ext cx="771307" cy="890646"/>
      </dsp:txXfrm>
    </dsp:sp>
    <dsp:sp modelId="{62B073C9-831C-4FEB-A3D9-15EC0C5B6F9C}">
      <dsp:nvSpPr>
        <dsp:cNvPr id="0" name=""/>
        <dsp:cNvSpPr/>
      </dsp:nvSpPr>
      <dsp:spPr>
        <a:xfrm rot="18205666">
          <a:off x="629373" y="471673"/>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560712"/>
        <a:ext cx="641178" cy="1921"/>
      </dsp:txXfrm>
    </dsp:sp>
    <dsp:sp modelId="{6E5F5BA7-1CCB-4A71-AB1F-7769358C857C}">
      <dsp:nvSpPr>
        <dsp:cNvPr id="0" name=""/>
        <dsp:cNvSpPr/>
      </dsp:nvSpPr>
      <dsp:spPr>
        <a:xfrm>
          <a:off x="1300572" y="4386"/>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旅游资源在旅游业发展中的作用</a:t>
          </a:r>
        </a:p>
      </dsp:txBody>
      <dsp:txXfrm>
        <a:off x="1312059" y="15873"/>
        <a:ext cx="3269841" cy="369212"/>
      </dsp:txXfrm>
    </dsp:sp>
    <dsp:sp modelId="{DB2A155F-B7CD-4249-A166-0DCA3A0D1662}">
      <dsp:nvSpPr>
        <dsp:cNvPr id="0" name=""/>
        <dsp:cNvSpPr/>
      </dsp:nvSpPr>
      <dsp:spPr>
        <a:xfrm rot="19992391">
          <a:off x="795067" y="712469"/>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801508"/>
        <a:ext cx="214323" cy="1921"/>
      </dsp:txXfrm>
    </dsp:sp>
    <dsp:sp modelId="{131302FE-DACE-4BBC-B8AA-7F59472F1B2D}">
      <dsp:nvSpPr>
        <dsp:cNvPr id="0" name=""/>
        <dsp:cNvSpPr/>
      </dsp:nvSpPr>
      <dsp:spPr>
        <a:xfrm>
          <a:off x="1300572" y="485978"/>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地理和遗产：自然和人文旅游资源</a:t>
          </a:r>
        </a:p>
      </dsp:txBody>
      <dsp:txXfrm>
        <a:off x="1312059" y="497465"/>
        <a:ext cx="3269841" cy="369212"/>
      </dsp:txXfrm>
    </dsp:sp>
    <dsp:sp modelId="{B072F4DC-C6B6-4ABC-A6CD-938FAAB7FA8C}">
      <dsp:nvSpPr>
        <dsp:cNvPr id="0" name=""/>
        <dsp:cNvSpPr/>
      </dsp:nvSpPr>
      <dsp:spPr>
        <a:xfrm rot="1607609">
          <a:off x="795067" y="953264"/>
          <a:ext cx="534180" cy="180000"/>
        </a:xfrm>
        <a:custGeom>
          <a:avLst/>
          <a:gdLst/>
          <a:ahLst/>
          <a:cxnLst/>
          <a:rect l="0" t="0" r="0" b="0"/>
          <a:pathLst>
            <a:path>
              <a:moveTo>
                <a:pt x="0" y="90000"/>
              </a:moveTo>
              <a:lnTo>
                <a:pt x="534180"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954996" y="1042304"/>
        <a:ext cx="214323" cy="1921"/>
      </dsp:txXfrm>
    </dsp:sp>
    <dsp:sp modelId="{3F2ECABE-70D1-42A4-8CD4-24C8C6038329}">
      <dsp:nvSpPr>
        <dsp:cNvPr id="0" name=""/>
        <dsp:cNvSpPr/>
      </dsp:nvSpPr>
      <dsp:spPr>
        <a:xfrm>
          <a:off x="1300572" y="967569"/>
          <a:ext cx="3292815" cy="39218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中国旅游资源的近期开发状况</a:t>
          </a:r>
        </a:p>
      </dsp:txBody>
      <dsp:txXfrm>
        <a:off x="1312059" y="979056"/>
        <a:ext cx="3269841" cy="369212"/>
      </dsp:txXfrm>
    </dsp:sp>
    <dsp:sp modelId="{73BE579C-8D91-4426-A0E7-BEFF9D736848}">
      <dsp:nvSpPr>
        <dsp:cNvPr id="0" name=""/>
        <dsp:cNvSpPr/>
      </dsp:nvSpPr>
      <dsp:spPr>
        <a:xfrm rot="3394334">
          <a:off x="629373" y="1194060"/>
          <a:ext cx="865568" cy="180000"/>
        </a:xfrm>
        <a:custGeom>
          <a:avLst/>
          <a:gdLst/>
          <a:ahLst/>
          <a:cxnLst/>
          <a:rect l="0" t="0" r="0" b="0"/>
          <a:pathLst>
            <a:path>
              <a:moveTo>
                <a:pt x="0" y="90000"/>
              </a:moveTo>
              <a:lnTo>
                <a:pt x="865568" y="90000"/>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41568" y="1283100"/>
        <a:ext cx="641178" cy="1921"/>
      </dsp:txXfrm>
    </dsp:sp>
    <dsp:sp modelId="{0BF7E534-FEF5-4B8D-91D8-1DAAFAB0CA9F}">
      <dsp:nvSpPr>
        <dsp:cNvPr id="0" name=""/>
        <dsp:cNvSpPr/>
      </dsp:nvSpPr>
      <dsp:spPr>
        <a:xfrm>
          <a:off x="1300572" y="1449161"/>
          <a:ext cx="3292815" cy="39218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总结</a:t>
          </a:r>
        </a:p>
      </dsp:txBody>
      <dsp:txXfrm>
        <a:off x="1312059" y="1460648"/>
        <a:ext cx="3269841" cy="3692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71931" y="222580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中国国内旅游：政策及发展</a:t>
          </a:r>
        </a:p>
      </dsp:txBody>
      <dsp:txXfrm>
        <a:off x="100255" y="2254131"/>
        <a:ext cx="3548599" cy="910404"/>
      </dsp:txXfrm>
    </dsp:sp>
    <dsp:sp modelId="{63837430-C95B-4433-831D-1DC28F2195C3}">
      <dsp:nvSpPr>
        <dsp:cNvPr id="0" name=""/>
        <dsp:cNvSpPr/>
      </dsp:nvSpPr>
      <dsp:spPr>
        <a:xfrm rot="17350740">
          <a:off x="2886537" y="1581161"/>
          <a:ext cx="2354925" cy="32124"/>
        </a:xfrm>
        <a:custGeom>
          <a:avLst/>
          <a:gdLst/>
          <a:ahLst/>
          <a:cxnLst/>
          <a:rect l="0" t="0" r="0" b="0"/>
          <a:pathLst>
            <a:path>
              <a:moveTo>
                <a:pt x="0" y="16062"/>
              </a:moveTo>
              <a:lnTo>
                <a:pt x="2354925"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886537" y="1538350"/>
        <a:ext cx="2354925" cy="117746"/>
      </dsp:txXfrm>
    </dsp:sp>
    <dsp:sp modelId="{A5C90293-9ABE-489D-99FE-B33215D18B43}">
      <dsp:nvSpPr>
        <dsp:cNvPr id="0" name=""/>
        <dsp:cNvSpPr/>
      </dsp:nvSpPr>
      <dsp:spPr>
        <a:xfrm>
          <a:off x="4450820" y="158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国内旅游</a:t>
          </a:r>
        </a:p>
      </dsp:txBody>
      <dsp:txXfrm>
        <a:off x="4479144" y="29911"/>
        <a:ext cx="3548599" cy="910404"/>
      </dsp:txXfrm>
    </dsp:sp>
    <dsp:sp modelId="{5C610870-6020-4D85-98EC-C126D87C9730}">
      <dsp:nvSpPr>
        <dsp:cNvPr id="0" name=""/>
        <dsp:cNvSpPr/>
      </dsp:nvSpPr>
      <dsp:spPr>
        <a:xfrm rot="18289469">
          <a:off x="3386631" y="2137216"/>
          <a:ext cx="1354736" cy="32124"/>
        </a:xfrm>
        <a:custGeom>
          <a:avLst/>
          <a:gdLst/>
          <a:ahLst/>
          <a:cxnLst/>
          <a:rect l="0" t="0" r="0" b="0"/>
          <a:pathLst>
            <a:path>
              <a:moveTo>
                <a:pt x="0" y="16062"/>
              </a:moveTo>
              <a:lnTo>
                <a:pt x="135473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86631" y="2119410"/>
        <a:ext cx="1354736" cy="67736"/>
      </dsp:txXfrm>
    </dsp:sp>
    <dsp:sp modelId="{9B39B1EA-8D4B-44C2-BDE9-54D73B2D9C64}">
      <dsp:nvSpPr>
        <dsp:cNvPr id="0" name=""/>
        <dsp:cNvSpPr/>
      </dsp:nvSpPr>
      <dsp:spPr>
        <a:xfrm>
          <a:off x="4450820" y="111369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中国国内旅游的发展状况</a:t>
          </a:r>
        </a:p>
      </dsp:txBody>
      <dsp:txXfrm>
        <a:off x="4479144" y="1142021"/>
        <a:ext cx="3548599" cy="910404"/>
      </dsp:txXfrm>
    </dsp:sp>
    <dsp:sp modelId="{0E68958D-40C1-42E9-8984-2936A38153AD}">
      <dsp:nvSpPr>
        <dsp:cNvPr id="0" name=""/>
        <dsp:cNvSpPr/>
      </dsp:nvSpPr>
      <dsp:spPr>
        <a:xfrm>
          <a:off x="3677179" y="2693271"/>
          <a:ext cx="773641" cy="32124"/>
        </a:xfrm>
        <a:custGeom>
          <a:avLst/>
          <a:gdLst/>
          <a:ahLst/>
          <a:cxnLst/>
          <a:rect l="0" t="0" r="0" b="0"/>
          <a:pathLst>
            <a:path>
              <a:moveTo>
                <a:pt x="0" y="16062"/>
              </a:moveTo>
              <a:lnTo>
                <a:pt x="77364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677179" y="2689992"/>
        <a:ext cx="773641" cy="38682"/>
      </dsp:txXfrm>
    </dsp:sp>
    <dsp:sp modelId="{0120D3D1-ECF1-4C7D-A21B-640EE5F7DBA6}">
      <dsp:nvSpPr>
        <dsp:cNvPr id="0" name=""/>
        <dsp:cNvSpPr/>
      </dsp:nvSpPr>
      <dsp:spPr>
        <a:xfrm>
          <a:off x="4450820" y="222580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经济和社会文化影响</a:t>
          </a:r>
        </a:p>
      </dsp:txBody>
      <dsp:txXfrm>
        <a:off x="4479144" y="2254131"/>
        <a:ext cx="3548599" cy="910404"/>
      </dsp:txXfrm>
    </dsp:sp>
    <dsp:sp modelId="{B6B007BE-DB32-4DBE-8179-8540CE2FA9A9}">
      <dsp:nvSpPr>
        <dsp:cNvPr id="0" name=""/>
        <dsp:cNvSpPr/>
      </dsp:nvSpPr>
      <dsp:spPr>
        <a:xfrm rot="3310531">
          <a:off x="3386631" y="3249326"/>
          <a:ext cx="1354736" cy="32124"/>
        </a:xfrm>
        <a:custGeom>
          <a:avLst/>
          <a:gdLst/>
          <a:ahLst/>
          <a:cxnLst/>
          <a:rect l="0" t="0" r="0" b="0"/>
          <a:pathLst>
            <a:path>
              <a:moveTo>
                <a:pt x="0" y="16062"/>
              </a:moveTo>
              <a:lnTo>
                <a:pt x="135473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86631" y="3231520"/>
        <a:ext cx="1354736" cy="67736"/>
      </dsp:txXfrm>
    </dsp:sp>
    <dsp:sp modelId="{643C60B1-79B3-41CB-975F-115953F025EC}">
      <dsp:nvSpPr>
        <dsp:cNvPr id="0" name=""/>
        <dsp:cNvSpPr/>
      </dsp:nvSpPr>
      <dsp:spPr>
        <a:xfrm>
          <a:off x="4450820" y="333791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国内旅游发簪的措施</a:t>
          </a:r>
        </a:p>
      </dsp:txBody>
      <dsp:txXfrm>
        <a:off x="4479144" y="3366241"/>
        <a:ext cx="3548599" cy="910404"/>
      </dsp:txXfrm>
    </dsp:sp>
    <dsp:sp modelId="{D7A7C3BD-DF8F-4D34-8581-3667B389C82D}">
      <dsp:nvSpPr>
        <dsp:cNvPr id="0" name=""/>
        <dsp:cNvSpPr/>
      </dsp:nvSpPr>
      <dsp:spPr>
        <a:xfrm rot="4249260">
          <a:off x="2886537" y="3805381"/>
          <a:ext cx="2354925" cy="32124"/>
        </a:xfrm>
        <a:custGeom>
          <a:avLst/>
          <a:gdLst/>
          <a:ahLst/>
          <a:cxnLst/>
          <a:rect l="0" t="0" r="0" b="0"/>
          <a:pathLst>
            <a:path>
              <a:moveTo>
                <a:pt x="0" y="16062"/>
              </a:moveTo>
              <a:lnTo>
                <a:pt x="2354925"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886537" y="3762570"/>
        <a:ext cx="2354925" cy="117746"/>
      </dsp:txXfrm>
    </dsp:sp>
    <dsp:sp modelId="{E4A7CFA7-1D26-46DF-B6A7-26A133EB8006}">
      <dsp:nvSpPr>
        <dsp:cNvPr id="0" name=""/>
        <dsp:cNvSpPr/>
      </dsp:nvSpPr>
      <dsp:spPr>
        <a:xfrm>
          <a:off x="4450820" y="4450027"/>
          <a:ext cx="3605247"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未来前景</a:t>
          </a:r>
        </a:p>
      </dsp:txBody>
      <dsp:txXfrm>
        <a:off x="4479144" y="4478351"/>
        <a:ext cx="3548599" cy="91040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9807-C264-4313-A00C-E32CA2D59D65}">
      <dsp:nvSpPr>
        <dsp:cNvPr id="0" name=""/>
        <dsp:cNvSpPr/>
      </dsp:nvSpPr>
      <dsp:spPr>
        <a:xfrm>
          <a:off x="94096" y="536028"/>
          <a:ext cx="1225690" cy="116664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中国国内旅游：政策及发展</a:t>
          </a:r>
        </a:p>
      </dsp:txBody>
      <dsp:txXfrm>
        <a:off x="128266" y="570198"/>
        <a:ext cx="1157350" cy="1098304"/>
      </dsp:txXfrm>
    </dsp:sp>
    <dsp:sp modelId="{63837430-C95B-4433-831D-1DC28F2195C3}">
      <dsp:nvSpPr>
        <dsp:cNvPr id="0" name=""/>
        <dsp:cNvSpPr/>
      </dsp:nvSpPr>
      <dsp:spPr>
        <a:xfrm rot="17440677">
          <a:off x="1009033" y="666446"/>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394593"/>
        <a:ext cx="960765" cy="550642"/>
      </dsp:txXfrm>
    </dsp:sp>
    <dsp:sp modelId="{A5C90293-9ABE-489D-99FE-B33215D18B43}">
      <dsp:nvSpPr>
        <dsp:cNvPr id="0" name=""/>
        <dsp:cNvSpPr/>
      </dsp:nvSpPr>
      <dsp:spPr>
        <a:xfrm>
          <a:off x="1659046" y="222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a:t>
          </a:r>
        </a:p>
      </dsp:txBody>
      <dsp:txXfrm>
        <a:off x="1671831" y="15014"/>
        <a:ext cx="2351374" cy="410925"/>
      </dsp:txXfrm>
    </dsp:sp>
    <dsp:sp modelId="{5C610870-6020-4D85-98EC-C126D87C9730}">
      <dsp:nvSpPr>
        <dsp:cNvPr id="0" name=""/>
        <dsp:cNvSpPr/>
      </dsp:nvSpPr>
      <dsp:spPr>
        <a:xfrm rot="18422856">
          <a:off x="1207862" y="891164"/>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733265"/>
        <a:ext cx="563108" cy="322733"/>
      </dsp:txXfrm>
    </dsp:sp>
    <dsp:sp modelId="{9B39B1EA-8D4B-44C2-BDE9-54D73B2D9C64}">
      <dsp:nvSpPr>
        <dsp:cNvPr id="0" name=""/>
        <dsp:cNvSpPr/>
      </dsp:nvSpPr>
      <dsp:spPr>
        <a:xfrm>
          <a:off x="1659046" y="451666"/>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中国国内旅游的发展状况</a:t>
          </a:r>
        </a:p>
      </dsp:txBody>
      <dsp:txXfrm>
        <a:off x="1671831" y="464451"/>
        <a:ext cx="2351374" cy="410925"/>
      </dsp:txXfrm>
    </dsp:sp>
    <dsp:sp modelId="{0E68958D-40C1-42E9-8984-2936A38153AD}">
      <dsp:nvSpPr>
        <dsp:cNvPr id="0" name=""/>
        <dsp:cNvSpPr/>
      </dsp:nvSpPr>
      <dsp:spPr>
        <a:xfrm>
          <a:off x="1319786" y="1115882"/>
          <a:ext cx="339260" cy="6936"/>
        </a:xfrm>
        <a:custGeom>
          <a:avLst/>
          <a:gdLst/>
          <a:ahLst/>
          <a:cxnLst/>
          <a:rect l="0" t="0" r="0" b="0"/>
          <a:pathLst>
            <a:path>
              <a:moveTo>
                <a:pt x="0" y="3468"/>
              </a:moveTo>
              <a:lnTo>
                <a:pt x="339260"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319786" y="1022131"/>
        <a:ext cx="339260" cy="194439"/>
      </dsp:txXfrm>
    </dsp:sp>
    <dsp:sp modelId="{0120D3D1-ECF1-4C7D-A21B-640EE5F7DBA6}">
      <dsp:nvSpPr>
        <dsp:cNvPr id="0" name=""/>
        <dsp:cNvSpPr/>
      </dsp:nvSpPr>
      <dsp:spPr>
        <a:xfrm>
          <a:off x="1659046" y="901103"/>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经济和社会文化影响</a:t>
          </a:r>
        </a:p>
      </dsp:txBody>
      <dsp:txXfrm>
        <a:off x="1671831" y="913888"/>
        <a:ext cx="2351374" cy="410925"/>
      </dsp:txXfrm>
    </dsp:sp>
    <dsp:sp modelId="{B6B007BE-DB32-4DBE-8179-8540CE2FA9A9}">
      <dsp:nvSpPr>
        <dsp:cNvPr id="0" name=""/>
        <dsp:cNvSpPr/>
      </dsp:nvSpPr>
      <dsp:spPr>
        <a:xfrm rot="3177144">
          <a:off x="1207862" y="1340601"/>
          <a:ext cx="563108" cy="6936"/>
        </a:xfrm>
        <a:custGeom>
          <a:avLst/>
          <a:gdLst/>
          <a:ahLst/>
          <a:cxnLst/>
          <a:rect l="0" t="0" r="0" b="0"/>
          <a:pathLst>
            <a:path>
              <a:moveTo>
                <a:pt x="0" y="3468"/>
              </a:moveTo>
              <a:lnTo>
                <a:pt x="563108"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207862" y="1182702"/>
        <a:ext cx="563108" cy="322733"/>
      </dsp:txXfrm>
    </dsp:sp>
    <dsp:sp modelId="{643C60B1-79B3-41CB-975F-115953F025EC}">
      <dsp:nvSpPr>
        <dsp:cNvPr id="0" name=""/>
        <dsp:cNvSpPr/>
      </dsp:nvSpPr>
      <dsp:spPr>
        <a:xfrm>
          <a:off x="1659046" y="1350539"/>
          <a:ext cx="2376944" cy="436495"/>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国内旅游发展的措施</a:t>
          </a:r>
        </a:p>
      </dsp:txBody>
      <dsp:txXfrm>
        <a:off x="1671831" y="1363324"/>
        <a:ext cx="2351374" cy="410925"/>
      </dsp:txXfrm>
    </dsp:sp>
    <dsp:sp modelId="{D7A7C3BD-DF8F-4D34-8581-3667B389C82D}">
      <dsp:nvSpPr>
        <dsp:cNvPr id="0" name=""/>
        <dsp:cNvSpPr/>
      </dsp:nvSpPr>
      <dsp:spPr>
        <a:xfrm rot="4159323">
          <a:off x="1009033" y="1565319"/>
          <a:ext cx="960765" cy="6936"/>
        </a:xfrm>
        <a:custGeom>
          <a:avLst/>
          <a:gdLst/>
          <a:ahLst/>
          <a:cxnLst/>
          <a:rect l="0" t="0" r="0" b="0"/>
          <a:pathLst>
            <a:path>
              <a:moveTo>
                <a:pt x="0" y="3468"/>
              </a:moveTo>
              <a:lnTo>
                <a:pt x="960765" y="346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009033" y="1293466"/>
        <a:ext cx="960765" cy="550642"/>
      </dsp:txXfrm>
    </dsp:sp>
    <dsp:sp modelId="{E4A7CFA7-1D26-46DF-B6A7-26A133EB8006}">
      <dsp:nvSpPr>
        <dsp:cNvPr id="0" name=""/>
        <dsp:cNvSpPr/>
      </dsp:nvSpPr>
      <dsp:spPr>
        <a:xfrm>
          <a:off x="1659046" y="1799976"/>
          <a:ext cx="2376944" cy="43649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未来前景</a:t>
          </a:r>
        </a:p>
      </dsp:txBody>
      <dsp:txXfrm>
        <a:off x="1671831" y="1812761"/>
        <a:ext cx="2351374" cy="4109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126999"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中国旅游业：机遇、挑战与策略</a:t>
          </a:r>
        </a:p>
      </dsp:txBody>
      <dsp:txXfrm>
        <a:off x="175045" y="1937171"/>
        <a:ext cx="3184741" cy="1544324"/>
      </dsp:txXfrm>
    </dsp:sp>
    <dsp:sp modelId="{1F33907B-D8A0-4B25-B9D6-2D44A1FEF2C4}">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548" y="1708642"/>
        <a:ext cx="114902" cy="114902"/>
      </dsp:txXfrm>
    </dsp:sp>
    <dsp:sp modelId="{B5BFE879-27CC-4007-A973-78F86E46EDD9}">
      <dsp:nvSpPr>
        <dsp:cNvPr id="0" name=""/>
        <dsp:cNvSpPr/>
      </dsp:nvSpPr>
      <dsp:spPr>
        <a:xfrm>
          <a:off x="4720166" y="264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机遇</a:t>
          </a:r>
        </a:p>
      </dsp:txBody>
      <dsp:txXfrm>
        <a:off x="4768212" y="50691"/>
        <a:ext cx="3184741" cy="1544324"/>
      </dsp:txXfrm>
    </dsp:sp>
    <dsp:sp modelId="{49774151-DD30-4FA6-96C7-46209BF862AD}">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1191" y="2676525"/>
        <a:ext cx="65616" cy="65616"/>
      </dsp:txXfrm>
    </dsp:sp>
    <dsp:sp modelId="{5792BCB4-8E64-4CF1-A620-03B618ABD40B}">
      <dsp:nvSpPr>
        <dsp:cNvPr id="0" name=""/>
        <dsp:cNvSpPr/>
      </dsp:nvSpPr>
      <dsp:spPr>
        <a:xfrm>
          <a:off x="4720166" y="1889125"/>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挑战</a:t>
          </a:r>
        </a:p>
      </dsp:txBody>
      <dsp:txXfrm>
        <a:off x="4768212" y="1937171"/>
        <a:ext cx="3184741" cy="1544324"/>
      </dsp:txXfrm>
    </dsp:sp>
    <dsp:sp modelId="{EBEA88F3-BDEB-44BB-9E3B-288D016EB520}">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4006548" y="3595121"/>
        <a:ext cx="114902" cy="114902"/>
      </dsp:txXfrm>
    </dsp:sp>
    <dsp:sp modelId="{CD3AD74D-A9C8-420B-A9E5-E1E375291DE4}">
      <dsp:nvSpPr>
        <dsp:cNvPr id="0" name=""/>
        <dsp:cNvSpPr/>
      </dsp:nvSpPr>
      <dsp:spPr>
        <a:xfrm>
          <a:off x="4720166" y="3775604"/>
          <a:ext cx="3280833" cy="16404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策略</a:t>
          </a:r>
        </a:p>
      </dsp:txBody>
      <dsp:txXfrm>
        <a:off x="4768212" y="3823650"/>
        <a:ext cx="3184741" cy="154432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90A88-956D-4003-BD66-84CA4D677FF1}">
      <dsp:nvSpPr>
        <dsp:cNvPr id="0" name=""/>
        <dsp:cNvSpPr/>
      </dsp:nvSpPr>
      <dsp:spPr>
        <a:xfrm>
          <a:off x="396" y="388270"/>
          <a:ext cx="1881297" cy="652574"/>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中国旅游业：机遇、挑战与策略</a:t>
          </a:r>
        </a:p>
      </dsp:txBody>
      <dsp:txXfrm>
        <a:off x="19509" y="407383"/>
        <a:ext cx="1843071" cy="614348"/>
      </dsp:txXfrm>
    </dsp:sp>
    <dsp:sp modelId="{1F33907B-D8A0-4B25-B9D6-2D44A1FEF2C4}">
      <dsp:nvSpPr>
        <dsp:cNvPr id="0" name=""/>
        <dsp:cNvSpPr/>
      </dsp:nvSpPr>
      <dsp:spPr>
        <a:xfrm rot="18620602">
          <a:off x="1779230" y="433858"/>
          <a:ext cx="581127" cy="118476"/>
        </a:xfrm>
        <a:custGeom>
          <a:avLst/>
          <a:gdLst/>
          <a:ahLst/>
          <a:cxnLst/>
          <a:rect l="0" t="0" r="0" b="0"/>
          <a:pathLst>
            <a:path>
              <a:moveTo>
                <a:pt x="0" y="59238"/>
              </a:moveTo>
              <a:lnTo>
                <a:pt x="581127"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5266" y="478568"/>
        <a:ext cx="29056" cy="29056"/>
      </dsp:txXfrm>
    </dsp:sp>
    <dsp:sp modelId="{B5BFE879-27CC-4007-A973-78F86E46EDD9}">
      <dsp:nvSpPr>
        <dsp:cNvPr id="0" name=""/>
        <dsp:cNvSpPr/>
      </dsp:nvSpPr>
      <dsp:spPr>
        <a:xfrm>
          <a:off x="2257896" y="112166"/>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机遇</a:t>
          </a:r>
        </a:p>
      </dsp:txBody>
      <dsp:txXfrm>
        <a:off x="2267237" y="121507"/>
        <a:ext cx="662723" cy="300254"/>
      </dsp:txXfrm>
    </dsp:sp>
    <dsp:sp modelId="{49774151-DD30-4FA6-96C7-46209BF862AD}">
      <dsp:nvSpPr>
        <dsp:cNvPr id="0" name=""/>
        <dsp:cNvSpPr/>
      </dsp:nvSpPr>
      <dsp:spPr>
        <a:xfrm rot="156247">
          <a:off x="1881498" y="663874"/>
          <a:ext cx="376591" cy="118476"/>
        </a:xfrm>
        <a:custGeom>
          <a:avLst/>
          <a:gdLst/>
          <a:ahLst/>
          <a:cxnLst/>
          <a:rect l="0" t="0" r="0" b="0"/>
          <a:pathLst>
            <a:path>
              <a:moveTo>
                <a:pt x="0" y="59238"/>
              </a:moveTo>
              <a:lnTo>
                <a:pt x="376591"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60379" y="713698"/>
        <a:ext cx="18829" cy="18829"/>
      </dsp:txXfrm>
    </dsp:sp>
    <dsp:sp modelId="{5792BCB4-8E64-4CF1-A620-03B618ABD40B}">
      <dsp:nvSpPr>
        <dsp:cNvPr id="0" name=""/>
        <dsp:cNvSpPr/>
      </dsp:nvSpPr>
      <dsp:spPr>
        <a:xfrm>
          <a:off x="2257896" y="572200"/>
          <a:ext cx="681405" cy="318936"/>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挑战</a:t>
          </a:r>
        </a:p>
      </dsp:txBody>
      <dsp:txXfrm>
        <a:off x="2267237" y="581541"/>
        <a:ext cx="662723" cy="300254"/>
      </dsp:txXfrm>
    </dsp:sp>
    <dsp:sp modelId="{EBEA88F3-BDEB-44BB-9E3B-288D016EB520}">
      <dsp:nvSpPr>
        <dsp:cNvPr id="0" name=""/>
        <dsp:cNvSpPr/>
      </dsp:nvSpPr>
      <dsp:spPr>
        <a:xfrm rot="3104765">
          <a:off x="1765987" y="893891"/>
          <a:ext cx="607614" cy="118476"/>
        </a:xfrm>
        <a:custGeom>
          <a:avLst/>
          <a:gdLst/>
          <a:ahLst/>
          <a:cxnLst/>
          <a:rect l="0" t="0" r="0" b="0"/>
          <a:pathLst>
            <a:path>
              <a:moveTo>
                <a:pt x="0" y="59238"/>
              </a:moveTo>
              <a:lnTo>
                <a:pt x="607614" y="59238"/>
              </a:lnTo>
            </a:path>
          </a:pathLst>
        </a:custGeom>
        <a:no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054604" y="937939"/>
        <a:ext cx="30380" cy="30380"/>
      </dsp:txXfrm>
    </dsp:sp>
    <dsp:sp modelId="{CD3AD74D-A9C8-420B-A9E5-E1E375291DE4}">
      <dsp:nvSpPr>
        <dsp:cNvPr id="0" name=""/>
        <dsp:cNvSpPr/>
      </dsp:nvSpPr>
      <dsp:spPr>
        <a:xfrm>
          <a:off x="2257896" y="1032233"/>
          <a:ext cx="681405" cy="318936"/>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策略</a:t>
          </a:r>
        </a:p>
      </dsp:txBody>
      <dsp:txXfrm>
        <a:off x="2267237" y="1041574"/>
        <a:ext cx="662723" cy="3002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F7E2-A41E-41D9-BF7D-514CF8A685A0}">
      <dsp:nvSpPr>
        <dsp:cNvPr id="0" name=""/>
        <dsp:cNvSpPr/>
      </dsp:nvSpPr>
      <dsp:spPr>
        <a:xfrm>
          <a:off x="241" y="431962"/>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旅游对社会与文化的影响</a:t>
          </a:r>
        </a:p>
      </dsp:txBody>
      <dsp:txXfrm>
        <a:off x="17695" y="449416"/>
        <a:ext cx="1156907" cy="560999"/>
      </dsp:txXfrm>
    </dsp:sp>
    <dsp:sp modelId="{4A87AF13-389D-4C54-8AB7-4127A44189FC}">
      <dsp:nvSpPr>
        <dsp:cNvPr id="0" name=""/>
        <dsp:cNvSpPr/>
      </dsp:nvSpPr>
      <dsp:spPr>
        <a:xfrm rot="19457599">
          <a:off x="1136875" y="521854"/>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543915"/>
        <a:ext cx="29354" cy="29354"/>
      </dsp:txXfrm>
    </dsp:sp>
    <dsp:sp modelId="{7AAF624F-84D3-4737-84CD-3D3952FBAD9E}">
      <dsp:nvSpPr>
        <dsp:cNvPr id="0" name=""/>
        <dsp:cNvSpPr/>
      </dsp:nvSpPr>
      <dsp:spPr>
        <a:xfrm>
          <a:off x="1668784" y="89314"/>
          <a:ext cx="1191815" cy="595907"/>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旅游业的</a:t>
          </a:r>
          <a:endParaRPr lang="en-US" altLang="zh-CN" sz="1400" kern="1200" dirty="0"/>
        </a:p>
        <a:p>
          <a:pPr marL="0" lvl="0" indent="0" algn="ctr" defTabSz="622300">
            <a:lnSpc>
              <a:spcPct val="90000"/>
            </a:lnSpc>
            <a:spcBef>
              <a:spcPct val="0"/>
            </a:spcBef>
            <a:spcAft>
              <a:spcPct val="35000"/>
            </a:spcAft>
            <a:buNone/>
          </a:pPr>
          <a:r>
            <a:rPr lang="zh-CN" altLang="en-US" sz="1400" kern="1200" dirty="0"/>
            <a:t>重要性</a:t>
          </a:r>
        </a:p>
      </dsp:txBody>
      <dsp:txXfrm>
        <a:off x="1686238" y="106768"/>
        <a:ext cx="1156907" cy="560999"/>
      </dsp:txXfrm>
    </dsp:sp>
    <dsp:sp modelId="{547273CE-8AC5-47AE-B739-FEDDACCDD381}">
      <dsp:nvSpPr>
        <dsp:cNvPr id="0" name=""/>
        <dsp:cNvSpPr/>
      </dsp:nvSpPr>
      <dsp:spPr>
        <a:xfrm rot="2142401">
          <a:off x="1136875" y="864501"/>
          <a:ext cx="587090" cy="73476"/>
        </a:xfrm>
        <a:custGeom>
          <a:avLst/>
          <a:gdLst/>
          <a:ahLst/>
          <a:cxnLst/>
          <a:rect l="0" t="0" r="0" b="0"/>
          <a:pathLst>
            <a:path>
              <a:moveTo>
                <a:pt x="0" y="36738"/>
              </a:moveTo>
              <a:lnTo>
                <a:pt x="587090" y="36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415743" y="886562"/>
        <a:ext cx="29354" cy="29354"/>
      </dsp:txXfrm>
    </dsp:sp>
    <dsp:sp modelId="{4D6D6B2B-C171-4B51-9C5B-072ED64A46CC}">
      <dsp:nvSpPr>
        <dsp:cNvPr id="0" name=""/>
        <dsp:cNvSpPr/>
      </dsp:nvSpPr>
      <dsp:spPr>
        <a:xfrm>
          <a:off x="1668784" y="774609"/>
          <a:ext cx="1191815" cy="595907"/>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旅游业对社会</a:t>
          </a:r>
          <a:endParaRPr lang="en-US" altLang="zh-CN" sz="1400" kern="1200" dirty="0"/>
        </a:p>
        <a:p>
          <a:pPr marL="0" lvl="0" indent="0" algn="ctr" defTabSz="622300">
            <a:lnSpc>
              <a:spcPct val="90000"/>
            </a:lnSpc>
            <a:spcBef>
              <a:spcPct val="0"/>
            </a:spcBef>
            <a:spcAft>
              <a:spcPct val="35000"/>
            </a:spcAft>
            <a:buNone/>
          </a:pPr>
          <a:r>
            <a:rPr lang="zh-CN" altLang="en-US" sz="1400" kern="1200" dirty="0"/>
            <a:t>与文化的影响</a:t>
          </a:r>
        </a:p>
      </dsp:txBody>
      <dsp:txXfrm>
        <a:off x="1686238" y="792063"/>
        <a:ext cx="1156907" cy="5609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47347-F3E3-42D9-BFFC-D5B54E733186}"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4FC8D-20E8-41B1-A498-4422146E3B2A}" type="slidenum">
              <a:rPr lang="zh-CN" altLang="en-US" smtClean="0"/>
              <a:t>‹#›</a:t>
            </a:fld>
            <a:endParaRPr lang="zh-CN" altLang="en-US"/>
          </a:p>
        </p:txBody>
      </p:sp>
    </p:spTree>
    <p:extLst>
      <p:ext uri="{BB962C8B-B14F-4D97-AF65-F5344CB8AC3E}">
        <p14:creationId xmlns:p14="http://schemas.microsoft.com/office/powerpoint/2010/main" val="479615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今天我们的内容就是第一章现代旅游的</a:t>
            </a:r>
            <a:r>
              <a:rPr lang="en-US" altLang="zh-CN" dirty="0"/>
              <a:t>3</a:t>
            </a:r>
            <a:r>
              <a:rPr lang="zh-CN" altLang="en-US" dirty="0"/>
              <a:t>课内容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12</a:t>
            </a:fld>
            <a:endParaRPr lang="zh-CN" altLang="en-US"/>
          </a:p>
        </p:txBody>
      </p:sp>
    </p:spTree>
    <p:extLst>
      <p:ext uri="{BB962C8B-B14F-4D97-AF65-F5344CB8AC3E}">
        <p14:creationId xmlns:p14="http://schemas.microsoft.com/office/powerpoint/2010/main" val="192598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13</a:t>
            </a:fld>
            <a:endParaRPr lang="zh-CN" altLang="en-US"/>
          </a:p>
        </p:txBody>
      </p:sp>
    </p:spTree>
    <p:extLst>
      <p:ext uri="{BB962C8B-B14F-4D97-AF65-F5344CB8AC3E}">
        <p14:creationId xmlns:p14="http://schemas.microsoft.com/office/powerpoint/2010/main" val="808597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14</a:t>
            </a:fld>
            <a:endParaRPr lang="zh-CN" altLang="en-US"/>
          </a:p>
        </p:txBody>
      </p:sp>
    </p:spTree>
    <p:extLst>
      <p:ext uri="{BB962C8B-B14F-4D97-AF65-F5344CB8AC3E}">
        <p14:creationId xmlns:p14="http://schemas.microsoft.com/office/powerpoint/2010/main" val="4038228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15</a:t>
            </a:fld>
            <a:endParaRPr lang="zh-CN" altLang="en-US"/>
          </a:p>
        </p:txBody>
      </p:sp>
    </p:spTree>
    <p:extLst>
      <p:ext uri="{BB962C8B-B14F-4D97-AF65-F5344CB8AC3E}">
        <p14:creationId xmlns:p14="http://schemas.microsoft.com/office/powerpoint/2010/main" val="270625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托马斯库克组织了以前从未见过的规模旅行。他预示了一个有组织的，大规模，相对便宜的旅游时代直到19世纪60年代初，英国仍然是库克活动的主要领域; 1862年他搬到了欧洲;他于1866年移居美国; 1872年他第一次环游世界，1880年代到达印度和远东;而第一家库克酒店于1887年在卢克索（埃及）成立。</a:t>
            </a:r>
            <a:br>
              <a:rPr lang="zh-CN" altLang="zh-CN" dirty="0"/>
            </a:br>
            <a:r>
              <a:rPr lang="zh-CN" altLang="zh-CN" dirty="0"/>
              <a:t>1862年，库克提供了第一批真正的旅行团 - 所有的交通和住宿细节都预先安排给游客，而这些游客通常都是适度的。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18</a:t>
            </a:fld>
            <a:endParaRPr lang="zh-CN" altLang="en-US"/>
          </a:p>
        </p:txBody>
      </p:sp>
    </p:spTree>
    <p:extLst>
      <p:ext uri="{BB962C8B-B14F-4D97-AF65-F5344CB8AC3E}">
        <p14:creationId xmlns:p14="http://schemas.microsoft.com/office/powerpoint/2010/main" val="3020297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托马斯库克组织了以前从未见过的规模旅行。他预示了一个有组织的，大规模，相对便宜的旅游时代直到19世纪60年代初，英国仍然是库克活动的主要领域; 1862年他搬到了欧洲;他于1866年移居美国; 1872年他第一次环游世界，1880年代到达印度和远东;而第一家库克酒店于1887年在卢克索（埃及）成立。</a:t>
            </a:r>
            <a:br>
              <a:rPr lang="zh-CN" altLang="zh-CN" dirty="0"/>
            </a:br>
            <a:r>
              <a:rPr lang="zh-CN" altLang="zh-CN" dirty="0"/>
              <a:t>1862年，库克提供了第一批真正的旅行团 - 所有的交通和住宿细节都预先安排给游客，而这些游客通常都是适度的。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19</a:t>
            </a:fld>
            <a:endParaRPr lang="zh-CN" altLang="en-US"/>
          </a:p>
        </p:txBody>
      </p:sp>
    </p:spTree>
    <p:extLst>
      <p:ext uri="{BB962C8B-B14F-4D97-AF65-F5344CB8AC3E}">
        <p14:creationId xmlns:p14="http://schemas.microsoft.com/office/powerpoint/2010/main" val="1311589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托马斯库克组织了以前从未见过的规模旅行。他预示了一个有组织的，大规模，相对便宜的旅游时代直到19世纪60年代初，英国仍然是库克活动的主要领域; 1862年他搬到了欧洲;他于1866年移居美国; 1872年他第一次环游世界，1880年代到达印度和远东;而第一家库克酒店于1887年在卢克索（埃及）成立。</a:t>
            </a:r>
            <a:br>
              <a:rPr lang="zh-CN" altLang="zh-CN" dirty="0"/>
            </a:br>
            <a:r>
              <a:rPr lang="zh-CN" altLang="zh-CN" dirty="0"/>
              <a:t>1862年，库克提供了第一批真正的旅行团 - 所有的交通和住宿细节都预先安排给游客，而这些游客通常都是适度的。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20</a:t>
            </a:fld>
            <a:endParaRPr lang="zh-CN" altLang="en-US"/>
          </a:p>
        </p:txBody>
      </p:sp>
    </p:spTree>
    <p:extLst>
      <p:ext uri="{BB962C8B-B14F-4D97-AF65-F5344CB8AC3E}">
        <p14:creationId xmlns:p14="http://schemas.microsoft.com/office/powerpoint/2010/main" val="2249528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21</a:t>
            </a:fld>
            <a:endParaRPr lang="zh-CN" altLang="en-US"/>
          </a:p>
        </p:txBody>
      </p:sp>
    </p:spTree>
    <p:extLst>
      <p:ext uri="{BB962C8B-B14F-4D97-AF65-F5344CB8AC3E}">
        <p14:creationId xmlns:p14="http://schemas.microsoft.com/office/powerpoint/2010/main" val="115773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22</a:t>
            </a:fld>
            <a:endParaRPr lang="zh-CN" altLang="en-US"/>
          </a:p>
        </p:txBody>
      </p:sp>
    </p:spTree>
    <p:extLst>
      <p:ext uri="{BB962C8B-B14F-4D97-AF65-F5344CB8AC3E}">
        <p14:creationId xmlns:p14="http://schemas.microsoft.com/office/powerpoint/2010/main" val="3038604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23</a:t>
            </a:fld>
            <a:endParaRPr lang="zh-CN" altLang="en-US"/>
          </a:p>
        </p:txBody>
      </p:sp>
    </p:spTree>
    <p:extLst>
      <p:ext uri="{BB962C8B-B14F-4D97-AF65-F5344CB8AC3E}">
        <p14:creationId xmlns:p14="http://schemas.microsoft.com/office/powerpoint/2010/main" val="275304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	 </a:t>
            </a:r>
            <a:r>
              <a:rPr lang="zh-CN" altLang="en-US" sz="1200" b="1" dirty="0"/>
              <a:t>旅游业对经济的影响</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a:t>
            </a:fld>
            <a:endParaRPr lang="zh-CN" altLang="en-US"/>
          </a:p>
        </p:txBody>
      </p:sp>
    </p:spTree>
    <p:extLst>
      <p:ext uri="{BB962C8B-B14F-4D97-AF65-F5344CB8AC3E}">
        <p14:creationId xmlns:p14="http://schemas.microsoft.com/office/powerpoint/2010/main" val="162385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150000"/>
              </a:lnSpc>
              <a:buFont typeface="Arial" panose="020B0604020202020204" pitchFamily="34" charset="0"/>
              <a:buChar char="•"/>
            </a:pPr>
            <a:r>
              <a:rPr lang="zh-CN" altLang="en-US" sz="1200" dirty="0"/>
              <a:t>游客也导致了粗制滥造的工艺品大批量生产对伪传统形式艺术品风格的冻结封存</a:t>
            </a:r>
            <a:endParaRPr lang="en-US" altLang="zh-CN" sz="1400"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24</a:t>
            </a:fld>
            <a:endParaRPr lang="zh-CN" altLang="en-US"/>
          </a:p>
        </p:txBody>
      </p:sp>
    </p:spTree>
    <p:extLst>
      <p:ext uri="{BB962C8B-B14F-4D97-AF65-F5344CB8AC3E}">
        <p14:creationId xmlns:p14="http://schemas.microsoft.com/office/powerpoint/2010/main" val="2556708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26</a:t>
            </a:fld>
            <a:endParaRPr lang="zh-CN" altLang="en-US"/>
          </a:p>
        </p:txBody>
      </p:sp>
    </p:spTree>
    <p:extLst>
      <p:ext uri="{BB962C8B-B14F-4D97-AF65-F5344CB8AC3E}">
        <p14:creationId xmlns:p14="http://schemas.microsoft.com/office/powerpoint/2010/main" val="1626131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27</a:t>
            </a:fld>
            <a:endParaRPr lang="zh-CN" altLang="en-US"/>
          </a:p>
        </p:txBody>
      </p:sp>
    </p:spTree>
    <p:extLst>
      <p:ext uri="{BB962C8B-B14F-4D97-AF65-F5344CB8AC3E}">
        <p14:creationId xmlns:p14="http://schemas.microsoft.com/office/powerpoint/2010/main" val="3456320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28</a:t>
            </a:fld>
            <a:endParaRPr lang="zh-CN" altLang="en-US"/>
          </a:p>
        </p:txBody>
      </p:sp>
    </p:spTree>
    <p:extLst>
      <p:ext uri="{BB962C8B-B14F-4D97-AF65-F5344CB8AC3E}">
        <p14:creationId xmlns:p14="http://schemas.microsoft.com/office/powerpoint/2010/main" val="1331951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29</a:t>
            </a:fld>
            <a:endParaRPr lang="zh-CN" altLang="en-US"/>
          </a:p>
        </p:txBody>
      </p:sp>
    </p:spTree>
    <p:extLst>
      <p:ext uri="{BB962C8B-B14F-4D97-AF65-F5344CB8AC3E}">
        <p14:creationId xmlns:p14="http://schemas.microsoft.com/office/powerpoint/2010/main" val="306761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30</a:t>
            </a:fld>
            <a:endParaRPr lang="zh-CN" altLang="en-US"/>
          </a:p>
        </p:txBody>
      </p:sp>
    </p:spTree>
    <p:extLst>
      <p:ext uri="{BB962C8B-B14F-4D97-AF65-F5344CB8AC3E}">
        <p14:creationId xmlns:p14="http://schemas.microsoft.com/office/powerpoint/2010/main" val="70713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加勒比海岛屿或东部非洲的一些国家、</a:t>
            </a:r>
            <a:endParaRPr lang="en-US" altLang="zh-CN" dirty="0"/>
          </a:p>
          <a:p>
            <a:r>
              <a:rPr lang="zh-CN" altLang="en-US" dirty="0"/>
              <a:t>赌博成为旅游业增长的基石，卖淫和有组织的犯罪时常发生</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31</a:t>
            </a:fld>
            <a:endParaRPr lang="zh-CN" altLang="en-US"/>
          </a:p>
        </p:txBody>
      </p:sp>
    </p:spTree>
    <p:extLst>
      <p:ext uri="{BB962C8B-B14F-4D97-AF65-F5344CB8AC3E}">
        <p14:creationId xmlns:p14="http://schemas.microsoft.com/office/powerpoint/2010/main" val="1928758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今天我们的内容就是第一章现代旅游的</a:t>
            </a:r>
            <a:r>
              <a:rPr lang="en-US" altLang="zh-CN" dirty="0"/>
              <a:t>3</a:t>
            </a:r>
            <a:r>
              <a:rPr lang="zh-CN" altLang="en-US" dirty="0"/>
              <a:t>课内容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32</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这节课最重要的考点之一就是从这</a:t>
            </a:r>
            <a:r>
              <a:rPr lang="en-US" altLang="zh-CN" dirty="0"/>
              <a:t>4</a:t>
            </a:r>
            <a:r>
              <a:rPr lang="zh-CN" altLang="en-US" dirty="0"/>
              <a:t>个不同角度来给</a:t>
            </a:r>
            <a:r>
              <a:rPr lang="en-US" altLang="zh-CN" dirty="0"/>
              <a:t>Tourism</a:t>
            </a:r>
            <a:r>
              <a:rPr lang="zh-CN" altLang="en-US" dirty="0"/>
              <a:t>旅游下定义，分别是是</a:t>
            </a:r>
            <a:r>
              <a:rPr lang="en-US" altLang="zh-CN" dirty="0"/>
              <a:t>1234.</a:t>
            </a:r>
          </a:p>
          <a:p>
            <a:r>
              <a:rPr lang="zh-CN" altLang="en-US" dirty="0"/>
              <a:t>同学们不仅要能够正确对应他们的中英文，还要把它们背下来，考试中会以单选和名词解释的形式出现。</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34</a:t>
            </a:fld>
            <a:endParaRPr lang="zh-CN" altLang="en-US"/>
          </a:p>
        </p:txBody>
      </p:sp>
    </p:spTree>
    <p:extLst>
      <p:ext uri="{BB962C8B-B14F-4D97-AF65-F5344CB8AC3E}">
        <p14:creationId xmlns:p14="http://schemas.microsoft.com/office/powerpoint/2010/main" val="802801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35</a:t>
            </a:fld>
            <a:endParaRPr lang="zh-CN" altLang="en-US"/>
          </a:p>
        </p:txBody>
      </p:sp>
    </p:spTree>
    <p:extLst>
      <p:ext uri="{BB962C8B-B14F-4D97-AF65-F5344CB8AC3E}">
        <p14:creationId xmlns:p14="http://schemas.microsoft.com/office/powerpoint/2010/main" val="218430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这节课最重要的考点之一就是从这</a:t>
            </a:r>
            <a:r>
              <a:rPr lang="en-US" altLang="zh-CN" dirty="0"/>
              <a:t>4</a:t>
            </a:r>
            <a:r>
              <a:rPr lang="zh-CN" altLang="en-US" dirty="0"/>
              <a:t>个不同角度来给</a:t>
            </a:r>
            <a:r>
              <a:rPr lang="en-US" altLang="zh-CN" dirty="0"/>
              <a:t>Tourism</a:t>
            </a:r>
            <a:r>
              <a:rPr lang="zh-CN" altLang="en-US" dirty="0"/>
              <a:t>旅游下定义，分别是是</a:t>
            </a:r>
            <a:r>
              <a:rPr lang="en-US" altLang="zh-CN" dirty="0"/>
              <a:t>1234.</a:t>
            </a:r>
          </a:p>
          <a:p>
            <a:r>
              <a:rPr lang="zh-CN" altLang="en-US" dirty="0"/>
              <a:t>同学们不仅要能够正确对应他们的中英文，还要把它们背下来，考试中会以单选和名词解释的形式出现。</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5</a:t>
            </a:fld>
            <a:endParaRPr lang="zh-CN" altLang="en-US"/>
          </a:p>
        </p:txBody>
      </p:sp>
    </p:spTree>
    <p:extLst>
      <p:ext uri="{BB962C8B-B14F-4D97-AF65-F5344CB8AC3E}">
        <p14:creationId xmlns:p14="http://schemas.microsoft.com/office/powerpoint/2010/main" val="802801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36</a:t>
            </a:fld>
            <a:endParaRPr lang="zh-CN" altLang="en-US"/>
          </a:p>
        </p:txBody>
      </p:sp>
    </p:spTree>
    <p:extLst>
      <p:ext uri="{BB962C8B-B14F-4D97-AF65-F5344CB8AC3E}">
        <p14:creationId xmlns:p14="http://schemas.microsoft.com/office/powerpoint/2010/main" val="2064425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37</a:t>
            </a:fld>
            <a:endParaRPr lang="zh-CN" altLang="en-US"/>
          </a:p>
        </p:txBody>
      </p:sp>
    </p:spTree>
    <p:extLst>
      <p:ext uri="{BB962C8B-B14F-4D97-AF65-F5344CB8AC3E}">
        <p14:creationId xmlns:p14="http://schemas.microsoft.com/office/powerpoint/2010/main" val="3824179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38</a:t>
            </a:fld>
            <a:endParaRPr lang="zh-CN" altLang="en-US"/>
          </a:p>
        </p:txBody>
      </p:sp>
    </p:spTree>
    <p:extLst>
      <p:ext uri="{BB962C8B-B14F-4D97-AF65-F5344CB8AC3E}">
        <p14:creationId xmlns:p14="http://schemas.microsoft.com/office/powerpoint/2010/main" val="15486276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39</a:t>
            </a:fld>
            <a:endParaRPr lang="zh-CN" altLang="en-US"/>
          </a:p>
        </p:txBody>
      </p:sp>
    </p:spTree>
    <p:extLst>
      <p:ext uri="{BB962C8B-B14F-4D97-AF65-F5344CB8AC3E}">
        <p14:creationId xmlns:p14="http://schemas.microsoft.com/office/powerpoint/2010/main" val="27530840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40</a:t>
            </a:fld>
            <a:endParaRPr lang="zh-CN" altLang="en-US"/>
          </a:p>
        </p:txBody>
      </p:sp>
    </p:spTree>
    <p:extLst>
      <p:ext uri="{BB962C8B-B14F-4D97-AF65-F5344CB8AC3E}">
        <p14:creationId xmlns:p14="http://schemas.microsoft.com/office/powerpoint/2010/main" val="1401833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41</a:t>
            </a:fld>
            <a:endParaRPr lang="zh-CN" altLang="en-US"/>
          </a:p>
        </p:txBody>
      </p:sp>
    </p:spTree>
    <p:extLst>
      <p:ext uri="{BB962C8B-B14F-4D97-AF65-F5344CB8AC3E}">
        <p14:creationId xmlns:p14="http://schemas.microsoft.com/office/powerpoint/2010/main" val="31786621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42</a:t>
            </a:fld>
            <a:endParaRPr lang="zh-CN" altLang="en-US"/>
          </a:p>
        </p:txBody>
      </p:sp>
    </p:spTree>
    <p:extLst>
      <p:ext uri="{BB962C8B-B14F-4D97-AF65-F5344CB8AC3E}">
        <p14:creationId xmlns:p14="http://schemas.microsoft.com/office/powerpoint/2010/main" val="2137484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43</a:t>
            </a:fld>
            <a:endParaRPr lang="zh-CN" altLang="en-US"/>
          </a:p>
        </p:txBody>
      </p:sp>
    </p:spTree>
    <p:extLst>
      <p:ext uri="{BB962C8B-B14F-4D97-AF65-F5344CB8AC3E}">
        <p14:creationId xmlns:p14="http://schemas.microsoft.com/office/powerpoint/2010/main" val="4030699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记忆考点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44</a:t>
            </a:fld>
            <a:endParaRPr lang="zh-CN" altLang="en-US"/>
          </a:p>
        </p:txBody>
      </p:sp>
    </p:spTree>
    <p:extLst>
      <p:ext uri="{BB962C8B-B14F-4D97-AF65-F5344CB8AC3E}">
        <p14:creationId xmlns:p14="http://schemas.microsoft.com/office/powerpoint/2010/main" val="1108384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56</a:t>
            </a:fld>
            <a:endParaRPr lang="zh-CN" altLang="en-US"/>
          </a:p>
        </p:txBody>
      </p:sp>
    </p:spTree>
    <p:extLst>
      <p:ext uri="{BB962C8B-B14F-4D97-AF65-F5344CB8AC3E}">
        <p14:creationId xmlns:p14="http://schemas.microsoft.com/office/powerpoint/2010/main" val="1001269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这节课最重要的考点之一就是从这</a:t>
            </a:r>
            <a:r>
              <a:rPr lang="en-US" altLang="zh-CN" dirty="0"/>
              <a:t>4</a:t>
            </a:r>
            <a:r>
              <a:rPr lang="zh-CN" altLang="en-US" dirty="0"/>
              <a:t>个不同角度来给</a:t>
            </a:r>
            <a:r>
              <a:rPr lang="en-US" altLang="zh-CN" dirty="0"/>
              <a:t>Tourism</a:t>
            </a:r>
            <a:r>
              <a:rPr lang="zh-CN" altLang="en-US" dirty="0"/>
              <a:t>旅游下定义，分别是是</a:t>
            </a:r>
            <a:r>
              <a:rPr lang="en-US" altLang="zh-CN" dirty="0"/>
              <a:t>1234.</a:t>
            </a:r>
          </a:p>
          <a:p>
            <a:r>
              <a:rPr lang="zh-CN" altLang="en-US" dirty="0"/>
              <a:t>同学们不仅要能够正确对应他们的中英文，还要把它们背下来，考试中会以单选和名词解释的形式出现。</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6</a:t>
            </a:fld>
            <a:endParaRPr lang="zh-CN" altLang="en-US"/>
          </a:p>
        </p:txBody>
      </p:sp>
    </p:spTree>
    <p:extLst>
      <p:ext uri="{BB962C8B-B14F-4D97-AF65-F5344CB8AC3E}">
        <p14:creationId xmlns:p14="http://schemas.microsoft.com/office/powerpoint/2010/main" val="2590694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7</a:t>
            </a:fld>
            <a:endParaRPr lang="zh-CN" altLang="en-US"/>
          </a:p>
        </p:txBody>
      </p:sp>
    </p:spTree>
    <p:extLst>
      <p:ext uri="{BB962C8B-B14F-4D97-AF65-F5344CB8AC3E}">
        <p14:creationId xmlns:p14="http://schemas.microsoft.com/office/powerpoint/2010/main" val="274374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a:t>
            </a:fld>
            <a:endParaRPr lang="zh-CN" altLang="en-US"/>
          </a:p>
        </p:txBody>
      </p:sp>
    </p:spTree>
    <p:extLst>
      <p:ext uri="{BB962C8B-B14F-4D97-AF65-F5344CB8AC3E}">
        <p14:creationId xmlns:p14="http://schemas.microsoft.com/office/powerpoint/2010/main" val="2109793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just"/>
            <a:r>
              <a:rPr lang="zh-CN" altLang="en-US" sz="2400" dirty="0"/>
              <a:t>作为雇员或雇主，又去消费他们直接或间接从旅游者的消费中获得的薪金收入，从而引起的销售、就业及收入方面的进一步变化</a:t>
            </a:r>
            <a:endParaRPr lang="en-US" altLang="zh-CN" sz="2400"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a:t>
            </a:fld>
            <a:endParaRPr lang="zh-CN" altLang="en-US"/>
          </a:p>
        </p:txBody>
      </p:sp>
    </p:spTree>
    <p:extLst>
      <p:ext uri="{BB962C8B-B14F-4D97-AF65-F5344CB8AC3E}">
        <p14:creationId xmlns:p14="http://schemas.microsoft.com/office/powerpoint/2010/main" val="186961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gn="just"/>
            <a:r>
              <a:rPr lang="zh-CN" altLang="en-US" sz="2400" dirty="0"/>
              <a:t>作为雇员或雇主，又去消费他们直接或间接从旅游者的消费中获得的薪金收入，从而引起的销售、就业及收入方面的进一步变化</a:t>
            </a:r>
            <a:endParaRPr lang="en-US" altLang="zh-CN" sz="2400"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10</a:t>
            </a:fld>
            <a:endParaRPr lang="zh-CN" altLang="en-US"/>
          </a:p>
        </p:txBody>
      </p:sp>
    </p:spTree>
    <p:extLst>
      <p:ext uri="{BB962C8B-B14F-4D97-AF65-F5344CB8AC3E}">
        <p14:creationId xmlns:p14="http://schemas.microsoft.com/office/powerpoint/2010/main" val="736257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了解即可</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11</a:t>
            </a:fld>
            <a:endParaRPr lang="zh-CN" altLang="en-US"/>
          </a:p>
        </p:txBody>
      </p:sp>
    </p:spTree>
    <p:extLst>
      <p:ext uri="{BB962C8B-B14F-4D97-AF65-F5344CB8AC3E}">
        <p14:creationId xmlns:p14="http://schemas.microsoft.com/office/powerpoint/2010/main" val="138643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663538-7FFA-41AE-8256-41A68423FC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D7AC59-99E1-4908-A6D8-3A747D6C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F4AC63-1639-421E-A132-A09BA4C2C200}"/>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19CE3DA8-CA0D-447B-8117-06153A761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43C027-8AA6-4E1C-8474-7193C648A424}"/>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21092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85434-7A06-4D8A-A3CD-51022E88BF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E2D5CA-00CB-4751-9BCB-7485EA53359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F41EC4-0F00-420D-9EF9-73D9EB7E5478}"/>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9EBBA53A-32EB-40ED-B281-F6A96FF645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0CEDD-634E-45D4-BB47-1360475BFB48}"/>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224456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99141C-B23D-4050-BAA9-2C50A8F8AE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3E4466-6ADE-45AA-AC7B-1E121A69D6B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664D04-C390-444D-B81B-B6D09ED35BB4}"/>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7CBFF392-DF6C-4F94-9201-03CEEC4D2F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FEE626-CF9F-4436-8CC9-0A9BEA8D0FE2}"/>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102510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D5F20-F5CB-4606-BB05-0B3E711977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E68DC6-29BC-44C3-8C06-424597DA32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764947-6A53-4ABB-B8B0-D1966BC7A1E5}"/>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F8428A70-4E80-44C5-9738-4DAD656612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67581F-29B6-4520-8E5D-D37DAD91E9B5}"/>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27796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50235-BF35-4366-8BAF-5C97DE2C5D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1A597C-83D4-4033-975E-0EF332EA6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EEC5582-927E-4EDD-A465-2367AB0BEC89}"/>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5AA419CF-6C0E-40A6-B08A-3BD6C028A4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8481CE-9A2E-4937-B177-7111851CA7D0}"/>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275087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2FDCC-913A-466A-B1B9-2E7D808D3C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32EBC5-E19D-4EBE-9CA6-016238F0E2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3AEAE7-F1B5-468C-9F9A-9A7249672F5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E6C2248-2D7F-4F09-BF3C-AC4F655BA99F}"/>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A4631608-F2A5-45E7-8FF9-5E3FBA25A9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C64390-4EF7-4389-8DCE-112E028BD48E}"/>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58474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6B78B-B956-4E8E-A065-B1EC975DB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B5556D6-AB22-4A0A-A41E-0134B88FA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B2B9795-6074-4F7A-AB4C-40DB9582CF1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BEF0CE8-F021-428E-82BF-8D9E89B3CE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52DE87-25A7-423A-8550-4E473F56746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D8391AB-877A-42ED-8D61-C587E7CFD082}"/>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8" name="页脚占位符 7">
            <a:extLst>
              <a:ext uri="{FF2B5EF4-FFF2-40B4-BE49-F238E27FC236}">
                <a16:creationId xmlns:a16="http://schemas.microsoft.com/office/drawing/2014/main" id="{9D06CB01-78AA-4FBF-92A7-19A6ECAD176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C6327D-0265-4330-AD90-BBBFC21DEF15}"/>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417262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C4EFA-5767-4DD6-B97E-DF560113DF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72EC7A-39CD-401A-A3B5-E1EC4D70D324}"/>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4" name="页脚占位符 3">
            <a:extLst>
              <a:ext uri="{FF2B5EF4-FFF2-40B4-BE49-F238E27FC236}">
                <a16:creationId xmlns:a16="http://schemas.microsoft.com/office/drawing/2014/main" id="{C293DB6E-BD30-4BAD-9637-3A3E412292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906FC5-6853-479D-A367-C02C2A0A3C27}"/>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3081687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E36D45-3732-4067-A850-D5CE66F21321}"/>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3" name="页脚占位符 2">
            <a:extLst>
              <a:ext uri="{FF2B5EF4-FFF2-40B4-BE49-F238E27FC236}">
                <a16:creationId xmlns:a16="http://schemas.microsoft.com/office/drawing/2014/main" id="{42B5DB1D-3077-45D4-8348-7FAE0675F1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819D4A-F388-4684-9F4B-4FC43B541C23}"/>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50225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C7388-5DF6-490D-9AB3-7FD6E17A01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DF9F12-0AD4-4369-8FEB-379359062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AA4EAC2-6CA5-41B3-B359-AD0A80496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3AAD014-BFE1-425E-8E44-DF8DCA6FF432}"/>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7FB4D8B4-26DD-4FBF-A30F-BE3AF4A3F0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E0540B-EB11-4CA0-AB81-83306B5CBA8D}"/>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153771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BDBA0-F938-47AF-814D-3A72287B9D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A6EE11-FBA4-4B98-B2B8-33A90585AB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E113DE-1E3F-4772-B468-4DB0B86E9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A924362-AADD-41DE-A496-ED546FB992D7}"/>
              </a:ext>
            </a:extLst>
          </p:cNvPr>
          <p:cNvSpPr>
            <a:spLocks noGrp="1"/>
          </p:cNvSpPr>
          <p:nvPr>
            <p:ph type="dt" sz="half" idx="10"/>
          </p:nvPr>
        </p:nvSpPr>
        <p:spPr/>
        <p:txBody>
          <a:bodyPr/>
          <a:lstStyle/>
          <a:p>
            <a:fld id="{4AE6D92F-BF28-44D2-9ACF-95345F6F831D}"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D6AACF5A-784C-4196-8483-A90D631DEC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8E616E-5BC1-44FC-A56F-B606BE14A9E2}"/>
              </a:ext>
            </a:extLst>
          </p:cNvPr>
          <p:cNvSpPr>
            <a:spLocks noGrp="1"/>
          </p:cNvSpPr>
          <p:nvPr>
            <p:ph type="sldNum" sz="quarter" idx="12"/>
          </p:nvPr>
        </p:nvSpPr>
        <p:spPr/>
        <p:txBody>
          <a:body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38565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8EAB47-4405-4335-969F-F9E43C0AE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6BA4283-C57C-48FA-9C0F-EA7BC80F3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4525D3-1E6B-4C7E-9794-9D95C9A4C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D92F-BF28-44D2-9ACF-95345F6F831D}"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8710C61D-CB28-4A3E-AD1C-A5034B6DD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AA6DE8-22E1-4E1B-8F9D-935B287AB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18A6-3635-4A98-807C-36AC2BB7E395}" type="slidenum">
              <a:rPr lang="zh-CN" altLang="en-US" smtClean="0"/>
              <a:t>‹#›</a:t>
            </a:fld>
            <a:endParaRPr lang="zh-CN" altLang="en-US"/>
          </a:p>
        </p:txBody>
      </p:sp>
    </p:spTree>
    <p:extLst>
      <p:ext uri="{BB962C8B-B14F-4D97-AF65-F5344CB8AC3E}">
        <p14:creationId xmlns:p14="http://schemas.microsoft.com/office/powerpoint/2010/main" val="63704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7.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7.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7.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7.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7.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7.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7.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7.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7.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7.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7.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7.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7.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7.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7.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7.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7.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7.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7.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7.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7.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7.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52.xml"/><Relationship Id="rId2" Type="http://schemas.openxmlformats.org/officeDocument/2006/relationships/diagramData" Target="../diagrams/data52.xml"/><Relationship Id="rId1" Type="http://schemas.openxmlformats.org/officeDocument/2006/relationships/slideLayout" Target="../slideLayouts/slideLayout7.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7.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24000" y="2235200"/>
            <a:ext cx="9144000" cy="2387600"/>
          </a:xfrm>
        </p:spPr>
        <p:txBody>
          <a:bodyPr/>
          <a:lstStyle/>
          <a:p>
            <a:pPr algn="ctr"/>
            <a:r>
              <a:rPr lang="zh-CN" altLang="en-US" dirty="0"/>
              <a:t>旅游英语选读</a:t>
            </a:r>
          </a:p>
        </p:txBody>
      </p:sp>
      <p:sp>
        <p:nvSpPr>
          <p:cNvPr id="3" name="副标题 2"/>
          <p:cNvSpPr>
            <a:spLocks noGrp="1"/>
          </p:cNvSpPr>
          <p:nvPr>
            <p:ph type="subTitle" idx="4294967295"/>
          </p:nvPr>
        </p:nvSpPr>
        <p:spPr>
          <a:xfrm>
            <a:off x="1524000" y="4673600"/>
            <a:ext cx="9144000" cy="1655762"/>
          </a:xfrm>
        </p:spPr>
        <p:txBody>
          <a:bodyPr/>
          <a:lstStyle/>
          <a:p>
            <a:pPr marL="0" indent="0" algn="ctr">
              <a:buNone/>
            </a:pPr>
            <a:r>
              <a:rPr lang="zh-CN" altLang="en-US" dirty="0"/>
              <a:t>刘凯璐</a:t>
            </a:r>
          </a:p>
        </p:txBody>
      </p:sp>
    </p:spTree>
    <p:extLst>
      <p:ext uri="{BB962C8B-B14F-4D97-AF65-F5344CB8AC3E}">
        <p14:creationId xmlns:p14="http://schemas.microsoft.com/office/powerpoint/2010/main" val="1962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1117669" y="1086927"/>
            <a:ext cx="7963786" cy="4154984"/>
          </a:xfrm>
          <a:prstGeom prst="rect">
            <a:avLst/>
          </a:prstGeom>
        </p:spPr>
        <p:txBody>
          <a:bodyPr wrap="square">
            <a:spAutoFit/>
          </a:bodyPr>
          <a:lstStyle/>
          <a:p>
            <a:pPr marL="457200" indent="-457200" algn="just">
              <a:buFont typeface="+mj-lt"/>
              <a:buAutoNum type="arabicPeriod" startAt="2"/>
            </a:pPr>
            <a:r>
              <a:rPr lang="en-US" altLang="zh-CN" sz="2400" dirty="0"/>
              <a:t>Multipliers </a:t>
            </a:r>
            <a:r>
              <a:rPr lang="zh-CN" altLang="en-US" sz="2400" dirty="0"/>
              <a:t>增值理论</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The induced effect measures the further change in sales, employment, and income as employees and proprietors spend the salaries and income earned from their companies as a direct or indirect result of visitor spending.</a:t>
            </a:r>
          </a:p>
          <a:p>
            <a:pPr lvl="1" algn="just"/>
            <a:endParaRPr lang="en-US" altLang="zh-CN" sz="2400" dirty="0"/>
          </a:p>
          <a:p>
            <a:pPr lvl="1" algn="just"/>
            <a:r>
              <a:rPr lang="zh-CN" altLang="en-US" sz="2400" dirty="0"/>
              <a:t>诱导效应是作为雇员或雇主，又去消费他们直接或间接从旅游者的消费中获得的薪金收入，从而引起的销售、就业及收入方面的进一步变化</a:t>
            </a:r>
            <a:endParaRPr lang="en-US" altLang="zh-CN" sz="2400" dirty="0"/>
          </a:p>
          <a:p>
            <a:pPr algn="just"/>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1631216"/>
          </a:xfrm>
          <a:prstGeom prst="rect">
            <a:avLst/>
          </a:prstGeom>
        </p:spPr>
        <p:txBody>
          <a:bodyPr wrap="square">
            <a:spAutoFit/>
          </a:bodyPr>
          <a:lstStyle/>
          <a:p>
            <a:r>
              <a:rPr lang="en-US" altLang="zh-CN" sz="2000" dirty="0"/>
              <a:t> input</a:t>
            </a:r>
          </a:p>
          <a:p>
            <a:r>
              <a:rPr lang="en-US" altLang="zh-CN" sz="2000" dirty="0"/>
              <a:t> n. </a:t>
            </a:r>
            <a:r>
              <a:rPr lang="zh-CN" altLang="en-US" sz="2000" dirty="0"/>
              <a:t>投入</a:t>
            </a:r>
            <a:endParaRPr lang="en-US" altLang="zh-CN" sz="2000" dirty="0"/>
          </a:p>
          <a:p>
            <a:endParaRPr lang="en-US" altLang="zh-CN" sz="2000" dirty="0"/>
          </a:p>
          <a:p>
            <a:r>
              <a:rPr lang="en-US" altLang="zh-CN" sz="2000" dirty="0"/>
              <a:t> material</a:t>
            </a:r>
          </a:p>
          <a:p>
            <a:r>
              <a:rPr lang="en-US" altLang="zh-CN" sz="2000" dirty="0"/>
              <a:t> n. </a:t>
            </a:r>
            <a:r>
              <a:rPr lang="zh-CN" altLang="en-US" sz="2000" dirty="0"/>
              <a:t>材料</a:t>
            </a:r>
          </a:p>
        </p:txBody>
      </p:sp>
    </p:spTree>
    <p:extLst>
      <p:ext uri="{BB962C8B-B14F-4D97-AF65-F5344CB8AC3E}">
        <p14:creationId xmlns:p14="http://schemas.microsoft.com/office/powerpoint/2010/main" val="4505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Employment</a:t>
            </a:r>
          </a:p>
          <a:p>
            <a:r>
              <a:rPr lang="zh-CN" altLang="en-US" sz="2000" dirty="0"/>
              <a:t>就业</a:t>
            </a:r>
            <a:endParaRPr lang="zh-CN" altLang="en-US" dirty="0"/>
          </a:p>
        </p:txBody>
      </p:sp>
      <p:sp>
        <p:nvSpPr>
          <p:cNvPr id="3" name="矩形 2"/>
          <p:cNvSpPr/>
          <p:nvPr/>
        </p:nvSpPr>
        <p:spPr>
          <a:xfrm>
            <a:off x="854982" y="603617"/>
            <a:ext cx="7963786" cy="5632311"/>
          </a:xfrm>
          <a:prstGeom prst="rect">
            <a:avLst/>
          </a:prstGeom>
        </p:spPr>
        <p:txBody>
          <a:bodyPr wrap="square">
            <a:spAutoFit/>
          </a:bodyPr>
          <a:lstStyle/>
          <a:p>
            <a:pPr marL="457200" indent="-457200" algn="just">
              <a:buFont typeface="+mj-lt"/>
              <a:buAutoNum type="arabicPeriod"/>
            </a:pPr>
            <a:r>
              <a:rPr lang="en-US" altLang="zh-CN" sz="2400" dirty="0"/>
              <a:t>Tourism creates employment </a:t>
            </a:r>
            <a:r>
              <a:rPr lang="zh-CN" altLang="en-US" sz="2400" dirty="0"/>
              <a:t>旅游创造就业机会</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Tourism creates employment. </a:t>
            </a:r>
          </a:p>
          <a:p>
            <a:pPr lvl="1" algn="just"/>
            <a:r>
              <a:rPr lang="zh-CN" altLang="en-US" sz="2400" dirty="0"/>
              <a:t>旅游业可创造就业机会</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Some jobs are found in travel agencies, tour operators and other intermediaries supplying services in the generation areas, but many jobs are created in the tourist destinations themselves, ranging from hotel staff to deck-chair attendants, from excursion booking clerks to cleaners in the stately homes open to the public.</a:t>
            </a:r>
          </a:p>
          <a:p>
            <a:pPr lvl="1" algn="just"/>
            <a:r>
              <a:rPr lang="zh-CN" altLang="en-US" sz="2400" dirty="0"/>
              <a:t>有些工作可在旅游产生地的旅行社、旅游经营商及其他提供服务的中间代理机构中产生。但大部分就业机会产生于旅游目的地，其范围从宾馆职员到折叠躺椅服务生，从旅游预订服务员到面向公众的高级宾馆的清洁工</a:t>
            </a:r>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2616101"/>
          </a:xfrm>
          <a:prstGeom prst="rect">
            <a:avLst/>
          </a:prstGeom>
        </p:spPr>
        <p:txBody>
          <a:bodyPr wrap="square">
            <a:spAutoFit/>
          </a:bodyPr>
          <a:lstStyle/>
          <a:p>
            <a:r>
              <a:rPr lang="en-US" altLang="zh-CN" sz="2000" dirty="0"/>
              <a:t> intermediary</a:t>
            </a:r>
          </a:p>
          <a:p>
            <a:r>
              <a:rPr lang="en-US" altLang="zh-CN" sz="2000" dirty="0"/>
              <a:t> n. </a:t>
            </a:r>
            <a:r>
              <a:rPr lang="zh-CN" altLang="en-US" sz="2000" dirty="0"/>
              <a:t>中间人，中转机构</a:t>
            </a:r>
            <a:endParaRPr lang="en-US" altLang="zh-CN" sz="2000" dirty="0"/>
          </a:p>
          <a:p>
            <a:endParaRPr lang="en-US" altLang="zh-CN" sz="2000" dirty="0"/>
          </a:p>
          <a:p>
            <a:r>
              <a:rPr lang="en-US" altLang="zh-CN" sz="2000" dirty="0"/>
              <a:t> attendant</a:t>
            </a:r>
          </a:p>
          <a:p>
            <a:r>
              <a:rPr lang="en-US" altLang="zh-CN" sz="2000" dirty="0"/>
              <a:t> n. </a:t>
            </a:r>
            <a:r>
              <a:rPr lang="zh-CN" altLang="en-US" sz="2000" dirty="0"/>
              <a:t>服务员</a:t>
            </a:r>
            <a:endParaRPr lang="en-US" altLang="zh-CN" sz="2000" dirty="0"/>
          </a:p>
          <a:p>
            <a:endParaRPr lang="en-US" altLang="zh-CN" sz="2000" dirty="0"/>
          </a:p>
          <a:p>
            <a:r>
              <a:rPr lang="en-US" altLang="zh-CN" sz="2000" dirty="0"/>
              <a:t> stately	</a:t>
            </a:r>
          </a:p>
          <a:p>
            <a:r>
              <a:rPr lang="en-US" altLang="zh-CN" sz="2000" dirty="0"/>
              <a:t> adj. </a:t>
            </a:r>
            <a:r>
              <a:rPr lang="zh-CN" altLang="en-US" sz="2000" dirty="0"/>
              <a:t>庄严的，高级的</a:t>
            </a:r>
          </a:p>
        </p:txBody>
      </p:sp>
    </p:spTree>
    <p:extLst>
      <p:ext uri="{BB962C8B-B14F-4D97-AF65-F5344CB8AC3E}">
        <p14:creationId xmlns:p14="http://schemas.microsoft.com/office/powerpoint/2010/main" val="2230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Employment</a:t>
            </a:r>
          </a:p>
          <a:p>
            <a:r>
              <a:rPr lang="zh-CN" altLang="en-US" sz="2000" dirty="0"/>
              <a:t>就业</a:t>
            </a:r>
            <a:endParaRPr lang="zh-CN" altLang="en-US" dirty="0"/>
          </a:p>
        </p:txBody>
      </p:sp>
      <p:sp>
        <p:nvSpPr>
          <p:cNvPr id="3" name="矩形 2"/>
          <p:cNvSpPr/>
          <p:nvPr/>
        </p:nvSpPr>
        <p:spPr>
          <a:xfrm>
            <a:off x="574256" y="984624"/>
            <a:ext cx="9901310" cy="4893647"/>
          </a:xfrm>
          <a:prstGeom prst="rect">
            <a:avLst/>
          </a:prstGeom>
        </p:spPr>
        <p:txBody>
          <a:bodyPr wrap="square">
            <a:spAutoFit/>
          </a:bodyPr>
          <a:lstStyle/>
          <a:p>
            <a:pPr marL="457200" indent="-457200" algn="just">
              <a:buFont typeface="+mj-lt"/>
              <a:buAutoNum type="arabicPeriod" startAt="2"/>
            </a:pPr>
            <a:r>
              <a:rPr lang="en-US" altLang="zh-CN" sz="2400" dirty="0"/>
              <a:t>The multiplier works for employment </a:t>
            </a:r>
          </a:p>
          <a:p>
            <a:pPr lvl="1" algn="just"/>
            <a:r>
              <a:rPr lang="zh-CN" altLang="en-US" sz="2400" dirty="0"/>
              <a:t>适用于就业方面的增值理论</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The multiplier works for employment. If tourists stay at a destination, jobs are directly created in the tourism industry there.</a:t>
            </a:r>
          </a:p>
          <a:p>
            <a:pPr marL="457200" indent="-457200" algn="just">
              <a:buFont typeface="Arial" panose="020B0604020202020204" pitchFamily="34" charset="0"/>
              <a:buChar char="•"/>
            </a:pPr>
            <a:r>
              <a:rPr lang="en-US" altLang="zh-CN" sz="2400" dirty="0"/>
              <a:t>These workers and their families require their own goods, services, education and so on, giving rise to further indirectly created employment in shops, pubs, schools and hospitals etc.</a:t>
            </a:r>
          </a:p>
          <a:p>
            <a:pPr marL="457200" indent="-457200" algn="just">
              <a:buFont typeface="Arial" panose="020B0604020202020204" pitchFamily="34" charset="0"/>
              <a:buChar char="•"/>
            </a:pPr>
            <a:endParaRPr lang="en-US" altLang="zh-CN" sz="2400" dirty="0"/>
          </a:p>
          <a:p>
            <a:pPr lvl="1" algn="just"/>
            <a:r>
              <a:rPr lang="zh-CN" altLang="en-US" sz="2400" dirty="0"/>
              <a:t>增值理论也适用于就业方面。如果旅游者待在目的地，在那的旅游业中就会直接创造出就业机会。这些工人们和他们的家人需要他们自己的食品、服务、教育等，就是就间接地产生了在商店、酒馆、学校和医院里的就业机会。</a:t>
            </a:r>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82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4452727" cy="954107"/>
          </a:xfrm>
          <a:prstGeom prst="rect">
            <a:avLst/>
          </a:prstGeom>
          <a:noFill/>
        </p:spPr>
        <p:txBody>
          <a:bodyPr wrap="square" rtlCol="0">
            <a:spAutoFit/>
          </a:bodyPr>
          <a:lstStyle/>
          <a:p>
            <a:r>
              <a:rPr lang="en-US" altLang="zh-CN" sz="3600" dirty="0"/>
              <a:t>Balance of payments</a:t>
            </a:r>
          </a:p>
          <a:p>
            <a:r>
              <a:rPr lang="zh-CN" altLang="en-US" sz="2000" dirty="0"/>
              <a:t>收支平衡</a:t>
            </a:r>
            <a:endParaRPr lang="zh-CN" altLang="en-US" dirty="0"/>
          </a:p>
        </p:txBody>
      </p:sp>
      <p:sp>
        <p:nvSpPr>
          <p:cNvPr id="3" name="矩形 2"/>
          <p:cNvSpPr/>
          <p:nvPr/>
        </p:nvSpPr>
        <p:spPr>
          <a:xfrm>
            <a:off x="544249" y="1351040"/>
            <a:ext cx="8428953" cy="3785652"/>
          </a:xfrm>
          <a:prstGeom prst="rect">
            <a:avLst/>
          </a:prstGeom>
        </p:spPr>
        <p:txBody>
          <a:bodyPr wrap="square">
            <a:spAutoFit/>
          </a:bodyPr>
          <a:lstStyle/>
          <a:p>
            <a:pPr marL="457200" indent="-457200" algn="just">
              <a:buFont typeface="+mj-lt"/>
              <a:buAutoNum type="arabicPeriod"/>
            </a:pPr>
            <a:r>
              <a:rPr lang="en-US" altLang="zh-CN" sz="2400" dirty="0"/>
              <a:t>The balance of payments on the tourism account </a:t>
            </a:r>
          </a:p>
          <a:p>
            <a:pPr lvl="1" algn="just"/>
            <a:r>
              <a:rPr lang="zh-CN" altLang="en-US" sz="2400" dirty="0"/>
              <a:t>旅游账目的收支平衡</a:t>
            </a:r>
            <a:endParaRPr lang="en-US" altLang="zh-CN" sz="2400" dirty="0"/>
          </a:p>
          <a:p>
            <a:pPr marL="457200" indent="-457200" algn="just">
              <a:buFont typeface="+mj-lt"/>
              <a:buAutoNum type="arabicPeriod"/>
            </a:pPr>
            <a:endParaRPr lang="en-US" altLang="zh-CN" sz="2400" dirty="0"/>
          </a:p>
          <a:p>
            <a:pPr lvl="1" algn="just"/>
            <a:r>
              <a:rPr lang="en-US" altLang="zh-CN" sz="2400" dirty="0"/>
              <a:t>The total value of receipts minus payments during a year is the balance of payments on the tourism account.</a:t>
            </a:r>
          </a:p>
          <a:p>
            <a:pPr lvl="1" algn="just"/>
            <a:r>
              <a:rPr lang="en-US" altLang="zh-CN" sz="2400" dirty="0"/>
              <a:t>This is part of the country’s whole invisible balance, which will include transport, banking, insurance and the similar services.</a:t>
            </a:r>
          </a:p>
          <a:p>
            <a:pPr lvl="1" algn="just"/>
            <a:r>
              <a:rPr lang="zh-CN" altLang="en-US" sz="2400" dirty="0"/>
              <a:t>一年中收入的总值减去支付的总值就是旅游账目的收支平衡。这只是一个国家总的无形收支的一部分，它包括运输业、银行业、保险业以及类似的服务项目。</a:t>
            </a:r>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2246769"/>
          </a:xfrm>
          <a:prstGeom prst="rect">
            <a:avLst/>
          </a:prstGeom>
        </p:spPr>
        <p:txBody>
          <a:bodyPr wrap="square">
            <a:spAutoFit/>
          </a:bodyPr>
          <a:lstStyle/>
          <a:p>
            <a:r>
              <a:rPr lang="en-US" altLang="zh-CN" sz="2000" dirty="0"/>
              <a:t> </a:t>
            </a:r>
          </a:p>
          <a:p>
            <a:endParaRPr lang="en-US" altLang="zh-CN" sz="2000" dirty="0"/>
          </a:p>
          <a:p>
            <a:r>
              <a:rPr lang="en-US" altLang="zh-CN" sz="2000" dirty="0"/>
              <a:t> invisible</a:t>
            </a:r>
          </a:p>
          <a:p>
            <a:r>
              <a:rPr lang="en-US" altLang="zh-CN" sz="2000" dirty="0"/>
              <a:t> adj. </a:t>
            </a:r>
            <a:r>
              <a:rPr lang="zh-CN" altLang="en-US" sz="2000" dirty="0"/>
              <a:t>看不见的，无形的</a:t>
            </a:r>
            <a:endParaRPr lang="en-US" altLang="zh-CN" sz="2000" dirty="0"/>
          </a:p>
          <a:p>
            <a:r>
              <a:rPr lang="en-US" altLang="zh-CN" sz="2000" dirty="0"/>
              <a:t> </a:t>
            </a:r>
          </a:p>
          <a:p>
            <a:endParaRPr lang="zh-CN" altLang="en-US" sz="2000" dirty="0"/>
          </a:p>
        </p:txBody>
      </p:sp>
    </p:spTree>
    <p:extLst>
      <p:ext uri="{BB962C8B-B14F-4D97-AF65-F5344CB8AC3E}">
        <p14:creationId xmlns:p14="http://schemas.microsoft.com/office/powerpoint/2010/main" val="37829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4256" y="984624"/>
            <a:ext cx="8666154" cy="4893647"/>
          </a:xfrm>
          <a:prstGeom prst="rect">
            <a:avLst/>
          </a:prstGeom>
        </p:spPr>
        <p:txBody>
          <a:bodyPr wrap="square">
            <a:spAutoFit/>
          </a:bodyPr>
          <a:lstStyle/>
          <a:p>
            <a:pPr marL="457200" indent="-457200" algn="just">
              <a:buFont typeface="+mj-lt"/>
              <a:buAutoNum type="arabicPeriod" startAt="2"/>
            </a:pPr>
            <a:r>
              <a:rPr lang="en-US" altLang="zh-CN" sz="2400" dirty="0"/>
              <a:t>The steps to maximize the tourist receipts </a:t>
            </a:r>
          </a:p>
          <a:p>
            <a:pPr lvl="1" algn="just"/>
            <a:r>
              <a:rPr lang="zh-CN" altLang="en-US" sz="2400" dirty="0"/>
              <a:t>最大限度地增加旅游收入的措施</a:t>
            </a:r>
            <a:endParaRPr lang="en-US" altLang="zh-CN" sz="2400" dirty="0"/>
          </a:p>
          <a:p>
            <a:pPr lvl="1" algn="just"/>
            <a:endParaRPr lang="en-US" altLang="zh-CN" sz="2400" dirty="0"/>
          </a:p>
          <a:p>
            <a:pPr lvl="1" algn="just"/>
            <a:r>
              <a:rPr lang="en-US" altLang="zh-CN" sz="2400" dirty="0"/>
              <a:t>Most countries appreciate the contribution that incoming tourism makes to their balance of payments account, particularly those countries with good tourism facilities but little other industrial or agricultural export potential. And they take steps through their national tourist offices to maximize their tourist receipts.</a:t>
            </a:r>
          </a:p>
          <a:p>
            <a:pPr lvl="1" algn="just"/>
            <a:r>
              <a:rPr lang="zh-CN" altLang="en-US" sz="2400" dirty="0"/>
              <a:t>大多数国家十分赞赏入境旅游业对收支平衡所做的贡献，特别是那些具有优良的旅游设施但很少有其他工业或农业出口潜力的国家。于是他们就通过各自国家的旅游部门最大限度地增加他们的收入。</a:t>
            </a:r>
            <a:endParaRPr lang="en-US" altLang="zh-CN" sz="2400" dirty="0"/>
          </a:p>
          <a:p>
            <a:pPr lvl="1" algn="just"/>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4093428"/>
          </a:xfrm>
          <a:prstGeom prst="rect">
            <a:avLst/>
          </a:prstGeom>
        </p:spPr>
        <p:txBody>
          <a:bodyPr wrap="square">
            <a:spAutoFit/>
          </a:bodyPr>
          <a:lstStyle/>
          <a:p>
            <a:r>
              <a:rPr lang="en-US" altLang="zh-CN" sz="2000" dirty="0"/>
              <a:t> appreciate</a:t>
            </a:r>
          </a:p>
          <a:p>
            <a:r>
              <a:rPr lang="en-US" altLang="zh-CN" sz="2000" dirty="0"/>
              <a:t> v. </a:t>
            </a:r>
            <a:r>
              <a:rPr lang="zh-CN" altLang="en-US" sz="2000" dirty="0"/>
              <a:t>赞赏</a:t>
            </a:r>
            <a:endParaRPr lang="en-US" altLang="zh-CN" sz="2000" dirty="0"/>
          </a:p>
          <a:p>
            <a:endParaRPr lang="en-US" altLang="zh-CN" sz="2000" dirty="0"/>
          </a:p>
          <a:p>
            <a:r>
              <a:rPr lang="en-US" altLang="zh-CN" sz="2000" dirty="0"/>
              <a:t> potential</a:t>
            </a:r>
          </a:p>
          <a:p>
            <a:r>
              <a:rPr lang="en-US" altLang="zh-CN" sz="2000" dirty="0"/>
              <a:t> adj. </a:t>
            </a:r>
            <a:r>
              <a:rPr lang="zh-CN" altLang="en-US" sz="2000" dirty="0"/>
              <a:t>潜在的</a:t>
            </a:r>
            <a:endParaRPr lang="en-US" altLang="zh-CN" sz="2000" dirty="0"/>
          </a:p>
          <a:p>
            <a:r>
              <a:rPr lang="en-US" altLang="zh-CN" sz="2000" dirty="0"/>
              <a:t> </a:t>
            </a:r>
          </a:p>
          <a:p>
            <a:r>
              <a:rPr lang="en-US" altLang="zh-CN" sz="2000" dirty="0"/>
              <a:t> maximize</a:t>
            </a:r>
          </a:p>
          <a:p>
            <a:r>
              <a:rPr lang="en-US" altLang="zh-CN" sz="2000" dirty="0"/>
              <a:t> v. </a:t>
            </a:r>
            <a:r>
              <a:rPr lang="zh-CN" altLang="en-US" sz="2000" dirty="0"/>
              <a:t>最大化</a:t>
            </a:r>
            <a:endParaRPr lang="en-US" altLang="zh-CN" sz="2000" dirty="0"/>
          </a:p>
          <a:p>
            <a:endParaRPr lang="en-US" altLang="zh-CN" sz="2000" dirty="0"/>
          </a:p>
          <a:p>
            <a:r>
              <a:rPr lang="en-US" altLang="zh-CN" sz="2000" dirty="0"/>
              <a:t> contribution</a:t>
            </a:r>
          </a:p>
          <a:p>
            <a:r>
              <a:rPr lang="en-US" altLang="zh-CN" sz="2000" dirty="0"/>
              <a:t> n. </a:t>
            </a:r>
            <a:r>
              <a:rPr lang="zh-CN" altLang="en-US" sz="2000" dirty="0"/>
              <a:t>贡献</a:t>
            </a:r>
            <a:endParaRPr lang="en-US" altLang="zh-CN" sz="2000" dirty="0"/>
          </a:p>
          <a:p>
            <a:endParaRPr lang="en-US" altLang="zh-CN" sz="2000" dirty="0"/>
          </a:p>
          <a:p>
            <a:r>
              <a:rPr lang="en-US" altLang="zh-CN" sz="2000" dirty="0"/>
              <a:t> </a:t>
            </a:r>
            <a:endParaRPr lang="zh-CN" altLang="en-US" sz="2000" dirty="0"/>
          </a:p>
        </p:txBody>
      </p:sp>
      <p:sp>
        <p:nvSpPr>
          <p:cNvPr id="20" name="文本框 19">
            <a:extLst>
              <a:ext uri="{FF2B5EF4-FFF2-40B4-BE49-F238E27FC236}">
                <a16:creationId xmlns:a16="http://schemas.microsoft.com/office/drawing/2014/main" id="{E3C409B2-7645-4837-A9BD-688A84A20453}"/>
              </a:ext>
            </a:extLst>
          </p:cNvPr>
          <p:cNvSpPr txBox="1"/>
          <p:nvPr/>
        </p:nvSpPr>
        <p:spPr>
          <a:xfrm>
            <a:off x="-1" y="0"/>
            <a:ext cx="4452727" cy="954107"/>
          </a:xfrm>
          <a:prstGeom prst="rect">
            <a:avLst/>
          </a:prstGeom>
          <a:noFill/>
        </p:spPr>
        <p:txBody>
          <a:bodyPr wrap="square" rtlCol="0">
            <a:spAutoFit/>
          </a:bodyPr>
          <a:lstStyle/>
          <a:p>
            <a:r>
              <a:rPr lang="en-US" altLang="zh-CN" sz="3600" dirty="0"/>
              <a:t>Balance of payments</a:t>
            </a:r>
          </a:p>
          <a:p>
            <a:r>
              <a:rPr lang="zh-CN" altLang="en-US" sz="2000" dirty="0"/>
              <a:t>收支平衡</a:t>
            </a:r>
            <a:endParaRPr lang="zh-CN" altLang="en-US" dirty="0"/>
          </a:p>
        </p:txBody>
      </p:sp>
    </p:spTree>
    <p:extLst>
      <p:ext uri="{BB962C8B-B14F-4D97-AF65-F5344CB8AC3E}">
        <p14:creationId xmlns:p14="http://schemas.microsoft.com/office/powerpoint/2010/main" val="92534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5844210" cy="954107"/>
          </a:xfrm>
          <a:prstGeom prst="rect">
            <a:avLst/>
          </a:prstGeom>
          <a:noFill/>
        </p:spPr>
        <p:txBody>
          <a:bodyPr wrap="square" rtlCol="0">
            <a:spAutoFit/>
          </a:bodyPr>
          <a:lstStyle/>
          <a:p>
            <a:r>
              <a:rPr lang="en-US" altLang="zh-CN" sz="3600" dirty="0"/>
              <a:t>Investment and development</a:t>
            </a:r>
          </a:p>
          <a:p>
            <a:r>
              <a:rPr lang="zh-CN" altLang="en-US" sz="2000" dirty="0"/>
              <a:t>投资和发展</a:t>
            </a:r>
            <a:endParaRPr lang="zh-CN" altLang="en-US" dirty="0"/>
          </a:p>
        </p:txBody>
      </p:sp>
      <p:sp>
        <p:nvSpPr>
          <p:cNvPr id="3" name="矩形 2"/>
          <p:cNvSpPr/>
          <p:nvPr/>
        </p:nvSpPr>
        <p:spPr>
          <a:xfrm>
            <a:off x="492185" y="1905506"/>
            <a:ext cx="8666154" cy="3046988"/>
          </a:xfrm>
          <a:prstGeom prst="rect">
            <a:avLst/>
          </a:prstGeom>
        </p:spPr>
        <p:txBody>
          <a:bodyPr wrap="square">
            <a:spAutoFit/>
          </a:bodyPr>
          <a:lstStyle/>
          <a:p>
            <a:pPr algn="just"/>
            <a:r>
              <a:rPr lang="en-US" altLang="zh-CN" sz="2400" dirty="0"/>
              <a:t>Good business and income levels are two factors which can draw more investment. Because of the success of business, businessmen and government agencies may be influenced to invest even more in that area and this is known by economists as an accelerator concept.</a:t>
            </a:r>
          </a:p>
          <a:p>
            <a:pPr algn="just"/>
            <a:endParaRPr lang="en-US" altLang="zh-CN" sz="2400" dirty="0"/>
          </a:p>
          <a:p>
            <a:pPr algn="just"/>
            <a:r>
              <a:rPr lang="zh-CN" altLang="en-US" sz="2400" dirty="0"/>
              <a:t>优良的经营项目和经济收入水平是吸引更多投资的两个因素。由于这个项目的成功，就会促使商业人士和政府机构在此地进行更大的投资。这就是经济学家们所称的加速器原则。</a:t>
            </a:r>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1938992"/>
          </a:xfrm>
          <a:prstGeom prst="rect">
            <a:avLst/>
          </a:prstGeom>
        </p:spPr>
        <p:txBody>
          <a:bodyPr wrap="square">
            <a:spAutoFit/>
          </a:bodyPr>
          <a:lstStyle/>
          <a:p>
            <a:endParaRPr lang="en-US" altLang="zh-CN" sz="2000" dirty="0"/>
          </a:p>
          <a:p>
            <a:endParaRPr lang="en-US" altLang="zh-CN" sz="2000" dirty="0"/>
          </a:p>
          <a:p>
            <a:r>
              <a:rPr lang="en-US" altLang="zh-CN" sz="2000" dirty="0"/>
              <a:t> investment</a:t>
            </a:r>
          </a:p>
          <a:p>
            <a:r>
              <a:rPr lang="en-US" altLang="zh-CN" sz="2000" dirty="0"/>
              <a:t> n. </a:t>
            </a:r>
            <a:r>
              <a:rPr lang="zh-CN" altLang="en-US" sz="2000" dirty="0"/>
              <a:t>投资</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48469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2870" y="2551837"/>
            <a:ext cx="9666260" cy="1754326"/>
          </a:xfrm>
          <a:prstGeom prst="rect">
            <a:avLst/>
          </a:prstGeom>
          <a:noFill/>
        </p:spPr>
        <p:txBody>
          <a:bodyPr wrap="square" rtlCol="0">
            <a:spAutoFit/>
          </a:bodyPr>
          <a:lstStyle/>
          <a:p>
            <a:pPr algn="ctr"/>
            <a:r>
              <a:rPr lang="en-US" altLang="zh-CN" sz="3600" b="1" dirty="0"/>
              <a:t>Lesson 14 The Sociocultural Effects of Tourism	</a:t>
            </a:r>
          </a:p>
          <a:p>
            <a:pPr algn="ctr"/>
            <a:r>
              <a:rPr lang="zh-CN" altLang="en-US" sz="3600" b="1" dirty="0"/>
              <a:t>旅游对社会与文化的影响</a:t>
            </a:r>
            <a:endParaRPr lang="en-US" altLang="zh-CN" sz="3600" b="1" dirty="0"/>
          </a:p>
        </p:txBody>
      </p:sp>
    </p:spTree>
    <p:extLst>
      <p:ext uri="{BB962C8B-B14F-4D97-AF65-F5344CB8AC3E}">
        <p14:creationId xmlns:p14="http://schemas.microsoft.com/office/powerpoint/2010/main" val="3253905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F5FE8D25-B4AF-4234-A018-FA4319F0A250}"/>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10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4636169" cy="923330"/>
          </a:xfrm>
          <a:prstGeom prst="rect">
            <a:avLst/>
          </a:prstGeom>
          <a:noFill/>
        </p:spPr>
        <p:txBody>
          <a:bodyPr wrap="square" rtlCol="0">
            <a:spAutoFit/>
          </a:bodyPr>
          <a:lstStyle/>
          <a:p>
            <a:r>
              <a:rPr lang="en-US" altLang="zh-CN" sz="3600" dirty="0"/>
              <a:t>Significance of tourism</a:t>
            </a:r>
          </a:p>
          <a:p>
            <a:r>
              <a:rPr lang="zh-CN" altLang="en-US" dirty="0"/>
              <a:t>旅游业的重要性</a:t>
            </a:r>
          </a:p>
        </p:txBody>
      </p:sp>
      <p:sp>
        <p:nvSpPr>
          <p:cNvPr id="4" name="文本框 3"/>
          <p:cNvSpPr txBox="1"/>
          <p:nvPr/>
        </p:nvSpPr>
        <p:spPr>
          <a:xfrm>
            <a:off x="1080655" y="1729047"/>
            <a:ext cx="9559636" cy="4585871"/>
          </a:xfrm>
          <a:prstGeom prst="rect">
            <a:avLst/>
          </a:prstGeom>
          <a:noFill/>
        </p:spPr>
        <p:txBody>
          <a:bodyPr wrap="square" rtlCol="0">
            <a:spAutoFit/>
          </a:bodyPr>
          <a:lstStyle/>
          <a:p>
            <a:pPr marL="457200" indent="-457200">
              <a:buAutoNum type="arabicPeriod"/>
            </a:pPr>
            <a:r>
              <a:rPr lang="zh-CN" altLang="en-US" sz="2400" dirty="0"/>
              <a:t>旅游在我们的日常生活和许多别的方面都是非常重要和有用的</a:t>
            </a:r>
            <a:endParaRPr lang="en-US" altLang="zh-CN" sz="2400" dirty="0"/>
          </a:p>
          <a:p>
            <a:pPr lvl="1"/>
            <a:r>
              <a:rPr lang="en-US" altLang="zh-CN" sz="2400" dirty="0"/>
              <a:t>Tourism is very important and useful in our daily life as well as in many other areas.</a:t>
            </a:r>
          </a:p>
          <a:p>
            <a:pPr marL="514350" indent="-514350">
              <a:buAutoNum type="arabicPeriod"/>
            </a:pPr>
            <a:r>
              <a:rPr lang="zh-CN" altLang="en-US" sz="2400" dirty="0"/>
              <a:t>旅游的社会意义产生于对其他文化、社会制度、生活方式和社会结构的欣赏，据说旅行和旅游能促进这些方面的发展。</a:t>
            </a:r>
            <a:endParaRPr lang="en-US" altLang="zh-CN" sz="2400" dirty="0"/>
          </a:p>
          <a:p>
            <a:pPr lvl="1"/>
            <a:r>
              <a:rPr lang="en-US" altLang="zh-CN" sz="2400" dirty="0"/>
              <a:t>The social significance stems from the greater appreciation of other cultures, institutions, ways of life and social structures which travel and tourism are said to facilitate. </a:t>
            </a:r>
          </a:p>
          <a:p>
            <a:pPr marL="514350" indent="-514350">
              <a:buAutoNum type="arabicPeriod"/>
            </a:pPr>
            <a:r>
              <a:rPr lang="zh-CN" altLang="en-US" sz="2400" dirty="0"/>
              <a:t>旅游能够缩短人们之间的心理和文化方面的差距</a:t>
            </a:r>
            <a:endParaRPr lang="en-US" altLang="zh-CN" sz="2400" dirty="0"/>
          </a:p>
          <a:p>
            <a:pPr lvl="1"/>
            <a:r>
              <a:rPr lang="en-US" altLang="zh-CN" sz="2400" dirty="0"/>
              <a:t>It can also help to bridge the psychological and cultural distances of people.</a:t>
            </a:r>
          </a:p>
          <a:p>
            <a:endParaRPr lang="en-US" altLang="zh-CN" sz="2800" dirty="0"/>
          </a:p>
        </p:txBody>
      </p:sp>
      <p:graphicFrame>
        <p:nvGraphicFramePr>
          <p:cNvPr id="5" name="图示 4">
            <a:extLst>
              <a:ext uri="{FF2B5EF4-FFF2-40B4-BE49-F238E27FC236}">
                <a16:creationId xmlns:a16="http://schemas.microsoft.com/office/drawing/2014/main" id="{EA14C097-C3F1-4582-B681-08D986B48C4F}"/>
              </a:ext>
            </a:extLst>
          </p:cNvPr>
          <p:cNvGraphicFramePr/>
          <p:nvPr>
            <p:extLst/>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29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4636169" cy="923330"/>
          </a:xfrm>
          <a:prstGeom prst="rect">
            <a:avLst/>
          </a:prstGeom>
          <a:noFill/>
        </p:spPr>
        <p:txBody>
          <a:bodyPr wrap="square" rtlCol="0">
            <a:spAutoFit/>
          </a:bodyPr>
          <a:lstStyle/>
          <a:p>
            <a:r>
              <a:rPr lang="en-US" altLang="zh-CN" sz="3600" dirty="0"/>
              <a:t>Significance of tourism</a:t>
            </a:r>
          </a:p>
          <a:p>
            <a:r>
              <a:rPr lang="zh-CN" altLang="en-US" dirty="0"/>
              <a:t>旅游业的重要性</a:t>
            </a:r>
          </a:p>
        </p:txBody>
      </p:sp>
      <p:sp>
        <p:nvSpPr>
          <p:cNvPr id="4" name="文本框 3"/>
          <p:cNvSpPr txBox="1"/>
          <p:nvPr/>
        </p:nvSpPr>
        <p:spPr>
          <a:xfrm>
            <a:off x="863678" y="1961522"/>
            <a:ext cx="8135576" cy="4585871"/>
          </a:xfrm>
          <a:prstGeom prst="rect">
            <a:avLst/>
          </a:prstGeom>
          <a:noFill/>
        </p:spPr>
        <p:txBody>
          <a:bodyPr wrap="square" rtlCol="0">
            <a:spAutoFit/>
          </a:bodyPr>
          <a:lstStyle/>
          <a:p>
            <a:pPr marL="514350" indent="-514350">
              <a:buAutoNum type="arabicPeriod"/>
            </a:pPr>
            <a:r>
              <a:rPr lang="zh-CN" altLang="en-US" sz="2400" dirty="0"/>
              <a:t>在理想情况下，旅游客运提高不同国民间的认识、知识和最终的理解，并可以部分地减少政治研究和政治言词方面的偏见。</a:t>
            </a:r>
            <a:endParaRPr lang="en-US" altLang="zh-CN" sz="2400" dirty="0"/>
          </a:p>
          <a:p>
            <a:pPr lvl="1"/>
            <a:r>
              <a:rPr lang="en-US" altLang="zh-CN" sz="2400" dirty="0"/>
              <a:t>In the ideal situation, tourism enhances awareness, knowledge and ultimately understanding between nationals, balancing in part the bias that a simple study of politics and utterances by politicians might give.</a:t>
            </a:r>
          </a:p>
          <a:p>
            <a:pPr lvl="1"/>
            <a:endParaRPr lang="en-US" altLang="zh-CN" sz="2400" dirty="0"/>
          </a:p>
          <a:p>
            <a:pPr marL="514350" indent="-514350">
              <a:buAutoNum type="arabicPeriod"/>
            </a:pPr>
            <a:r>
              <a:rPr lang="zh-CN" altLang="en-US" sz="2400" dirty="0"/>
              <a:t>旅游业对世界文化遗产的保护和发展也做出了贡献</a:t>
            </a:r>
            <a:endParaRPr lang="en-US" altLang="zh-CN" sz="2400" dirty="0"/>
          </a:p>
          <a:p>
            <a:pPr lvl="1"/>
            <a:r>
              <a:rPr lang="en-US" altLang="zh-CN" sz="2400" dirty="0"/>
              <a:t>Tourism contributes to both preservation and development of the world's cultural heritage. </a:t>
            </a:r>
          </a:p>
          <a:p>
            <a:pPr marL="514350" indent="-514350">
              <a:buAutoNum type="arabicPeriod"/>
            </a:pPr>
            <a:endParaRPr lang="en-US" altLang="zh-CN" sz="2800" dirty="0"/>
          </a:p>
        </p:txBody>
      </p:sp>
      <p:graphicFrame>
        <p:nvGraphicFramePr>
          <p:cNvPr id="5" name="图示 4">
            <a:extLst>
              <a:ext uri="{FF2B5EF4-FFF2-40B4-BE49-F238E27FC236}">
                <a16:creationId xmlns:a16="http://schemas.microsoft.com/office/drawing/2014/main" id="{EA14C097-C3F1-4582-B681-08D986B48C4F}"/>
              </a:ext>
            </a:extLst>
          </p:cNvPr>
          <p:cNvGraphicFramePr/>
          <p:nvPr>
            <p:extLst/>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直接连接符 5">
            <a:extLst>
              <a:ext uri="{FF2B5EF4-FFF2-40B4-BE49-F238E27FC236}">
                <a16:creationId xmlns:a16="http://schemas.microsoft.com/office/drawing/2014/main" id="{CBD7FBF3-353F-4153-B15F-B0326291CDF7}"/>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AB2CF20-6B05-4715-9274-91B03DBE2088}"/>
              </a:ext>
            </a:extLst>
          </p:cNvPr>
          <p:cNvSpPr/>
          <p:nvPr/>
        </p:nvSpPr>
        <p:spPr>
          <a:xfrm>
            <a:off x="9399363" y="1533061"/>
            <a:ext cx="2704700" cy="3170099"/>
          </a:xfrm>
          <a:prstGeom prst="rect">
            <a:avLst/>
          </a:prstGeom>
        </p:spPr>
        <p:txBody>
          <a:bodyPr wrap="square">
            <a:spAutoFit/>
          </a:bodyPr>
          <a:lstStyle/>
          <a:p>
            <a:endParaRPr lang="en-US" altLang="zh-CN" sz="2000" dirty="0"/>
          </a:p>
          <a:p>
            <a:endParaRPr lang="en-US" altLang="zh-CN" sz="2000" dirty="0"/>
          </a:p>
          <a:p>
            <a:r>
              <a:rPr lang="en-US" altLang="zh-CN" sz="2000" dirty="0"/>
              <a:t> ideal</a:t>
            </a:r>
          </a:p>
          <a:p>
            <a:r>
              <a:rPr lang="en-US" altLang="zh-CN" sz="2000" dirty="0"/>
              <a:t> adj. </a:t>
            </a:r>
            <a:r>
              <a:rPr lang="zh-CN" altLang="en-US" sz="2000" dirty="0"/>
              <a:t>理想的</a:t>
            </a:r>
            <a:endParaRPr lang="en-US" altLang="zh-CN" sz="2000" dirty="0"/>
          </a:p>
          <a:p>
            <a:endParaRPr lang="en-US" altLang="zh-CN" sz="2000" dirty="0"/>
          </a:p>
          <a:p>
            <a:r>
              <a:rPr lang="en-US" altLang="zh-CN" sz="2000" dirty="0"/>
              <a:t> utterance</a:t>
            </a:r>
          </a:p>
          <a:p>
            <a:r>
              <a:rPr lang="en-US" altLang="zh-CN" sz="2000" dirty="0"/>
              <a:t>  n. </a:t>
            </a:r>
            <a:r>
              <a:rPr lang="zh-CN" altLang="en-US" sz="2000" dirty="0"/>
              <a:t>说话，表达</a:t>
            </a:r>
            <a:endParaRPr lang="en-US" altLang="zh-CN" sz="2000" dirty="0"/>
          </a:p>
          <a:p>
            <a:endParaRPr lang="en-US" altLang="zh-CN" sz="2000" dirty="0"/>
          </a:p>
          <a:p>
            <a:r>
              <a:rPr lang="en-US" altLang="zh-CN" sz="2000" dirty="0"/>
              <a:t> preservation</a:t>
            </a:r>
          </a:p>
          <a:p>
            <a:r>
              <a:rPr lang="en-US" altLang="zh-CN" sz="2000" dirty="0"/>
              <a:t>  n. </a:t>
            </a:r>
            <a:r>
              <a:rPr lang="zh-CN" altLang="en-US" sz="2000" dirty="0"/>
              <a:t>保护</a:t>
            </a:r>
            <a:endParaRPr lang="en-US" altLang="zh-CN" sz="2000" dirty="0"/>
          </a:p>
        </p:txBody>
      </p:sp>
    </p:spTree>
    <p:extLst>
      <p:ext uri="{BB962C8B-B14F-4D97-AF65-F5344CB8AC3E}">
        <p14:creationId xmlns:p14="http://schemas.microsoft.com/office/powerpoint/2010/main" val="355835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882" y="1708830"/>
            <a:ext cx="10212236" cy="3385542"/>
          </a:xfrm>
          <a:prstGeom prst="rect">
            <a:avLst/>
          </a:prstGeom>
          <a:noFill/>
        </p:spPr>
        <p:txBody>
          <a:bodyPr wrap="square" rtlCol="0">
            <a:spAutoFit/>
          </a:bodyPr>
          <a:lstStyle/>
          <a:p>
            <a:pPr algn="ctr"/>
            <a:r>
              <a:rPr lang="en-US" altLang="zh-CN" sz="4400" b="1" dirty="0"/>
              <a:t>Chapter Six  		</a:t>
            </a:r>
          </a:p>
          <a:p>
            <a:pPr algn="ctr"/>
            <a:r>
              <a:rPr lang="en-US" altLang="zh-CN" sz="4400" b="1" dirty="0"/>
              <a:t>The Impact of Tourism </a:t>
            </a:r>
            <a:r>
              <a:rPr lang="zh-CN" altLang="en-US" sz="4400" b="1" dirty="0"/>
              <a:t>旅游业的影响</a:t>
            </a:r>
            <a:endParaRPr lang="en-US" altLang="zh-CN" sz="4400" b="1" dirty="0"/>
          </a:p>
          <a:p>
            <a:pPr algn="ctr"/>
            <a:endParaRPr lang="zh-CN" altLang="zh-CN" sz="4800" b="1" dirty="0"/>
          </a:p>
          <a:p>
            <a:r>
              <a:rPr lang="en-US" altLang="zh-CN" sz="2000" b="1" dirty="0"/>
              <a:t>Lesson 13 The Economic Effects of Tourism		</a:t>
            </a:r>
            <a:r>
              <a:rPr lang="zh-CN" altLang="en-US" sz="2000" b="1" dirty="0"/>
              <a:t>旅游业对经济的影响</a:t>
            </a:r>
            <a:endParaRPr lang="en-US" altLang="zh-CN" sz="2000" b="1" dirty="0"/>
          </a:p>
          <a:p>
            <a:r>
              <a:rPr lang="en-US" altLang="zh-CN" sz="2000" b="1" dirty="0"/>
              <a:t>Lesson 14 The Sociocultural Effects of Tourism	 	</a:t>
            </a:r>
            <a:r>
              <a:rPr lang="zh-CN" altLang="en-US" sz="2000" b="1" dirty="0"/>
              <a:t>旅游对社会与文化的影响</a:t>
            </a:r>
            <a:endParaRPr lang="en-US" altLang="zh-CN" sz="2000" b="1" dirty="0"/>
          </a:p>
          <a:p>
            <a:r>
              <a:rPr lang="en-US" altLang="zh-CN" sz="2000" b="1" dirty="0"/>
              <a:t>Lesson 15 The Environmental Effects of Tourism  	</a:t>
            </a:r>
            <a:r>
              <a:rPr lang="zh-CN" altLang="zh-CN" sz="2000" b="1" dirty="0"/>
              <a:t>旅游</a:t>
            </a:r>
            <a:r>
              <a:rPr lang="zh-CN" altLang="en-US" sz="2000" b="1" dirty="0"/>
              <a:t>对环境的影响</a:t>
            </a:r>
            <a:endParaRPr lang="zh-CN" altLang="zh-CN" sz="2000" b="1" dirty="0"/>
          </a:p>
          <a:p>
            <a:endParaRPr lang="zh-CN" altLang="zh-CN" b="1" dirty="0"/>
          </a:p>
        </p:txBody>
      </p:sp>
    </p:spTree>
    <p:extLst>
      <p:ext uri="{BB962C8B-B14F-4D97-AF65-F5344CB8AC3E}">
        <p14:creationId xmlns:p14="http://schemas.microsoft.com/office/powerpoint/2010/main" val="327325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4636169" cy="923330"/>
          </a:xfrm>
          <a:prstGeom prst="rect">
            <a:avLst/>
          </a:prstGeom>
          <a:noFill/>
        </p:spPr>
        <p:txBody>
          <a:bodyPr wrap="square" rtlCol="0">
            <a:spAutoFit/>
          </a:bodyPr>
          <a:lstStyle/>
          <a:p>
            <a:r>
              <a:rPr lang="en-US" altLang="zh-CN" sz="3600" dirty="0"/>
              <a:t>Significance of tourism</a:t>
            </a:r>
          </a:p>
          <a:p>
            <a:r>
              <a:rPr lang="zh-CN" altLang="en-US" dirty="0"/>
              <a:t>旅游业的重要性</a:t>
            </a:r>
          </a:p>
        </p:txBody>
      </p:sp>
      <p:sp>
        <p:nvSpPr>
          <p:cNvPr id="4" name="文本框 3"/>
          <p:cNvSpPr txBox="1"/>
          <p:nvPr/>
        </p:nvSpPr>
        <p:spPr>
          <a:xfrm>
            <a:off x="724194" y="1775542"/>
            <a:ext cx="8485676" cy="4154984"/>
          </a:xfrm>
          <a:prstGeom prst="rect">
            <a:avLst/>
          </a:prstGeom>
          <a:noFill/>
        </p:spPr>
        <p:txBody>
          <a:bodyPr wrap="square" rtlCol="0">
            <a:spAutoFit/>
          </a:bodyPr>
          <a:lstStyle/>
          <a:p>
            <a:pPr marL="457200" indent="-457200">
              <a:buAutoNum type="arabicPeriod"/>
            </a:pPr>
            <a:r>
              <a:rPr lang="zh-CN" altLang="en-US" sz="2400" dirty="0"/>
              <a:t>第</a:t>
            </a:r>
            <a:r>
              <a:rPr lang="en-US" altLang="zh-CN" sz="2400" dirty="0"/>
              <a:t>21</a:t>
            </a:r>
            <a:r>
              <a:rPr lang="zh-CN" altLang="en-US" sz="2400" dirty="0"/>
              <a:t>届联合国大会把</a:t>
            </a:r>
            <a:r>
              <a:rPr lang="en-US" altLang="zh-CN" sz="2400" dirty="0"/>
              <a:t>1967</a:t>
            </a:r>
            <a:r>
              <a:rPr lang="zh-CN" altLang="en-US" sz="2400" dirty="0"/>
              <a:t>年确定为国际旅游年</a:t>
            </a:r>
            <a:endParaRPr lang="en-US" altLang="zh-CN" sz="2400" dirty="0"/>
          </a:p>
          <a:p>
            <a:pPr lvl="1"/>
            <a:r>
              <a:rPr lang="en-US" altLang="zh-CN" sz="2400" dirty="0"/>
              <a:t>The twenty-first United Nations General Assembly designated 1967 as the International Tourist year.</a:t>
            </a:r>
          </a:p>
          <a:p>
            <a:pPr lvl="1"/>
            <a:endParaRPr lang="en-US" altLang="zh-CN" sz="2400" dirty="0"/>
          </a:p>
          <a:p>
            <a:pPr marL="457200" indent="-457200">
              <a:buAutoNum type="arabicPeriod"/>
            </a:pPr>
            <a:r>
              <a:rPr lang="zh-CN" altLang="en-US" sz="2400" dirty="0"/>
              <a:t>这次大会确认了旅游的重要性，同时大会一致通过了以下决议：“旅游是基础的并且是最理想的人类活动，值得各地人民和政府大力赞扬和鼓励。”</a:t>
            </a:r>
            <a:endParaRPr lang="en-US" altLang="zh-CN" sz="2400" dirty="0"/>
          </a:p>
          <a:p>
            <a:pPr lvl="1"/>
            <a:r>
              <a:rPr lang="en-US" altLang="zh-CN" sz="2400" dirty="0"/>
              <a:t>It set the seal on the importance of tourism when it passed the following resolution unanimously: "tourism is a basic and most desirable human activity deserving the praise and encouragement of all people and all governments." </a:t>
            </a:r>
          </a:p>
        </p:txBody>
      </p:sp>
      <p:graphicFrame>
        <p:nvGraphicFramePr>
          <p:cNvPr id="5" name="图示 4">
            <a:extLst>
              <a:ext uri="{FF2B5EF4-FFF2-40B4-BE49-F238E27FC236}">
                <a16:creationId xmlns:a16="http://schemas.microsoft.com/office/drawing/2014/main" id="{EA14C097-C3F1-4582-B681-08D986B48C4F}"/>
              </a:ext>
            </a:extLst>
          </p:cNvPr>
          <p:cNvGraphicFramePr/>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直接连接符 5">
            <a:extLst>
              <a:ext uri="{FF2B5EF4-FFF2-40B4-BE49-F238E27FC236}">
                <a16:creationId xmlns:a16="http://schemas.microsoft.com/office/drawing/2014/main" id="{A2EA7B0B-960B-4787-B20A-B8CC274EFE12}"/>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E7A5C46A-C3FE-45AA-823F-6B27D0A33E7C}"/>
              </a:ext>
            </a:extLst>
          </p:cNvPr>
          <p:cNvSpPr/>
          <p:nvPr/>
        </p:nvSpPr>
        <p:spPr>
          <a:xfrm>
            <a:off x="9399363" y="1533061"/>
            <a:ext cx="2704700" cy="3231654"/>
          </a:xfrm>
          <a:prstGeom prst="rect">
            <a:avLst/>
          </a:prstGeom>
        </p:spPr>
        <p:txBody>
          <a:bodyPr wrap="square">
            <a:spAutoFit/>
          </a:bodyPr>
          <a:lstStyle/>
          <a:p>
            <a:endParaRPr lang="en-US" altLang="zh-CN" sz="2000" dirty="0"/>
          </a:p>
          <a:p>
            <a:endParaRPr lang="en-US" altLang="zh-CN" sz="2000" dirty="0"/>
          </a:p>
          <a:p>
            <a:r>
              <a:rPr lang="en-US" altLang="zh-CN" sz="2000" dirty="0"/>
              <a:t> seal</a:t>
            </a:r>
          </a:p>
          <a:p>
            <a:r>
              <a:rPr lang="en-US" altLang="zh-CN" sz="2000" dirty="0"/>
              <a:t> n. </a:t>
            </a:r>
            <a:r>
              <a:rPr lang="zh-CN" altLang="en-US" sz="2000" dirty="0"/>
              <a:t>决定</a:t>
            </a:r>
            <a:endParaRPr lang="en-US" altLang="zh-CN" sz="2000" dirty="0"/>
          </a:p>
          <a:p>
            <a:endParaRPr lang="en-US" altLang="zh-CN" sz="2000" dirty="0"/>
          </a:p>
          <a:p>
            <a:r>
              <a:rPr lang="en-US" altLang="zh-CN" sz="2000" dirty="0"/>
              <a:t> unanimously</a:t>
            </a:r>
          </a:p>
          <a:p>
            <a:r>
              <a:rPr lang="en-US" altLang="zh-CN" sz="2000" dirty="0"/>
              <a:t>  adv. </a:t>
            </a:r>
            <a:r>
              <a:rPr lang="zh-CN" altLang="en-US" sz="2000" dirty="0"/>
              <a:t>全体一致的</a:t>
            </a:r>
            <a:endParaRPr lang="en-US" altLang="zh-CN" sz="2000" dirty="0"/>
          </a:p>
          <a:p>
            <a:endParaRPr lang="en-US" altLang="zh-CN" sz="2000" dirty="0"/>
          </a:p>
          <a:p>
            <a:r>
              <a:rPr lang="en-US" altLang="zh-CN" sz="2000" dirty="0"/>
              <a:t> desirable</a:t>
            </a:r>
          </a:p>
          <a:p>
            <a:r>
              <a:rPr lang="en-US" altLang="zh-CN" sz="2000" dirty="0"/>
              <a:t>  adj. </a:t>
            </a:r>
            <a:r>
              <a:rPr lang="zh-CN" altLang="en-US" sz="2000" dirty="0"/>
              <a:t>令人满意的</a:t>
            </a:r>
            <a:endParaRPr lang="en-US" altLang="zh-CN" sz="2000" dirty="0"/>
          </a:p>
        </p:txBody>
      </p:sp>
    </p:spTree>
    <p:extLst>
      <p:ext uri="{BB962C8B-B14F-4D97-AF65-F5344CB8AC3E}">
        <p14:creationId xmlns:p14="http://schemas.microsoft.com/office/powerpoint/2010/main" val="14822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sociocultural impacts of tourism</a:t>
            </a:r>
          </a:p>
          <a:p>
            <a:r>
              <a:rPr lang="zh-CN" altLang="en-US" dirty="0"/>
              <a:t>旅游业对社会与文化的影响</a:t>
            </a:r>
          </a:p>
        </p:txBody>
      </p:sp>
      <p:sp>
        <p:nvSpPr>
          <p:cNvPr id="4" name="文本框 3"/>
          <p:cNvSpPr txBox="1"/>
          <p:nvPr/>
        </p:nvSpPr>
        <p:spPr>
          <a:xfrm>
            <a:off x="801686" y="1459832"/>
            <a:ext cx="9559636"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cultural and social impact on a host country of large numbers of people, sharing different value systems and away from the constraints of their own environment, is a subject being given increasing attention by social scientists and by the planners responsible for tourism development in the third world countries. </a:t>
            </a:r>
          </a:p>
          <a:p>
            <a:pPr lvl="1"/>
            <a:r>
              <a:rPr lang="zh-CN" altLang="en-US" sz="2400" dirty="0"/>
              <a:t>旅游业对于一个具有大量人口、具有不同价值观，并且原理本国环境限制的东道国的文化和社会方面的影响，越来越受到社会学家和第三世界国家里负责旅游业发展的规划者们的重视</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The impact is most noticeable in the lesser developed countries, but is by no means restricted to these.</a:t>
            </a:r>
          </a:p>
          <a:p>
            <a:pPr lvl="1"/>
            <a:r>
              <a:rPr lang="zh-CN" altLang="en-US" sz="2400" dirty="0"/>
              <a:t>这种影响在较不发达国家最为明显，但不限于这些国家</a:t>
            </a:r>
            <a:endParaRPr lang="en-US" altLang="zh-CN" sz="2400" dirty="0"/>
          </a:p>
        </p:txBody>
      </p:sp>
      <p:graphicFrame>
        <p:nvGraphicFramePr>
          <p:cNvPr id="5" name="图示 4">
            <a:extLst>
              <a:ext uri="{FF2B5EF4-FFF2-40B4-BE49-F238E27FC236}">
                <a16:creationId xmlns:a16="http://schemas.microsoft.com/office/drawing/2014/main" id="{EA14C097-C3F1-4582-B681-08D986B48C4F}"/>
              </a:ext>
            </a:extLst>
          </p:cNvPr>
          <p:cNvGraphicFramePr/>
          <p:nvPr>
            <p:extLst/>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73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sociocultural impacts of tourism</a:t>
            </a:r>
          </a:p>
          <a:p>
            <a:r>
              <a:rPr lang="zh-CN" altLang="en-US" dirty="0"/>
              <a:t>旅游业对社会与文化的影响</a:t>
            </a:r>
          </a:p>
        </p:txBody>
      </p:sp>
      <p:sp>
        <p:nvSpPr>
          <p:cNvPr id="4" name="文本框 3"/>
          <p:cNvSpPr txBox="1"/>
          <p:nvPr/>
        </p:nvSpPr>
        <p:spPr>
          <a:xfrm>
            <a:off x="1080655" y="1729047"/>
            <a:ext cx="9559636"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Locals may come to experience increasing dissatisfaction with their own standards of living or way of life and seek to emulate the tourists. </a:t>
            </a:r>
          </a:p>
          <a:p>
            <a:pPr lvl="1"/>
            <a:r>
              <a:rPr lang="zh-CN" altLang="en-US" sz="2400" dirty="0"/>
              <a:t>当地人也许会对他们自己的生活水平或生活方式越来越感到不满，从而效仿到那的游客。</a:t>
            </a:r>
            <a:endParaRPr lang="en-US" altLang="zh-CN" sz="2400" dirty="0"/>
          </a:p>
          <a:p>
            <a:pPr lvl="1"/>
            <a:endParaRPr lang="en-US" altLang="zh-CN" sz="2400" dirty="0"/>
          </a:p>
          <a:p>
            <a:pPr marL="457200" indent="-457200">
              <a:buFont typeface="Arial" panose="020B0604020202020204" pitchFamily="34" charset="0"/>
              <a:buChar char="•"/>
            </a:pPr>
            <a:r>
              <a:rPr lang="en-US" altLang="zh-CN" sz="2400" dirty="0"/>
              <a:t>In some cases the effect will be marginal, such as the adoption of the tourists' dress or fashion, but in others the desire to adopt the values of visitors may be sufficiently extreme as to threaten the deep-seated traditions of the community.</a:t>
            </a:r>
          </a:p>
          <a:p>
            <a:pPr lvl="1"/>
            <a:r>
              <a:rPr lang="zh-CN" altLang="en-US" sz="2400" dirty="0"/>
              <a:t>有些情况下，这种影响是很小的，如吸收游客们的衣着式样或时尚；但在别的情况下，极端地采纳游客们的价值观会威胁到当地根深蒂固的传统。</a:t>
            </a:r>
            <a:endParaRPr lang="en-US" altLang="zh-CN" sz="2400" dirty="0"/>
          </a:p>
        </p:txBody>
      </p:sp>
      <p:graphicFrame>
        <p:nvGraphicFramePr>
          <p:cNvPr id="5" name="图示 4">
            <a:extLst>
              <a:ext uri="{FF2B5EF4-FFF2-40B4-BE49-F238E27FC236}">
                <a16:creationId xmlns:a16="http://schemas.microsoft.com/office/drawing/2014/main" id="{EA14C097-C3F1-4582-B681-08D986B48C4F}"/>
              </a:ext>
            </a:extLst>
          </p:cNvPr>
          <p:cNvGraphicFramePr/>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292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sociocultural impacts of tourism</a:t>
            </a:r>
          </a:p>
          <a:p>
            <a:r>
              <a:rPr lang="zh-CN" altLang="en-US" dirty="0"/>
              <a:t>旅游业对社会与文化的影响</a:t>
            </a:r>
          </a:p>
        </p:txBody>
      </p:sp>
      <p:sp>
        <p:nvSpPr>
          <p:cNvPr id="4" name="文本框 3"/>
          <p:cNvSpPr txBox="1"/>
          <p:nvPr/>
        </p:nvSpPr>
        <p:spPr>
          <a:xfrm>
            <a:off x="1080655" y="1729047"/>
            <a:ext cx="9559636" cy="3985194"/>
          </a:xfrm>
          <a:prstGeom prst="rect">
            <a:avLst/>
          </a:prstGeom>
          <a:noFill/>
        </p:spPr>
        <p:txBody>
          <a:bodyPr wrap="square" rtlCol="0">
            <a:spAutoFit/>
          </a:bodyPr>
          <a:lstStyle/>
          <a:p>
            <a:pPr>
              <a:lnSpc>
                <a:spcPct val="150000"/>
              </a:lnSpc>
            </a:pPr>
            <a:r>
              <a:rPr lang="zh-CN" altLang="en-US" sz="2400" dirty="0"/>
              <a:t>由于时空的限制，游客需要的是文化快餐</a:t>
            </a:r>
            <a:endParaRPr lang="en-US" altLang="zh-CN" sz="2400" dirty="0"/>
          </a:p>
          <a:p>
            <a:pPr>
              <a:lnSpc>
                <a:spcPct val="150000"/>
              </a:lnSpc>
            </a:pPr>
            <a:r>
              <a:rPr lang="en-US" altLang="zh-CN" sz="2400" dirty="0"/>
              <a:t>With the constraints of time and place, the tourist demands instant culture. </a:t>
            </a:r>
          </a:p>
          <a:p>
            <a:pPr lvl="1">
              <a:lnSpc>
                <a:spcPct val="150000"/>
              </a:lnSpc>
            </a:pPr>
            <a:endParaRPr lang="en-US" altLang="zh-CN" sz="2400" dirty="0"/>
          </a:p>
          <a:p>
            <a:pPr>
              <a:lnSpc>
                <a:spcPct val="150000"/>
              </a:lnSpc>
            </a:pPr>
            <a:r>
              <a:rPr lang="zh-CN" altLang="en-US" sz="2400" dirty="0"/>
              <a:t>结果就产生了“造作的真实”，即旅游者要寻求另一种文化的真实经历，从而导致了那个国家提供那些经历或尽可能看似真实的东西，文化因而变得商业化和庸俗化。</a:t>
            </a:r>
            <a:endParaRPr lang="en-US" altLang="zh-CN" sz="2400" dirty="0"/>
          </a:p>
          <a:p>
            <a:pPr lvl="1">
              <a:lnSpc>
                <a:spcPct val="150000"/>
              </a:lnSpc>
            </a:pPr>
            <a:endParaRPr lang="en-US" altLang="zh-CN" sz="2800" dirty="0"/>
          </a:p>
        </p:txBody>
      </p:sp>
      <p:graphicFrame>
        <p:nvGraphicFramePr>
          <p:cNvPr id="5" name="图示 4">
            <a:extLst>
              <a:ext uri="{FF2B5EF4-FFF2-40B4-BE49-F238E27FC236}">
                <a16:creationId xmlns:a16="http://schemas.microsoft.com/office/drawing/2014/main" id="{EA14C097-C3F1-4582-B681-08D986B48C4F}"/>
              </a:ext>
            </a:extLst>
          </p:cNvPr>
          <p:cNvGraphicFramePr/>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5138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sociocultural impacts of tourism</a:t>
            </a:r>
          </a:p>
          <a:p>
            <a:r>
              <a:rPr lang="zh-CN" altLang="en-US" dirty="0"/>
              <a:t>旅游业对社会与文化的影响</a:t>
            </a:r>
          </a:p>
        </p:txBody>
      </p:sp>
      <p:sp>
        <p:nvSpPr>
          <p:cNvPr id="4" name="文本框 3"/>
          <p:cNvSpPr txBox="1"/>
          <p:nvPr/>
        </p:nvSpPr>
        <p:spPr>
          <a:xfrm>
            <a:off x="1049658" y="1682552"/>
            <a:ext cx="10047128" cy="334995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dirty="0"/>
              <a:t>游客会寻求当地工艺品作为纪念品或投资的对象</a:t>
            </a:r>
            <a:endParaRPr lang="en-US" altLang="zh-CN" sz="2400" dirty="0"/>
          </a:p>
          <a:p>
            <a:pPr lvl="1">
              <a:lnSpc>
                <a:spcPct val="150000"/>
              </a:lnSpc>
            </a:pPr>
            <a:r>
              <a:rPr lang="en-US" altLang="zh-CN" sz="2400" dirty="0"/>
              <a:t>Tourists seek local artifacts as souvenirs or investments. </a:t>
            </a:r>
          </a:p>
          <a:p>
            <a:pPr lvl="1">
              <a:lnSpc>
                <a:spcPct val="150000"/>
              </a:lnSpc>
            </a:pPr>
            <a:endParaRPr lang="en-US" altLang="zh-CN" sz="2400" dirty="0"/>
          </a:p>
          <a:p>
            <a:pPr marL="342900" indent="-342900">
              <a:lnSpc>
                <a:spcPct val="150000"/>
              </a:lnSpc>
              <a:buFont typeface="Arial" panose="020B0604020202020204" pitchFamily="34" charset="0"/>
              <a:buChar char="•"/>
            </a:pPr>
            <a:r>
              <a:rPr lang="zh-CN" altLang="en-US" sz="2400" dirty="0"/>
              <a:t>在游客可以购买到真品的情况下，这可能会造成当地文化宝藏的流失</a:t>
            </a:r>
            <a:endParaRPr lang="en-US" altLang="zh-CN" sz="2400" dirty="0"/>
          </a:p>
          <a:p>
            <a:pPr lvl="1">
              <a:lnSpc>
                <a:spcPct val="150000"/>
              </a:lnSpc>
            </a:pPr>
            <a:r>
              <a:rPr lang="en-US" altLang="zh-CN" sz="2400" dirty="0"/>
              <a:t>In cases where genuine works are purchased this can lead to the loss of cultural treasures from a country.</a:t>
            </a:r>
          </a:p>
        </p:txBody>
      </p:sp>
      <p:graphicFrame>
        <p:nvGraphicFramePr>
          <p:cNvPr id="5" name="图示 4">
            <a:extLst>
              <a:ext uri="{FF2B5EF4-FFF2-40B4-BE49-F238E27FC236}">
                <a16:creationId xmlns:a16="http://schemas.microsoft.com/office/drawing/2014/main" id="{EA14C097-C3F1-4582-B681-08D986B48C4F}"/>
              </a:ext>
            </a:extLst>
          </p:cNvPr>
          <p:cNvGraphicFramePr/>
          <p:nvPr/>
        </p:nvGraphicFramePr>
        <p:xfrm>
          <a:off x="9209870" y="0"/>
          <a:ext cx="2860842" cy="1459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59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9733" y="2336393"/>
            <a:ext cx="10532534" cy="2185214"/>
          </a:xfrm>
          <a:prstGeom prst="rect">
            <a:avLst/>
          </a:prstGeom>
          <a:noFill/>
        </p:spPr>
        <p:txBody>
          <a:bodyPr wrap="square" rtlCol="0">
            <a:spAutoFit/>
          </a:bodyPr>
          <a:lstStyle/>
          <a:p>
            <a:pPr algn="ctr"/>
            <a:r>
              <a:rPr lang="en-US" altLang="zh-CN" sz="3600" b="1" dirty="0"/>
              <a:t>Lesson 15 The Environmental Effects of Tourism</a:t>
            </a:r>
          </a:p>
          <a:p>
            <a:pPr algn="ctr"/>
            <a:r>
              <a:rPr lang="en-US" altLang="zh-CN" sz="3600" b="1" dirty="0"/>
              <a:t>	</a:t>
            </a:r>
          </a:p>
          <a:p>
            <a:pPr algn="ctr"/>
            <a:r>
              <a:rPr lang="zh-CN" altLang="zh-CN" sz="3600" b="1" dirty="0"/>
              <a:t>旅游</a:t>
            </a:r>
            <a:r>
              <a:rPr lang="zh-CN" altLang="en-US" sz="3600" b="1" dirty="0"/>
              <a:t>对环境的影响</a:t>
            </a:r>
            <a:endParaRPr lang="zh-CN" altLang="zh-CN" sz="3600" b="1" dirty="0"/>
          </a:p>
          <a:p>
            <a:endParaRPr lang="zh-CN" altLang="zh-CN" sz="2800" b="1" dirty="0"/>
          </a:p>
        </p:txBody>
      </p:sp>
    </p:spTree>
    <p:extLst>
      <p:ext uri="{BB962C8B-B14F-4D97-AF65-F5344CB8AC3E}">
        <p14:creationId xmlns:p14="http://schemas.microsoft.com/office/powerpoint/2010/main" val="206536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955B7488-7D80-4078-BAD0-8268A293744A}"/>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0069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1200329"/>
          </a:xfrm>
          <a:prstGeom prst="rect">
            <a:avLst/>
          </a:prstGeom>
          <a:noFill/>
        </p:spPr>
        <p:txBody>
          <a:bodyPr wrap="square" rtlCol="0">
            <a:spAutoFit/>
          </a:bodyPr>
          <a:lstStyle/>
          <a:p>
            <a:pPr lvl="0"/>
            <a:r>
              <a:rPr lang="en-US" altLang="zh-CN" sz="3600" dirty="0">
                <a:solidFill>
                  <a:prstClr val="black"/>
                </a:solidFill>
              </a:rPr>
              <a:t>The environmental effects of tourism</a:t>
            </a:r>
          </a:p>
          <a:p>
            <a:pPr lvl="0"/>
            <a:r>
              <a:rPr lang="zh-CN" altLang="en-US" dirty="0">
                <a:solidFill>
                  <a:prstClr val="black"/>
                </a:solidFill>
              </a:rPr>
              <a:t>旅游业对环境的影响</a:t>
            </a:r>
          </a:p>
          <a:p>
            <a:endParaRPr lang="zh-CN" altLang="en-US" dirty="0"/>
          </a:p>
        </p:txBody>
      </p:sp>
      <p:sp>
        <p:nvSpPr>
          <p:cNvPr id="4" name="文本框 3"/>
          <p:cNvSpPr txBox="1"/>
          <p:nvPr/>
        </p:nvSpPr>
        <p:spPr>
          <a:xfrm>
            <a:off x="1049658" y="1682552"/>
            <a:ext cx="9559636" cy="3231654"/>
          </a:xfrm>
          <a:prstGeom prst="rect">
            <a:avLst/>
          </a:prstGeom>
          <a:noFill/>
        </p:spPr>
        <p:txBody>
          <a:bodyPr wrap="square" rtlCol="0">
            <a:spAutoFit/>
          </a:bodyPr>
          <a:lstStyle/>
          <a:p>
            <a:pPr marL="457200" indent="-457200">
              <a:lnSpc>
                <a:spcPct val="150000"/>
              </a:lnSpc>
              <a:buAutoNum type="arabicPeriod"/>
            </a:pPr>
            <a:r>
              <a:rPr lang="en-US" altLang="zh-CN" sz="2800" dirty="0"/>
              <a:t>Various forms of pollution</a:t>
            </a:r>
            <a:r>
              <a:rPr lang="zh-CN" altLang="en-US" sz="2800" dirty="0"/>
              <a:t>各种形式的污染</a:t>
            </a:r>
            <a:endParaRPr lang="en-US" altLang="zh-CN" sz="2800" dirty="0"/>
          </a:p>
          <a:p>
            <a:pPr marL="457200" indent="-457200">
              <a:lnSpc>
                <a:spcPct val="150000"/>
              </a:lnSpc>
              <a:buAutoNum type="arabicPeriod"/>
            </a:pPr>
            <a:endParaRPr lang="en-US" altLang="zh-CN" sz="2800" dirty="0"/>
          </a:p>
          <a:p>
            <a:pPr lvl="1"/>
            <a:r>
              <a:rPr lang="zh-CN" altLang="en-US" sz="2400" dirty="0"/>
              <a:t>任何大规模的游客移动都会增加来自喷气式飞机、汽车和游乐船的废气污染</a:t>
            </a:r>
            <a:endParaRPr lang="en-US" altLang="zh-CN" sz="2400" dirty="0"/>
          </a:p>
          <a:p>
            <a:pPr lvl="1"/>
            <a:endParaRPr lang="en-US" altLang="zh-CN" sz="2400" dirty="0"/>
          </a:p>
          <a:p>
            <a:pPr lvl="1"/>
            <a:r>
              <a:rPr lang="en-US" altLang="zh-CN" sz="2400" dirty="0"/>
              <a:t>Any large-scale tourist movement increases air pollution from jet aircraft, car and pleasure-boat exhaust fumes. </a:t>
            </a:r>
          </a:p>
        </p:txBody>
      </p:sp>
      <p:graphicFrame>
        <p:nvGraphicFramePr>
          <p:cNvPr id="6" name="图示 5">
            <a:extLst>
              <a:ext uri="{FF2B5EF4-FFF2-40B4-BE49-F238E27FC236}">
                <a16:creationId xmlns:a16="http://schemas.microsoft.com/office/drawing/2014/main" id="{4560F603-3924-40AB-9574-40C5708B6622}"/>
              </a:ext>
            </a:extLst>
          </p:cNvPr>
          <p:cNvGraphicFramePr/>
          <p:nvPr>
            <p:extLst/>
          </p:nvPr>
        </p:nvGraphicFramePr>
        <p:xfrm>
          <a:off x="9075823" y="0"/>
          <a:ext cx="3066942" cy="1441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206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environmental effects of tourism</a:t>
            </a:r>
          </a:p>
          <a:p>
            <a:r>
              <a:rPr lang="zh-CN" altLang="en-US" dirty="0"/>
              <a:t>旅游业对环境的影响</a:t>
            </a:r>
          </a:p>
        </p:txBody>
      </p:sp>
      <p:sp>
        <p:nvSpPr>
          <p:cNvPr id="4" name="文本框 3"/>
          <p:cNvSpPr txBox="1"/>
          <p:nvPr/>
        </p:nvSpPr>
        <p:spPr>
          <a:xfrm>
            <a:off x="724193" y="923330"/>
            <a:ext cx="10016132" cy="5170646"/>
          </a:xfrm>
          <a:prstGeom prst="rect">
            <a:avLst/>
          </a:prstGeom>
          <a:noFill/>
        </p:spPr>
        <p:txBody>
          <a:bodyPr wrap="square" rtlCol="0">
            <a:spAutoFit/>
          </a:bodyPr>
          <a:lstStyle/>
          <a:p>
            <a:pPr marL="457200" indent="-457200">
              <a:lnSpc>
                <a:spcPct val="150000"/>
              </a:lnSpc>
              <a:buAutoNum type="arabicPeriod"/>
            </a:pPr>
            <a:r>
              <a:rPr lang="en-US" altLang="zh-CN" sz="2800" dirty="0"/>
              <a:t>Various forms of pollution</a:t>
            </a:r>
            <a:r>
              <a:rPr lang="zh-CN" altLang="en-US" sz="2800" dirty="0"/>
              <a:t>各种形式的污染</a:t>
            </a:r>
            <a:endParaRPr lang="en-US" altLang="zh-CN" sz="2800" dirty="0"/>
          </a:p>
          <a:p>
            <a:pPr lvl="1"/>
            <a:endParaRPr lang="en-US" altLang="zh-CN" sz="2400" dirty="0"/>
          </a:p>
          <a:p>
            <a:pPr lvl="1"/>
            <a:r>
              <a:rPr lang="zh-CN" altLang="en-US" sz="2400" dirty="0"/>
              <a:t>也许最直接、最明显的环境“污染”形式是审美意识而不是物质上的</a:t>
            </a:r>
            <a:endParaRPr lang="en-US" altLang="zh-CN" sz="2400" dirty="0"/>
          </a:p>
          <a:p>
            <a:pPr lvl="1"/>
            <a:r>
              <a:rPr lang="en-US" altLang="zh-CN" sz="2400" dirty="0"/>
              <a:t>Perhaps the most immediately apparent form of environmental "pollution" is aesthetic rather than physical.</a:t>
            </a:r>
          </a:p>
          <a:p>
            <a:pPr lvl="1"/>
            <a:endParaRPr lang="en-US" altLang="zh-CN" sz="2400" dirty="0"/>
          </a:p>
          <a:p>
            <a:pPr lvl="1"/>
            <a:r>
              <a:rPr lang="zh-CN" altLang="en-US" sz="2400" dirty="0"/>
              <a:t>再者，规划中缺乏远见导致了为游客新建的建筑物缺少和谐感并且比例关系失调</a:t>
            </a:r>
            <a:endParaRPr lang="en-US" altLang="zh-CN" sz="2400" dirty="0"/>
          </a:p>
          <a:p>
            <a:pPr lvl="1"/>
            <a:r>
              <a:rPr lang="en-US" altLang="zh-CN" sz="2400" dirty="0"/>
              <a:t>Again, lack of foresight in planning leads to a loss of harmony and scale in the construction of new buildings for tourists.</a:t>
            </a:r>
          </a:p>
          <a:p>
            <a:pPr lvl="1"/>
            <a:endParaRPr lang="en-US" altLang="zh-CN" sz="2400" dirty="0"/>
          </a:p>
          <a:p>
            <a:pPr lvl="1"/>
            <a:r>
              <a:rPr lang="zh-CN" altLang="en-US" sz="2400" dirty="0"/>
              <a:t>那些不自觉的游客也会造成视觉污染</a:t>
            </a:r>
            <a:endParaRPr lang="en-US" altLang="zh-CN" sz="2400" dirty="0"/>
          </a:p>
          <a:p>
            <a:pPr lvl="1"/>
            <a:r>
              <a:rPr lang="en-US" altLang="zh-CN" sz="2400" dirty="0"/>
              <a:t>Thoughtless tourists contribute to visual pollution.</a:t>
            </a:r>
          </a:p>
        </p:txBody>
      </p:sp>
      <p:graphicFrame>
        <p:nvGraphicFramePr>
          <p:cNvPr id="6" name="图示 5">
            <a:extLst>
              <a:ext uri="{FF2B5EF4-FFF2-40B4-BE49-F238E27FC236}">
                <a16:creationId xmlns:a16="http://schemas.microsoft.com/office/drawing/2014/main" id="{4560F603-3924-40AB-9574-40C5708B6622}"/>
              </a:ext>
            </a:extLst>
          </p:cNvPr>
          <p:cNvGraphicFramePr/>
          <p:nvPr/>
        </p:nvGraphicFramePr>
        <p:xfrm>
          <a:off x="9075823" y="0"/>
          <a:ext cx="3066942" cy="1441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895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environmental effects of tourism</a:t>
            </a:r>
          </a:p>
          <a:p>
            <a:r>
              <a:rPr lang="zh-CN" altLang="en-US" dirty="0"/>
              <a:t>旅游业对环境的影响</a:t>
            </a:r>
          </a:p>
        </p:txBody>
      </p:sp>
      <p:sp>
        <p:nvSpPr>
          <p:cNvPr id="4" name="文本框 3"/>
          <p:cNvSpPr txBox="1"/>
          <p:nvPr/>
        </p:nvSpPr>
        <p:spPr>
          <a:xfrm>
            <a:off x="285075" y="1430856"/>
            <a:ext cx="11906925" cy="3996287"/>
          </a:xfrm>
          <a:prstGeom prst="rect">
            <a:avLst/>
          </a:prstGeom>
          <a:noFill/>
        </p:spPr>
        <p:txBody>
          <a:bodyPr wrap="square" rtlCol="0">
            <a:spAutoFit/>
          </a:bodyPr>
          <a:lstStyle/>
          <a:p>
            <a:pPr marL="514350" indent="-514350">
              <a:lnSpc>
                <a:spcPct val="150000"/>
              </a:lnSpc>
              <a:buFont typeface="+mj-lt"/>
              <a:buAutoNum type="arabicPeriod" startAt="2"/>
            </a:pPr>
            <a:r>
              <a:rPr lang="en-US" altLang="zh-CN" sz="2800" dirty="0"/>
              <a:t>The problem of congestion </a:t>
            </a:r>
            <a:r>
              <a:rPr lang="zh-CN" altLang="en-US" sz="2800" dirty="0"/>
              <a:t>交通拥挤问题</a:t>
            </a:r>
            <a:endParaRPr lang="en-US" altLang="zh-CN" sz="2800" dirty="0"/>
          </a:p>
          <a:p>
            <a:pPr lvl="1">
              <a:lnSpc>
                <a:spcPct val="150000"/>
              </a:lnSpc>
            </a:pPr>
            <a:r>
              <a:rPr lang="zh-CN" altLang="en-US" sz="2400" dirty="0"/>
              <a:t>三个方面考虑</a:t>
            </a:r>
            <a:r>
              <a:rPr lang="en-US" altLang="zh-CN" sz="2400" dirty="0"/>
              <a:t>three ways to consider the subject of congestion</a:t>
            </a:r>
          </a:p>
          <a:p>
            <a:pPr marL="800100" lvl="1" indent="-342900">
              <a:lnSpc>
                <a:spcPct val="150000"/>
              </a:lnSpc>
              <a:buFont typeface="Arial" panose="020B0604020202020204" pitchFamily="34" charset="0"/>
              <a:buChar char="•"/>
            </a:pPr>
            <a:r>
              <a:rPr lang="zh-CN" altLang="en-US" sz="2400" dirty="0">
                <a:solidFill>
                  <a:srgbClr val="FF0000"/>
                </a:solidFill>
              </a:rPr>
              <a:t>旅游胜地接纳游客的物理容量</a:t>
            </a:r>
            <a:r>
              <a:rPr lang="en-US" altLang="zh-CN" sz="2400" dirty="0">
                <a:solidFill>
                  <a:srgbClr val="FF0000"/>
                </a:solidFill>
              </a:rPr>
              <a:t>the physical capacity of an attraction to absorb tourists.</a:t>
            </a:r>
          </a:p>
          <a:p>
            <a:pPr marL="800100" lvl="1" indent="-342900">
              <a:lnSpc>
                <a:spcPct val="150000"/>
              </a:lnSpc>
              <a:buFont typeface="Arial" panose="020B0604020202020204" pitchFamily="34" charset="0"/>
              <a:buChar char="•"/>
            </a:pPr>
            <a:r>
              <a:rPr lang="zh-CN" altLang="en-US" sz="2400" dirty="0">
                <a:solidFill>
                  <a:srgbClr val="FF0000"/>
                </a:solidFill>
              </a:rPr>
              <a:t>某一旅游地的心理承载力</a:t>
            </a:r>
            <a:r>
              <a:rPr lang="en-US" altLang="zh-CN" sz="2400" dirty="0">
                <a:solidFill>
                  <a:srgbClr val="FF0000"/>
                </a:solidFill>
              </a:rPr>
              <a:t>the psychological capacity of a site</a:t>
            </a:r>
          </a:p>
          <a:p>
            <a:pPr marL="800100" lvl="1" indent="-342900">
              <a:lnSpc>
                <a:spcPct val="150000"/>
              </a:lnSpc>
              <a:buFont typeface="Arial" panose="020B0604020202020204" pitchFamily="34" charset="0"/>
              <a:buChar char="•"/>
            </a:pPr>
            <a:r>
              <a:rPr lang="zh-CN" altLang="en-US" sz="2400" dirty="0">
                <a:solidFill>
                  <a:srgbClr val="FF0000"/>
                </a:solidFill>
              </a:rPr>
              <a:t>生态性质的</a:t>
            </a:r>
            <a:r>
              <a:rPr lang="en-US" altLang="zh-CN" sz="2400" dirty="0">
                <a:solidFill>
                  <a:srgbClr val="FF0000"/>
                </a:solidFill>
              </a:rPr>
              <a:t>——</a:t>
            </a:r>
            <a:r>
              <a:rPr lang="zh-CN" altLang="en-US" sz="2400" dirty="0">
                <a:solidFill>
                  <a:srgbClr val="FF0000"/>
                </a:solidFill>
              </a:rPr>
              <a:t>一个地区在其自然平衡不被破坏的情况下吸收游客的能力</a:t>
            </a:r>
            <a:r>
              <a:rPr lang="en-US" altLang="zh-CN" sz="2400" dirty="0">
                <a:solidFill>
                  <a:srgbClr val="FF0000"/>
                </a:solidFill>
              </a:rPr>
              <a:t>ecological in nature— the ability of a region to absorb tourists without destroying the balance of nature</a:t>
            </a:r>
          </a:p>
        </p:txBody>
      </p:sp>
      <p:graphicFrame>
        <p:nvGraphicFramePr>
          <p:cNvPr id="6" name="图示 5">
            <a:extLst>
              <a:ext uri="{FF2B5EF4-FFF2-40B4-BE49-F238E27FC236}">
                <a16:creationId xmlns:a16="http://schemas.microsoft.com/office/drawing/2014/main" id="{4560F603-3924-40AB-9574-40C5708B6622}"/>
              </a:ext>
            </a:extLst>
          </p:cNvPr>
          <p:cNvGraphicFramePr/>
          <p:nvPr/>
        </p:nvGraphicFramePr>
        <p:xfrm>
          <a:off x="9075823" y="0"/>
          <a:ext cx="3066942" cy="1441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5455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2308324"/>
          </a:xfrm>
          <a:prstGeom prst="rect">
            <a:avLst/>
          </a:prstGeom>
          <a:noFill/>
        </p:spPr>
        <p:txBody>
          <a:bodyPr wrap="square" rtlCol="0">
            <a:spAutoFit/>
          </a:bodyPr>
          <a:lstStyle/>
          <a:p>
            <a:pPr algn="ctr"/>
            <a:r>
              <a:rPr lang="en-US" altLang="zh-CN" sz="3600" b="1" dirty="0"/>
              <a:t>Lesson 13 The Economic Effects of Tourism	</a:t>
            </a:r>
          </a:p>
          <a:p>
            <a:pPr algn="ctr"/>
            <a:endParaRPr lang="en-US" altLang="zh-CN" sz="3600" b="1" dirty="0"/>
          </a:p>
          <a:p>
            <a:pPr algn="ctr"/>
            <a:r>
              <a:rPr lang="en-US" altLang="zh-CN" sz="3600" b="1" dirty="0"/>
              <a:t>	 </a:t>
            </a:r>
            <a:r>
              <a:rPr lang="zh-CN" altLang="en-US" sz="3600" b="1" dirty="0"/>
              <a:t>旅游业对经济的影响</a:t>
            </a:r>
            <a:endParaRPr lang="zh-CN" altLang="en-US" sz="3600" dirty="0"/>
          </a:p>
        </p:txBody>
      </p:sp>
    </p:spTree>
    <p:extLst>
      <p:ext uri="{BB962C8B-B14F-4D97-AF65-F5344CB8AC3E}">
        <p14:creationId xmlns:p14="http://schemas.microsoft.com/office/powerpoint/2010/main" val="4261122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Planning for conservation </a:t>
            </a:r>
          </a:p>
          <a:p>
            <a:r>
              <a:rPr lang="zh-CN" altLang="en-US" dirty="0"/>
              <a:t>保护计划</a:t>
            </a:r>
          </a:p>
        </p:txBody>
      </p:sp>
      <p:sp>
        <p:nvSpPr>
          <p:cNvPr id="4" name="文本框 3"/>
          <p:cNvSpPr txBox="1"/>
          <p:nvPr/>
        </p:nvSpPr>
        <p:spPr>
          <a:xfrm>
            <a:off x="1049658" y="1682552"/>
            <a:ext cx="9559636" cy="3785652"/>
          </a:xfrm>
          <a:prstGeom prst="rect">
            <a:avLst/>
          </a:prstGeom>
          <a:noFill/>
        </p:spPr>
        <p:txBody>
          <a:bodyPr wrap="square" rtlCol="0">
            <a:spAutoFit/>
          </a:bodyPr>
          <a:lstStyle/>
          <a:p>
            <a:r>
              <a:rPr lang="zh-CN" altLang="en-US" sz="2400" dirty="0"/>
              <a:t>不论是中央或地方上的规划，都避免公共部门和私有部门之间的冲突起重要的作用。</a:t>
            </a:r>
            <a:endParaRPr lang="en-US" altLang="zh-CN" sz="2400" dirty="0"/>
          </a:p>
          <a:p>
            <a:r>
              <a:rPr lang="en-US" altLang="zh-CN" sz="2400" dirty="0"/>
              <a:t>Planning, whether central or regional, is essential to avoid the inevitable conflicts arising between public and private sectors.</a:t>
            </a:r>
          </a:p>
          <a:p>
            <a:endParaRPr lang="en-US" altLang="zh-CN" sz="2400" dirty="0"/>
          </a:p>
          <a:p>
            <a:r>
              <a:rPr lang="zh-CN" altLang="en-US" sz="2400" dirty="0"/>
              <a:t>地方政府有时会成为破坏活动的参与者，他们把商业利益置于审美意识之上，因此这里就需要中央政府行使最终的控制权。</a:t>
            </a:r>
            <a:endParaRPr lang="en-US" altLang="zh-CN" sz="2400" dirty="0"/>
          </a:p>
          <a:p>
            <a:r>
              <a:rPr lang="en-US" altLang="zh-CN" sz="2400" dirty="0"/>
              <a:t>Local authorities can sometimes be a partner in this despoliation too, putting commercial advantage before aesthetic considerations; here central government needs to exercise final control. </a:t>
            </a:r>
          </a:p>
        </p:txBody>
      </p:sp>
      <p:graphicFrame>
        <p:nvGraphicFramePr>
          <p:cNvPr id="6" name="图示 5">
            <a:extLst>
              <a:ext uri="{FF2B5EF4-FFF2-40B4-BE49-F238E27FC236}">
                <a16:creationId xmlns:a16="http://schemas.microsoft.com/office/drawing/2014/main" id="{4560F603-3924-40AB-9574-40C5708B6622}"/>
              </a:ext>
            </a:extLst>
          </p:cNvPr>
          <p:cNvGraphicFramePr/>
          <p:nvPr>
            <p:extLst/>
          </p:nvPr>
        </p:nvGraphicFramePr>
        <p:xfrm>
          <a:off x="9075823" y="0"/>
          <a:ext cx="3066942" cy="1441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9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563174" cy="923330"/>
          </a:xfrm>
          <a:prstGeom prst="rect">
            <a:avLst/>
          </a:prstGeom>
          <a:noFill/>
        </p:spPr>
        <p:txBody>
          <a:bodyPr wrap="square" rtlCol="0">
            <a:spAutoFit/>
          </a:bodyPr>
          <a:lstStyle/>
          <a:p>
            <a:r>
              <a:rPr lang="en-US" altLang="zh-CN" sz="3600" dirty="0"/>
              <a:t>The future </a:t>
            </a:r>
            <a:r>
              <a:rPr lang="en-US" altLang="zh-CN" sz="3600"/>
              <a:t>of tourism  </a:t>
            </a:r>
            <a:endParaRPr lang="en-US" altLang="zh-CN" sz="3600" dirty="0"/>
          </a:p>
          <a:p>
            <a:r>
              <a:rPr lang="zh-CN" altLang="en-US" dirty="0"/>
              <a:t>旅游业的未来</a:t>
            </a:r>
          </a:p>
        </p:txBody>
      </p:sp>
      <p:sp>
        <p:nvSpPr>
          <p:cNvPr id="4" name="文本框 3"/>
          <p:cNvSpPr txBox="1"/>
          <p:nvPr/>
        </p:nvSpPr>
        <p:spPr>
          <a:xfrm>
            <a:off x="1623096" y="2039013"/>
            <a:ext cx="9559636" cy="3246530"/>
          </a:xfrm>
          <a:prstGeom prst="rect">
            <a:avLst/>
          </a:prstGeom>
          <a:noFill/>
        </p:spPr>
        <p:txBody>
          <a:bodyPr wrap="square" rtlCol="0">
            <a:spAutoFit/>
          </a:bodyPr>
          <a:lstStyle/>
          <a:p>
            <a:pPr>
              <a:lnSpc>
                <a:spcPct val="150000"/>
              </a:lnSpc>
            </a:pPr>
            <a:r>
              <a:rPr lang="zh-CN" altLang="en-US" sz="2800" dirty="0"/>
              <a:t>未来的旅行方式无疑会发生重大的变化，这是由于受到科学技术的改变和可利用能源的变化的影响。</a:t>
            </a:r>
            <a:endParaRPr lang="en-US" altLang="zh-CN" sz="2800" dirty="0"/>
          </a:p>
          <a:p>
            <a:pPr>
              <a:lnSpc>
                <a:spcPct val="150000"/>
              </a:lnSpc>
            </a:pPr>
            <a:r>
              <a:rPr lang="en-US" altLang="zh-CN" sz="2800" dirty="0"/>
              <a:t>Forms of travel in the future will undoubtedly change greatly, influenced by changes in technology and in available energy sources. </a:t>
            </a:r>
          </a:p>
        </p:txBody>
      </p:sp>
      <p:graphicFrame>
        <p:nvGraphicFramePr>
          <p:cNvPr id="6" name="图示 5">
            <a:extLst>
              <a:ext uri="{FF2B5EF4-FFF2-40B4-BE49-F238E27FC236}">
                <a16:creationId xmlns:a16="http://schemas.microsoft.com/office/drawing/2014/main" id="{4560F603-3924-40AB-9574-40C5708B6622}"/>
              </a:ext>
            </a:extLst>
          </p:cNvPr>
          <p:cNvGraphicFramePr/>
          <p:nvPr>
            <p:extLst/>
          </p:nvPr>
        </p:nvGraphicFramePr>
        <p:xfrm>
          <a:off x="9075823" y="0"/>
          <a:ext cx="3066942" cy="1441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263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5880" y="659011"/>
            <a:ext cx="11266120" cy="5539978"/>
          </a:xfrm>
          <a:prstGeom prst="rect">
            <a:avLst/>
          </a:prstGeom>
          <a:noFill/>
        </p:spPr>
        <p:txBody>
          <a:bodyPr wrap="square" rtlCol="0">
            <a:spAutoFit/>
          </a:bodyPr>
          <a:lstStyle/>
          <a:p>
            <a:pPr algn="ctr"/>
            <a:r>
              <a:rPr lang="en-US" altLang="zh-CN" sz="4800" b="1" dirty="0"/>
              <a:t>Chapter Seven 		</a:t>
            </a:r>
          </a:p>
          <a:p>
            <a:pPr algn="ctr"/>
            <a:r>
              <a:rPr lang="en-US" altLang="zh-CN" sz="4800" b="1" dirty="0"/>
              <a:t>Tourism in China </a:t>
            </a:r>
            <a:r>
              <a:rPr lang="zh-CN" altLang="en-US" sz="4800" b="1" dirty="0"/>
              <a:t>中国</a:t>
            </a:r>
            <a:r>
              <a:rPr lang="zh-CN" altLang="zh-CN" sz="4800" b="1" dirty="0"/>
              <a:t>旅游</a:t>
            </a:r>
            <a:endParaRPr lang="en-US" altLang="zh-CN" sz="4800" b="1" dirty="0"/>
          </a:p>
          <a:p>
            <a:pPr algn="ctr"/>
            <a:endParaRPr lang="zh-CN" altLang="zh-CN" sz="4800" b="1" dirty="0"/>
          </a:p>
          <a:p>
            <a:r>
              <a:rPr lang="en-US" altLang="zh-CN" sz="2400" b="1" dirty="0"/>
              <a:t>Lesson 16 An Assessment of China’s Tourism Resources		</a:t>
            </a:r>
          </a:p>
          <a:p>
            <a:r>
              <a:rPr lang="en-US" altLang="zh-CN" sz="2400" b="1" dirty="0"/>
              <a:t>					</a:t>
            </a:r>
            <a:r>
              <a:rPr lang="zh-CN" altLang="en-US" sz="2400" b="1" dirty="0"/>
              <a:t>中国</a:t>
            </a:r>
            <a:r>
              <a:rPr lang="zh-CN" altLang="zh-CN" sz="2400" b="1" dirty="0"/>
              <a:t>旅游</a:t>
            </a:r>
            <a:r>
              <a:rPr lang="zh-CN" altLang="en-US" sz="2400" b="1" dirty="0"/>
              <a:t>资源评估</a:t>
            </a:r>
            <a:endParaRPr lang="en-US" altLang="zh-CN" sz="2400" b="1" dirty="0"/>
          </a:p>
          <a:p>
            <a:endParaRPr lang="en-US" altLang="zh-CN" sz="2400" b="1" dirty="0"/>
          </a:p>
          <a:p>
            <a:r>
              <a:rPr lang="en-US" altLang="zh-CN" sz="2400" b="1" dirty="0"/>
              <a:t>Lesson 17 Domestic Tourism in China: Policies and Development</a:t>
            </a:r>
          </a:p>
          <a:p>
            <a:r>
              <a:rPr lang="en-US" altLang="zh-CN" sz="2400" b="1" dirty="0"/>
              <a:t>					</a:t>
            </a:r>
            <a:r>
              <a:rPr lang="zh-CN" altLang="en-US" sz="2400" b="1" dirty="0"/>
              <a:t>中国国内旅游：政策及发展</a:t>
            </a:r>
            <a:endParaRPr lang="en-US" altLang="zh-CN" sz="2400" b="1" dirty="0"/>
          </a:p>
          <a:p>
            <a:endParaRPr lang="en-US" altLang="zh-CN" sz="2400" b="1" dirty="0"/>
          </a:p>
          <a:p>
            <a:r>
              <a:rPr lang="en-US" altLang="zh-CN" sz="2400" b="1" dirty="0"/>
              <a:t>Lesson 18 China’s Tourism: Opportunities, Challenges, and Strategies			</a:t>
            </a:r>
          </a:p>
          <a:p>
            <a:r>
              <a:rPr lang="en-US" altLang="zh-CN" sz="2400" b="1" dirty="0"/>
              <a:t>					</a:t>
            </a:r>
            <a:r>
              <a:rPr lang="zh-CN" altLang="en-US" sz="2400" b="1" dirty="0"/>
              <a:t>中国</a:t>
            </a:r>
            <a:r>
              <a:rPr lang="zh-CN" altLang="zh-CN" sz="2400" b="1" dirty="0"/>
              <a:t>旅游</a:t>
            </a:r>
            <a:r>
              <a:rPr lang="zh-CN" altLang="en-US" sz="2400" b="1" dirty="0"/>
              <a:t>业：机遇、挑战与策略</a:t>
            </a:r>
            <a:endParaRPr lang="zh-CN" altLang="zh-CN" sz="2400" b="1" dirty="0"/>
          </a:p>
          <a:p>
            <a:endParaRPr lang="zh-CN" altLang="zh-CN" b="1" dirty="0"/>
          </a:p>
        </p:txBody>
      </p:sp>
    </p:spTree>
    <p:extLst>
      <p:ext uri="{BB962C8B-B14F-4D97-AF65-F5344CB8AC3E}">
        <p14:creationId xmlns:p14="http://schemas.microsoft.com/office/powerpoint/2010/main" val="4010958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5963" y="2173779"/>
            <a:ext cx="11700073" cy="2862322"/>
          </a:xfrm>
          <a:prstGeom prst="rect">
            <a:avLst/>
          </a:prstGeom>
          <a:noFill/>
        </p:spPr>
        <p:txBody>
          <a:bodyPr wrap="square" rtlCol="0">
            <a:spAutoFit/>
          </a:bodyPr>
          <a:lstStyle/>
          <a:p>
            <a:pPr algn="ctr"/>
            <a:r>
              <a:rPr lang="en-US" altLang="zh-CN" sz="3600" b="1" dirty="0"/>
              <a:t>Lesson 16 An Assessment of China’s Tourism Resources		</a:t>
            </a:r>
          </a:p>
          <a:p>
            <a:r>
              <a:rPr lang="en-US" altLang="zh-CN" sz="3600" b="1" dirty="0"/>
              <a:t>					</a:t>
            </a:r>
          </a:p>
          <a:p>
            <a:pPr algn="ctr"/>
            <a:r>
              <a:rPr lang="zh-CN" altLang="en-US" sz="3600" b="1" dirty="0"/>
              <a:t>中国</a:t>
            </a:r>
            <a:r>
              <a:rPr lang="zh-CN" altLang="zh-CN" sz="3600" b="1" dirty="0"/>
              <a:t>旅游</a:t>
            </a:r>
            <a:r>
              <a:rPr lang="zh-CN" altLang="en-US" sz="3600" b="1" dirty="0"/>
              <a:t>资源评估</a:t>
            </a:r>
            <a:endParaRPr lang="en-US" altLang="zh-CN" sz="3600" b="1" dirty="0"/>
          </a:p>
          <a:p>
            <a:pPr algn="ctr"/>
            <a:endParaRPr lang="en-US" altLang="zh-CN" sz="3600" b="1" dirty="0"/>
          </a:p>
        </p:txBody>
      </p:sp>
    </p:spTree>
    <p:extLst>
      <p:ext uri="{BB962C8B-B14F-4D97-AF65-F5344CB8AC3E}">
        <p14:creationId xmlns:p14="http://schemas.microsoft.com/office/powerpoint/2010/main" val="1502016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9BC5392D-0E45-4D01-9682-CE92F573CCF1}"/>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2775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652168" cy="954107"/>
          </a:xfrm>
          <a:prstGeom prst="rect">
            <a:avLst/>
          </a:prstGeom>
          <a:noFill/>
        </p:spPr>
        <p:txBody>
          <a:bodyPr wrap="square" rtlCol="0">
            <a:spAutoFit/>
          </a:bodyPr>
          <a:lstStyle/>
          <a:p>
            <a:r>
              <a:rPr lang="en-US" altLang="zh-CN" sz="3600" dirty="0"/>
              <a:t>The</a:t>
            </a:r>
            <a:r>
              <a:rPr lang="zh-CN" altLang="en-US" sz="3600" dirty="0"/>
              <a:t> </a:t>
            </a:r>
            <a:r>
              <a:rPr lang="en-US" altLang="zh-CN" sz="3600" dirty="0"/>
              <a:t>role</a:t>
            </a:r>
            <a:r>
              <a:rPr lang="zh-CN" altLang="en-US" sz="3600" dirty="0"/>
              <a:t> </a:t>
            </a:r>
            <a:r>
              <a:rPr lang="en-US" altLang="zh-CN" sz="3600" dirty="0"/>
              <a:t>of</a:t>
            </a:r>
            <a:r>
              <a:rPr lang="zh-CN" altLang="en-US" sz="3600" dirty="0"/>
              <a:t> </a:t>
            </a:r>
            <a:r>
              <a:rPr lang="en-US" altLang="zh-CN" sz="3600" dirty="0"/>
              <a:t>resources in tourism development </a:t>
            </a:r>
            <a:r>
              <a:rPr lang="zh-CN" altLang="en-US" sz="2000" dirty="0"/>
              <a:t>旅游资源在旅游业发展中的作用</a:t>
            </a:r>
            <a:endParaRPr lang="zh-CN" altLang="en-US" dirty="0"/>
          </a:p>
        </p:txBody>
      </p:sp>
      <p:sp>
        <p:nvSpPr>
          <p:cNvPr id="3" name="矩形 2"/>
          <p:cNvSpPr/>
          <p:nvPr/>
        </p:nvSpPr>
        <p:spPr>
          <a:xfrm>
            <a:off x="656290" y="1378136"/>
            <a:ext cx="7883084" cy="4893647"/>
          </a:xfrm>
          <a:prstGeom prst="rect">
            <a:avLst/>
          </a:prstGeom>
        </p:spPr>
        <p:txBody>
          <a:bodyPr wrap="square">
            <a:spAutoFit/>
          </a:bodyPr>
          <a:lstStyle/>
          <a:p>
            <a:pPr indent="266700" algn="just">
              <a:spcAft>
                <a:spcPts val="0"/>
              </a:spcAft>
            </a:pPr>
            <a:r>
              <a:rPr lang="en-US" altLang="zh-CN" sz="2400" dirty="0"/>
              <a:t>The role of resources is essential to tourism development.</a:t>
            </a:r>
          </a:p>
          <a:p>
            <a:pPr indent="266700" algn="just">
              <a:spcAft>
                <a:spcPts val="0"/>
              </a:spcAft>
            </a:pPr>
            <a:r>
              <a:rPr lang="zh-CN" altLang="en-US" sz="2400" dirty="0"/>
              <a:t>旅游资源对旅游业的发展是至关重要的</a:t>
            </a:r>
            <a:r>
              <a:rPr lang="en-US" altLang="zh-CN" sz="2400" dirty="0"/>
              <a:t> </a:t>
            </a:r>
          </a:p>
          <a:p>
            <a:pPr indent="266700" algn="just">
              <a:spcAft>
                <a:spcPts val="0"/>
              </a:spcAft>
            </a:pPr>
            <a:r>
              <a:rPr lang="en-US" altLang="zh-CN" sz="2400" dirty="0"/>
              <a:t>The entire tourism industry rests on a base of natural resources. </a:t>
            </a:r>
          </a:p>
          <a:p>
            <a:pPr indent="266700" algn="just">
              <a:spcAft>
                <a:spcPts val="0"/>
              </a:spcAft>
            </a:pPr>
            <a:r>
              <a:rPr lang="zh-CN" altLang="en-US" sz="2400" dirty="0"/>
              <a:t>整个旅游业就是以自然资源为基础的</a:t>
            </a:r>
            <a:endParaRPr lang="en-US" altLang="zh-CN" sz="2400" dirty="0"/>
          </a:p>
          <a:p>
            <a:pPr indent="266700" algn="just">
              <a:spcAft>
                <a:spcPts val="0"/>
              </a:spcAft>
            </a:pPr>
            <a:r>
              <a:rPr lang="en-US" altLang="zh-CN" sz="2400" dirty="0"/>
              <a:t>Researchers have found that spatial variations of tourism are closely linked to the availability, accessibility and the nature of tourism resources. </a:t>
            </a:r>
          </a:p>
          <a:p>
            <a:pPr indent="266700" algn="just">
              <a:spcAft>
                <a:spcPts val="0"/>
              </a:spcAft>
            </a:pPr>
            <a:r>
              <a:rPr lang="zh-CN" altLang="en-US" sz="2400" dirty="0"/>
              <a:t>研究者发现，旅游的空间变化是与旅游资源的有效性、可用性及自然特性紧密相连的</a:t>
            </a:r>
            <a:endParaRPr lang="en-US" altLang="zh-CN" sz="2400" dirty="0"/>
          </a:p>
          <a:p>
            <a:pPr indent="266700" algn="just">
              <a:spcAft>
                <a:spcPts val="0"/>
              </a:spcAft>
            </a:pPr>
            <a:r>
              <a:rPr lang="en-US" altLang="zh-CN" sz="2400" dirty="0"/>
              <a:t>Resources are a fundamental component in the development of tourism. </a:t>
            </a:r>
          </a:p>
          <a:p>
            <a:pPr indent="266700" algn="just">
              <a:spcAft>
                <a:spcPts val="0"/>
              </a:spcAft>
            </a:pPr>
            <a:r>
              <a:rPr lang="zh-CN" altLang="en-US" sz="2400" dirty="0"/>
              <a:t>旅游资源在旅游业的发展中起着最根本的作用</a:t>
            </a:r>
            <a:endParaRPr lang="zh-CN" altLang="en-US" sz="3600" dirty="0"/>
          </a:p>
        </p:txBody>
      </p:sp>
      <p:graphicFrame>
        <p:nvGraphicFramePr>
          <p:cNvPr id="9" name="图示 8">
            <a:extLst>
              <a:ext uri="{FF2B5EF4-FFF2-40B4-BE49-F238E27FC236}">
                <a16:creationId xmlns:a16="http://schemas.microsoft.com/office/drawing/2014/main" id="{D39BFB9C-7EB5-4EE7-9A33-A5914F8AB141}"/>
              </a:ext>
            </a:extLst>
          </p:cNvPr>
          <p:cNvGraphicFramePr/>
          <p:nvPr>
            <p:extLst/>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657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Geography and heritage: natural and human tourism resources </a:t>
            </a:r>
            <a:endParaRPr lang="zh-CN" altLang="en-US" sz="3600" dirty="0"/>
          </a:p>
          <a:p>
            <a:r>
              <a:rPr lang="zh-CN" altLang="en-US" dirty="0"/>
              <a:t>地理和遗产：自然和人文旅游资源</a:t>
            </a:r>
          </a:p>
        </p:txBody>
      </p:sp>
      <p:sp>
        <p:nvSpPr>
          <p:cNvPr id="3" name="矩形 2"/>
          <p:cNvSpPr/>
          <p:nvPr/>
        </p:nvSpPr>
        <p:spPr>
          <a:xfrm>
            <a:off x="238970" y="1742033"/>
            <a:ext cx="8858535" cy="3908762"/>
          </a:xfrm>
          <a:prstGeom prst="rect">
            <a:avLst/>
          </a:prstGeom>
        </p:spPr>
        <p:txBody>
          <a:bodyPr wrap="square">
            <a:spAutoFit/>
          </a:bodyPr>
          <a:lstStyle/>
          <a:p>
            <a:pPr marL="457200" indent="-457200" algn="just">
              <a:spcAft>
                <a:spcPts val="0"/>
              </a:spcAft>
              <a:buAutoNum type="arabicPeriod"/>
            </a:pPr>
            <a:r>
              <a:rPr lang="en-US" altLang="zh-CN" sz="2800" dirty="0"/>
              <a:t>Natural tourism resources</a:t>
            </a:r>
            <a:r>
              <a:rPr lang="zh-CN" altLang="en-US" sz="2800" dirty="0"/>
              <a:t>自然旅游资源</a:t>
            </a:r>
            <a:endParaRPr lang="en-US" altLang="zh-CN" sz="2800" dirty="0"/>
          </a:p>
          <a:p>
            <a:pPr marL="457200" indent="-457200" algn="just">
              <a:spcAft>
                <a:spcPts val="0"/>
              </a:spcAft>
              <a:buAutoNum type="arabicPeriod"/>
            </a:pPr>
            <a:endParaRPr lang="en-US" altLang="zh-CN" sz="2800" dirty="0"/>
          </a:p>
          <a:p>
            <a:pPr lvl="1" algn="just"/>
            <a:r>
              <a:rPr lang="en-US" altLang="zh-CN" sz="2400" dirty="0"/>
              <a:t>China is the third largest country in the world with a total land area of 9.6 million square kilometers. </a:t>
            </a:r>
          </a:p>
          <a:p>
            <a:pPr lvl="1" algn="just"/>
            <a:r>
              <a:rPr lang="zh-CN" altLang="en-US" sz="2400" dirty="0"/>
              <a:t>中国总面积为</a:t>
            </a:r>
            <a:r>
              <a:rPr lang="en-US" altLang="zh-CN" sz="2400" dirty="0"/>
              <a:t>960</a:t>
            </a:r>
            <a:r>
              <a:rPr lang="zh-CN" altLang="en-US" sz="2400" dirty="0"/>
              <a:t>万平方千米，是世界上第三大国家</a:t>
            </a:r>
            <a:endParaRPr lang="en-US" altLang="zh-CN" sz="2400" dirty="0"/>
          </a:p>
          <a:p>
            <a:pPr lvl="1" algn="just"/>
            <a:r>
              <a:rPr lang="en-US" altLang="zh-CN" sz="2400" dirty="0"/>
              <a:t>Its geographic environment and physical landscape are enormously diverse due to the north-south differences in latitudes and the east-west variations in landform and moisture.</a:t>
            </a:r>
          </a:p>
          <a:p>
            <a:pPr lvl="1" algn="just"/>
            <a:r>
              <a:rPr lang="zh-CN" altLang="en-US" sz="2400" dirty="0"/>
              <a:t>由于其南北维度的差异和东西地形和湿度上的差异，从而形成了各地迥异的地理环境和物理风貌</a:t>
            </a:r>
          </a:p>
        </p:txBody>
      </p:sp>
      <p:graphicFrame>
        <p:nvGraphicFramePr>
          <p:cNvPr id="9" name="图示 8">
            <a:extLst>
              <a:ext uri="{FF2B5EF4-FFF2-40B4-BE49-F238E27FC236}">
                <a16:creationId xmlns:a16="http://schemas.microsoft.com/office/drawing/2014/main" id="{D39BFB9C-7EB5-4EE7-9A33-A5914F8AB141}"/>
              </a:ext>
            </a:extLst>
          </p:cNvPr>
          <p:cNvGraphicFramePr/>
          <p:nvPr>
            <p:extLst/>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176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Geography and heritage: natural and human tourism resources </a:t>
            </a:r>
            <a:endParaRPr lang="zh-CN" altLang="en-US" sz="3600" dirty="0"/>
          </a:p>
          <a:p>
            <a:r>
              <a:rPr lang="zh-CN" altLang="en-US" dirty="0"/>
              <a:t>地理和遗产：自然和人文旅游资源</a:t>
            </a:r>
          </a:p>
        </p:txBody>
      </p:sp>
      <p:sp>
        <p:nvSpPr>
          <p:cNvPr id="3" name="矩形 2"/>
          <p:cNvSpPr/>
          <p:nvPr/>
        </p:nvSpPr>
        <p:spPr>
          <a:xfrm>
            <a:off x="531611" y="2111207"/>
            <a:ext cx="7883084" cy="2739211"/>
          </a:xfrm>
          <a:prstGeom prst="rect">
            <a:avLst/>
          </a:prstGeom>
        </p:spPr>
        <p:txBody>
          <a:bodyPr wrap="square">
            <a:spAutoFit/>
          </a:bodyPr>
          <a:lstStyle/>
          <a:p>
            <a:pPr marL="457200" indent="-457200" algn="just">
              <a:spcAft>
                <a:spcPts val="0"/>
              </a:spcAft>
              <a:buAutoNum type="arabicPeriod"/>
            </a:pPr>
            <a:r>
              <a:rPr lang="en-US" altLang="zh-CN" sz="2800" dirty="0"/>
              <a:t>Natural tourism resources</a:t>
            </a:r>
            <a:r>
              <a:rPr lang="zh-CN" altLang="en-US" sz="2800" dirty="0"/>
              <a:t>自然旅游资源</a:t>
            </a:r>
            <a:endParaRPr lang="en-US" altLang="zh-CN" sz="2800" dirty="0"/>
          </a:p>
          <a:p>
            <a:pPr lvl="1" algn="just"/>
            <a:endParaRPr lang="en-US" altLang="zh-CN" sz="2400" dirty="0"/>
          </a:p>
          <a:p>
            <a:pPr lvl="1" algn="just"/>
            <a:r>
              <a:rPr lang="en-US" altLang="zh-CN" sz="2400" dirty="0"/>
              <a:t>The vast size of the territory and the varied geography provide China with beautiful landscapes and a dazzling array of natural and scenic wonders.</a:t>
            </a:r>
          </a:p>
          <a:p>
            <a:pPr lvl="1" algn="just"/>
            <a:r>
              <a:rPr lang="zh-CN" altLang="en-US" sz="2400" dirty="0"/>
              <a:t>广阔的领土和多样的地理使中国拥有美丽的风景和大量令人惊叹不已的自然风景奇迹</a:t>
            </a:r>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0926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Geography and heritage: natural and human tourism resources </a:t>
            </a:r>
            <a:endParaRPr lang="zh-CN" altLang="en-US" sz="3600" dirty="0"/>
          </a:p>
          <a:p>
            <a:r>
              <a:rPr lang="zh-CN" altLang="en-US" dirty="0"/>
              <a:t>地理和遗产：自然和人文旅游资源</a:t>
            </a:r>
          </a:p>
        </p:txBody>
      </p:sp>
      <p:sp>
        <p:nvSpPr>
          <p:cNvPr id="3" name="矩形 2"/>
          <p:cNvSpPr/>
          <p:nvPr/>
        </p:nvSpPr>
        <p:spPr>
          <a:xfrm>
            <a:off x="531611" y="2111207"/>
            <a:ext cx="7883084" cy="2000548"/>
          </a:xfrm>
          <a:prstGeom prst="rect">
            <a:avLst/>
          </a:prstGeom>
        </p:spPr>
        <p:txBody>
          <a:bodyPr wrap="square">
            <a:spAutoFit/>
          </a:bodyPr>
          <a:lstStyle/>
          <a:p>
            <a:pPr marL="457200" indent="-457200" algn="just">
              <a:spcAft>
                <a:spcPts val="0"/>
              </a:spcAft>
              <a:buAutoNum type="arabicPeriod"/>
            </a:pPr>
            <a:r>
              <a:rPr lang="en-US" altLang="zh-CN" sz="2800" dirty="0"/>
              <a:t>Natural tourism resources</a:t>
            </a:r>
            <a:r>
              <a:rPr lang="zh-CN" altLang="en-US" sz="2800" dirty="0"/>
              <a:t>自然旅游资源</a:t>
            </a:r>
            <a:endParaRPr lang="en-US" altLang="zh-CN" sz="2800" dirty="0"/>
          </a:p>
          <a:p>
            <a:pPr lvl="1" algn="just"/>
            <a:r>
              <a:rPr lang="en-US" altLang="zh-CN" sz="2400" dirty="0"/>
              <a:t>Fabled Five Mountains:</a:t>
            </a:r>
            <a:r>
              <a:rPr lang="zh-CN" altLang="en-US" sz="2400" dirty="0"/>
              <a:t> </a:t>
            </a:r>
            <a:r>
              <a:rPr lang="en-US" altLang="zh-CN" sz="2400" dirty="0" err="1"/>
              <a:t>Taishan</a:t>
            </a:r>
            <a:r>
              <a:rPr lang="en-US" altLang="zh-CN" sz="2400" dirty="0"/>
              <a:t>, Shanxi's </a:t>
            </a:r>
            <a:r>
              <a:rPr lang="en-US" altLang="zh-CN" sz="2400" dirty="0" err="1"/>
              <a:t>Hengshan</a:t>
            </a:r>
            <a:r>
              <a:rPr lang="en-US" altLang="zh-CN" sz="2400" dirty="0"/>
              <a:t>, Hunan's </a:t>
            </a:r>
            <a:r>
              <a:rPr lang="en-US" altLang="zh-CN" sz="2400" dirty="0" err="1"/>
              <a:t>Hengshan</a:t>
            </a:r>
            <a:r>
              <a:rPr lang="en-US" altLang="zh-CN" sz="2400" dirty="0"/>
              <a:t>, </a:t>
            </a:r>
            <a:r>
              <a:rPr lang="en-US" altLang="zh-CN" sz="2400" dirty="0" err="1"/>
              <a:t>Huashan</a:t>
            </a:r>
            <a:r>
              <a:rPr lang="en-US" altLang="zh-CN" sz="2400" dirty="0"/>
              <a:t>, and </a:t>
            </a:r>
            <a:r>
              <a:rPr lang="en-US" altLang="zh-CN" sz="2400" dirty="0" err="1"/>
              <a:t>Songshan</a:t>
            </a:r>
            <a:r>
              <a:rPr lang="en-US" altLang="zh-CN" sz="2400" dirty="0"/>
              <a:t>.</a:t>
            </a:r>
          </a:p>
          <a:p>
            <a:pPr lvl="1" algn="just"/>
            <a:r>
              <a:rPr lang="zh-CN" altLang="en-US" sz="2400" dirty="0"/>
              <a:t>著名的五岳是：山东泰山、山西恒山、湖南衡山、陕西华山和河南嵩山</a:t>
            </a:r>
            <a:endParaRPr lang="en-US" altLang="zh-CN" sz="2400" dirty="0"/>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54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Geography and heritage: natural and human tourism resources </a:t>
            </a:r>
            <a:endParaRPr lang="zh-CN" altLang="en-US" sz="3600" dirty="0"/>
          </a:p>
          <a:p>
            <a:r>
              <a:rPr lang="zh-CN" altLang="en-US" dirty="0"/>
              <a:t>地理和遗产：自然和人文旅游资源</a:t>
            </a:r>
          </a:p>
        </p:txBody>
      </p:sp>
      <p:sp>
        <p:nvSpPr>
          <p:cNvPr id="3" name="矩形 2"/>
          <p:cNvSpPr/>
          <p:nvPr/>
        </p:nvSpPr>
        <p:spPr>
          <a:xfrm>
            <a:off x="531611" y="2111207"/>
            <a:ext cx="7883084" cy="4216539"/>
          </a:xfrm>
          <a:prstGeom prst="rect">
            <a:avLst/>
          </a:prstGeom>
        </p:spPr>
        <p:txBody>
          <a:bodyPr wrap="square">
            <a:spAutoFit/>
          </a:bodyPr>
          <a:lstStyle/>
          <a:p>
            <a:pPr marL="514350" indent="-514350" algn="just">
              <a:spcAft>
                <a:spcPts val="0"/>
              </a:spcAft>
              <a:buFont typeface="+mj-lt"/>
              <a:buAutoNum type="arabicPeriod" startAt="2"/>
            </a:pPr>
            <a:r>
              <a:rPr lang="en-US" altLang="zh-CN" sz="2800" dirty="0"/>
              <a:t>Human</a:t>
            </a:r>
            <a:r>
              <a:rPr lang="zh-CN" altLang="en-US" sz="2800" dirty="0"/>
              <a:t> </a:t>
            </a:r>
            <a:r>
              <a:rPr lang="en-US" altLang="zh-CN" sz="2800" dirty="0"/>
              <a:t>tourism</a:t>
            </a:r>
            <a:r>
              <a:rPr lang="zh-CN" altLang="en-US" sz="2800" dirty="0"/>
              <a:t> </a:t>
            </a:r>
            <a:r>
              <a:rPr lang="en-US" altLang="zh-CN" sz="2800" dirty="0"/>
              <a:t>resources</a:t>
            </a:r>
            <a:r>
              <a:rPr lang="zh-CN" altLang="en-US" sz="2800" dirty="0"/>
              <a:t> 人文旅游资源</a:t>
            </a:r>
            <a:endParaRPr lang="en-US" altLang="zh-CN" sz="2800" dirty="0"/>
          </a:p>
          <a:p>
            <a:pPr lvl="1" algn="just"/>
            <a:r>
              <a:rPr lang="en-US" altLang="zh-CN" sz="2400" dirty="0"/>
              <a:t>Social heritage and ethnic diversity are also part of China's rich and varied tourism resources. </a:t>
            </a:r>
          </a:p>
          <a:p>
            <a:pPr lvl="1" algn="just"/>
            <a:r>
              <a:rPr lang="zh-CN" altLang="en-US" sz="2400" dirty="0"/>
              <a:t>社会传统和民族多样性也是中国丰富多彩的旅游资源的组成部分</a:t>
            </a:r>
            <a:endParaRPr lang="en-US" altLang="zh-CN" sz="2400" dirty="0"/>
          </a:p>
          <a:p>
            <a:pPr lvl="1" algn="just"/>
            <a:r>
              <a:rPr lang="en-US" altLang="zh-CN" sz="2400" dirty="0"/>
              <a:t>Festivals and public celebrations, together with a variety of other special events "are increasingly seen as unique tourist attractions and as destination image makers". </a:t>
            </a:r>
          </a:p>
          <a:p>
            <a:pPr lvl="1" algn="just"/>
            <a:r>
              <a:rPr lang="zh-CN" altLang="en-US" sz="2400" dirty="0"/>
              <a:t>既然和公开庆祝活动，以及许多其他特别的活动项目“正在日益成为特殊的吸引游客的景致，并会提升旅游地的形象”</a:t>
            </a:r>
            <a:endParaRPr lang="en-US" altLang="zh-CN" sz="3200" dirty="0"/>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408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E114C242-6D7F-4799-AE62-6B6BD6C206F9}"/>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67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Geography and heritage: natural and human tourism resources </a:t>
            </a:r>
            <a:endParaRPr lang="zh-CN" altLang="en-US" sz="3600" dirty="0"/>
          </a:p>
          <a:p>
            <a:r>
              <a:rPr lang="zh-CN" altLang="en-US" dirty="0"/>
              <a:t>地理和遗产：自然和人文旅游资源</a:t>
            </a:r>
          </a:p>
        </p:txBody>
      </p:sp>
      <p:sp>
        <p:nvSpPr>
          <p:cNvPr id="3" name="矩形 2"/>
          <p:cNvSpPr/>
          <p:nvPr/>
        </p:nvSpPr>
        <p:spPr>
          <a:xfrm>
            <a:off x="531611" y="2111207"/>
            <a:ext cx="7883084" cy="2000548"/>
          </a:xfrm>
          <a:prstGeom prst="rect">
            <a:avLst/>
          </a:prstGeom>
        </p:spPr>
        <p:txBody>
          <a:bodyPr wrap="square">
            <a:spAutoFit/>
          </a:bodyPr>
          <a:lstStyle/>
          <a:p>
            <a:pPr marL="514350" indent="-514350" algn="just">
              <a:spcAft>
                <a:spcPts val="0"/>
              </a:spcAft>
              <a:buFont typeface="+mj-lt"/>
              <a:buAutoNum type="arabicPeriod" startAt="2"/>
            </a:pPr>
            <a:r>
              <a:rPr lang="en-US" altLang="zh-CN" sz="2800" dirty="0"/>
              <a:t>Human</a:t>
            </a:r>
            <a:r>
              <a:rPr lang="zh-CN" altLang="en-US" sz="2800" dirty="0"/>
              <a:t> </a:t>
            </a:r>
            <a:r>
              <a:rPr lang="en-US" altLang="zh-CN" sz="2800" dirty="0"/>
              <a:t>tourism</a:t>
            </a:r>
            <a:r>
              <a:rPr lang="zh-CN" altLang="en-US" sz="2800" dirty="0"/>
              <a:t> </a:t>
            </a:r>
            <a:r>
              <a:rPr lang="en-US" altLang="zh-CN" sz="2800" dirty="0"/>
              <a:t>resources</a:t>
            </a:r>
            <a:r>
              <a:rPr lang="zh-CN" altLang="en-US" sz="2800" dirty="0"/>
              <a:t> 人文旅游资源</a:t>
            </a:r>
            <a:endParaRPr lang="en-US" altLang="zh-CN" sz="2800" dirty="0"/>
          </a:p>
          <a:p>
            <a:pPr lvl="1" algn="just"/>
            <a:endParaRPr lang="en-US" altLang="zh-CN" sz="2400" dirty="0"/>
          </a:p>
          <a:p>
            <a:pPr lvl="1" algn="just"/>
            <a:r>
              <a:rPr lang="en-US" altLang="zh-CN" sz="2400" dirty="0"/>
              <a:t>China is also known for its culinary arts, with over 5 000 traditional dishes of different flavors.</a:t>
            </a:r>
          </a:p>
          <a:p>
            <a:pPr lvl="1" algn="just"/>
            <a:r>
              <a:rPr lang="zh-CN" altLang="en-US" sz="2400" dirty="0"/>
              <a:t>中国还以其烹调艺术闻名于世</a:t>
            </a:r>
            <a:endParaRPr lang="en-US" altLang="zh-CN" sz="3200" dirty="0"/>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6135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Recent developments in China’s tourism resources </a:t>
            </a:r>
            <a:endParaRPr lang="zh-CN" altLang="en-US" sz="3600" dirty="0"/>
          </a:p>
          <a:p>
            <a:pPr lvl="0"/>
            <a:r>
              <a:rPr lang="zh-CN" altLang="en-US" dirty="0"/>
              <a:t>中国旅游资源的近期开发状况</a:t>
            </a:r>
          </a:p>
        </p:txBody>
      </p:sp>
      <p:sp>
        <p:nvSpPr>
          <p:cNvPr id="3" name="矩形 2"/>
          <p:cNvSpPr/>
          <p:nvPr/>
        </p:nvSpPr>
        <p:spPr>
          <a:xfrm>
            <a:off x="531611" y="2111207"/>
            <a:ext cx="8643386" cy="2677656"/>
          </a:xfrm>
          <a:prstGeom prst="rect">
            <a:avLst/>
          </a:prstGeom>
        </p:spPr>
        <p:txBody>
          <a:bodyPr wrap="square">
            <a:spAutoFit/>
          </a:bodyPr>
          <a:lstStyle/>
          <a:p>
            <a:pPr algn="just">
              <a:spcAft>
                <a:spcPts val="0"/>
              </a:spcAft>
            </a:pPr>
            <a:r>
              <a:rPr lang="en-US" altLang="zh-CN" sz="2400" dirty="0"/>
              <a:t>First, the international tourist market has expanded significantly.</a:t>
            </a:r>
          </a:p>
          <a:p>
            <a:pPr algn="just">
              <a:spcAft>
                <a:spcPts val="0"/>
              </a:spcAft>
            </a:pPr>
            <a:r>
              <a:rPr lang="zh-CN" altLang="en-US" sz="2400" dirty="0"/>
              <a:t>首先，国际旅游市场得到了很大的拓展</a:t>
            </a:r>
            <a:endParaRPr lang="en-US" altLang="zh-CN" sz="2400" dirty="0"/>
          </a:p>
          <a:p>
            <a:pPr algn="just">
              <a:spcAft>
                <a:spcPts val="0"/>
              </a:spcAft>
            </a:pPr>
            <a:r>
              <a:rPr lang="en-US" altLang="zh-CN" sz="2400" dirty="0"/>
              <a:t>In order to meet this increasing demand, it becomes imperative for China to further explore new resources, develop new facilities, and create more opportunities.</a:t>
            </a:r>
          </a:p>
          <a:p>
            <a:pPr algn="just">
              <a:spcAft>
                <a:spcPts val="0"/>
              </a:spcAft>
            </a:pPr>
            <a:r>
              <a:rPr lang="zh-CN" altLang="en-US" sz="2400" dirty="0"/>
              <a:t>为了满足这种不断增长的需求，中国有必要进一步开发新的旅游资源，研制新的旅游设施，并创造更多的旅游机会</a:t>
            </a:r>
            <a:endParaRPr lang="en-US" altLang="zh-CN" sz="2400" dirty="0"/>
          </a:p>
        </p:txBody>
      </p:sp>
      <p:graphicFrame>
        <p:nvGraphicFramePr>
          <p:cNvPr id="9" name="图示 8">
            <a:extLst>
              <a:ext uri="{FF2B5EF4-FFF2-40B4-BE49-F238E27FC236}">
                <a16:creationId xmlns:a16="http://schemas.microsoft.com/office/drawing/2014/main" id="{D39BFB9C-7EB5-4EE7-9A33-A5914F8AB141}"/>
              </a:ext>
            </a:extLst>
          </p:cNvPr>
          <p:cNvGraphicFramePr/>
          <p:nvPr>
            <p:extLst/>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553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Recent developments in China’s tourism resources </a:t>
            </a:r>
            <a:endParaRPr lang="zh-CN" altLang="en-US" sz="3600" dirty="0"/>
          </a:p>
          <a:p>
            <a:pPr lvl="0"/>
            <a:r>
              <a:rPr lang="zh-CN" altLang="en-US" dirty="0"/>
              <a:t>中国旅游资源的近期开发状况</a:t>
            </a:r>
          </a:p>
        </p:txBody>
      </p:sp>
      <p:sp>
        <p:nvSpPr>
          <p:cNvPr id="3" name="矩形 2"/>
          <p:cNvSpPr/>
          <p:nvPr/>
        </p:nvSpPr>
        <p:spPr>
          <a:xfrm>
            <a:off x="531611" y="2111207"/>
            <a:ext cx="8643386" cy="3046988"/>
          </a:xfrm>
          <a:prstGeom prst="rect">
            <a:avLst/>
          </a:prstGeom>
        </p:spPr>
        <p:txBody>
          <a:bodyPr wrap="square">
            <a:spAutoFit/>
          </a:bodyPr>
          <a:lstStyle/>
          <a:p>
            <a:pPr algn="just">
              <a:spcAft>
                <a:spcPts val="0"/>
              </a:spcAft>
            </a:pPr>
            <a:r>
              <a:rPr lang="en-US" altLang="zh-CN" sz="2400" dirty="0"/>
              <a:t>Second, a phenomenal growth in domestic tourism has occurred because of the increasing incomes of the Chinese people, so tremendous pressure exists for the rapid and extensive development of tourism resources to meet the needs of increasing numbers of domestic tourists.</a:t>
            </a:r>
          </a:p>
          <a:p>
            <a:pPr algn="just">
              <a:spcAft>
                <a:spcPts val="0"/>
              </a:spcAft>
            </a:pPr>
            <a:r>
              <a:rPr lang="zh-CN" altLang="en-US" sz="2400" dirty="0"/>
              <a:t>其次，由于中国居民经济收入的不断增加，国内旅游业也得到了显著的增长。因此迅速、广泛地开发旅游资源以满足不断增长的国内游客的需要遇到了极大的压力</a:t>
            </a:r>
            <a:endParaRPr lang="en-US" altLang="zh-CN" sz="2400" dirty="0"/>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719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1477328"/>
          </a:xfrm>
          <a:prstGeom prst="rect">
            <a:avLst/>
          </a:prstGeom>
          <a:noFill/>
        </p:spPr>
        <p:txBody>
          <a:bodyPr wrap="square" rtlCol="0">
            <a:spAutoFit/>
          </a:bodyPr>
          <a:lstStyle/>
          <a:p>
            <a:r>
              <a:rPr lang="en-US" altLang="zh-CN" sz="3600" dirty="0"/>
              <a:t>Recent developments in China’s tourism resources </a:t>
            </a:r>
            <a:endParaRPr lang="zh-CN" altLang="en-US" sz="3600" dirty="0"/>
          </a:p>
          <a:p>
            <a:pPr lvl="0"/>
            <a:r>
              <a:rPr lang="zh-CN" altLang="en-US" dirty="0"/>
              <a:t>中国旅游资源的近期开发状况</a:t>
            </a:r>
          </a:p>
        </p:txBody>
      </p:sp>
      <p:sp>
        <p:nvSpPr>
          <p:cNvPr id="3" name="矩形 2"/>
          <p:cNvSpPr/>
          <p:nvPr/>
        </p:nvSpPr>
        <p:spPr>
          <a:xfrm>
            <a:off x="531611" y="2111207"/>
            <a:ext cx="8643386" cy="3046988"/>
          </a:xfrm>
          <a:prstGeom prst="rect">
            <a:avLst/>
          </a:prstGeom>
        </p:spPr>
        <p:txBody>
          <a:bodyPr wrap="square">
            <a:spAutoFit/>
          </a:bodyPr>
          <a:lstStyle/>
          <a:p>
            <a:pPr algn="just">
              <a:spcAft>
                <a:spcPts val="0"/>
              </a:spcAft>
            </a:pPr>
            <a:r>
              <a:rPr lang="en-US" altLang="zh-CN" sz="2400" dirty="0"/>
              <a:t>A significant event, symbolizing recent development efforts, is the establishment of national level “Tourism and Vacation Zones”.</a:t>
            </a:r>
          </a:p>
          <a:p>
            <a:pPr algn="just">
              <a:spcAft>
                <a:spcPts val="0"/>
              </a:spcAft>
            </a:pPr>
            <a:r>
              <a:rPr lang="zh-CN" altLang="en-US" sz="2400" dirty="0"/>
              <a:t>当前旅游业发展所要做的重要事情就是要建立国家级的“旅游度假区”</a:t>
            </a:r>
            <a:endParaRPr lang="en-US" altLang="zh-CN" sz="2400" dirty="0"/>
          </a:p>
          <a:p>
            <a:pPr algn="just">
              <a:spcAft>
                <a:spcPts val="0"/>
              </a:spcAft>
            </a:pPr>
            <a:r>
              <a:rPr lang="en-US" altLang="zh-CN" sz="2400" dirty="0"/>
              <a:t>Another important new development is to further utilize China's forest resources as tourist attractions.</a:t>
            </a:r>
          </a:p>
          <a:p>
            <a:pPr algn="just">
              <a:spcAft>
                <a:spcPts val="0"/>
              </a:spcAft>
            </a:pPr>
            <a:r>
              <a:rPr lang="zh-CN" altLang="en-US" sz="2400" dirty="0"/>
              <a:t>另一项新的重要开发方式就是进一步利用中国的森林资源作为旅游景点</a:t>
            </a:r>
            <a:endParaRPr lang="en-US" altLang="zh-CN" sz="2400" dirty="0"/>
          </a:p>
        </p:txBody>
      </p:sp>
      <p:graphicFrame>
        <p:nvGraphicFramePr>
          <p:cNvPr id="9" name="图示 8">
            <a:extLst>
              <a:ext uri="{FF2B5EF4-FFF2-40B4-BE49-F238E27FC236}">
                <a16:creationId xmlns:a16="http://schemas.microsoft.com/office/drawing/2014/main" id="{D39BFB9C-7EB5-4EE7-9A33-A5914F8AB141}"/>
              </a:ext>
            </a:extLst>
          </p:cNvPr>
          <p:cNvGraphicFramePr/>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935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8291593" cy="954107"/>
          </a:xfrm>
          <a:prstGeom prst="rect">
            <a:avLst/>
          </a:prstGeom>
          <a:noFill/>
        </p:spPr>
        <p:txBody>
          <a:bodyPr wrap="square" rtlCol="0">
            <a:spAutoFit/>
          </a:bodyPr>
          <a:lstStyle/>
          <a:p>
            <a:r>
              <a:rPr lang="en-US" altLang="zh-CN" sz="3600" dirty="0"/>
              <a:t>Conclusion</a:t>
            </a:r>
          </a:p>
          <a:p>
            <a:r>
              <a:rPr lang="zh-CN" altLang="en-US" dirty="0"/>
              <a:t>总结</a:t>
            </a:r>
          </a:p>
        </p:txBody>
      </p:sp>
      <p:sp>
        <p:nvSpPr>
          <p:cNvPr id="3" name="矩形 2"/>
          <p:cNvSpPr/>
          <p:nvPr/>
        </p:nvSpPr>
        <p:spPr>
          <a:xfrm>
            <a:off x="562607" y="1903319"/>
            <a:ext cx="8643386" cy="3416320"/>
          </a:xfrm>
          <a:prstGeom prst="rect">
            <a:avLst/>
          </a:prstGeom>
        </p:spPr>
        <p:txBody>
          <a:bodyPr wrap="square">
            <a:spAutoFit/>
          </a:bodyPr>
          <a:lstStyle/>
          <a:p>
            <a:pPr algn="just">
              <a:spcAft>
                <a:spcPts val="0"/>
              </a:spcAft>
            </a:pPr>
            <a:r>
              <a:rPr lang="en-US" altLang="zh-CN" sz="2400" dirty="0"/>
              <a:t>China has a variety of tourism resources because of its vast territory and its long-standing history. </a:t>
            </a:r>
          </a:p>
          <a:p>
            <a:pPr algn="just">
              <a:spcAft>
                <a:spcPts val="0"/>
              </a:spcAft>
            </a:pPr>
            <a:r>
              <a:rPr lang="zh-CN" altLang="en-US" sz="2400" dirty="0"/>
              <a:t>由于中国国土面积广大，历史悠久，因此拥有非常丰富的旅游资源</a:t>
            </a:r>
            <a:endParaRPr lang="en-US" altLang="zh-CN" sz="2400" dirty="0"/>
          </a:p>
          <a:p>
            <a:pPr algn="just">
              <a:spcAft>
                <a:spcPts val="0"/>
              </a:spcAft>
            </a:pPr>
            <a:r>
              <a:rPr lang="en-US" altLang="zh-CN" sz="2400" dirty="0"/>
              <a:t>The general spatial configuration of China's tourism resources in relation to the levels of tourism development has demonstrated a strong regional disparity. </a:t>
            </a:r>
          </a:p>
          <a:p>
            <a:pPr algn="just">
              <a:spcAft>
                <a:spcPts val="0"/>
              </a:spcAft>
            </a:pPr>
            <a:r>
              <a:rPr lang="zh-CN" altLang="en-US" sz="2400" dirty="0"/>
              <a:t>中国旅游资源总的空间分布与旅游业的发展水平相关，因而呈现出明显的地区差异</a:t>
            </a:r>
            <a:endParaRPr lang="en-US" altLang="zh-CN" sz="2400" dirty="0"/>
          </a:p>
        </p:txBody>
      </p:sp>
      <p:graphicFrame>
        <p:nvGraphicFramePr>
          <p:cNvPr id="9" name="图示 8">
            <a:extLst>
              <a:ext uri="{FF2B5EF4-FFF2-40B4-BE49-F238E27FC236}">
                <a16:creationId xmlns:a16="http://schemas.microsoft.com/office/drawing/2014/main" id="{D39BFB9C-7EB5-4EE7-9A33-A5914F8AB141}"/>
              </a:ext>
            </a:extLst>
          </p:cNvPr>
          <p:cNvGraphicFramePr/>
          <p:nvPr>
            <p:extLst/>
          </p:nvPr>
        </p:nvGraphicFramePr>
        <p:xfrm>
          <a:off x="7594169" y="61960"/>
          <a:ext cx="4597831" cy="184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2070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68365" y="2387015"/>
            <a:ext cx="8655269" cy="2308324"/>
          </a:xfrm>
          <a:prstGeom prst="rect">
            <a:avLst/>
          </a:prstGeom>
          <a:noFill/>
        </p:spPr>
        <p:txBody>
          <a:bodyPr wrap="square" rtlCol="0">
            <a:spAutoFit/>
          </a:bodyPr>
          <a:lstStyle/>
          <a:p>
            <a:pPr algn="ctr"/>
            <a:r>
              <a:rPr lang="en-US" altLang="zh-CN" sz="3600" b="1" dirty="0"/>
              <a:t>Lesson 17 Domestic Tourism in China: Policies and Development 	</a:t>
            </a:r>
          </a:p>
          <a:p>
            <a:pPr algn="ctr"/>
            <a:endParaRPr lang="en-US" altLang="zh-CN" sz="3600" b="1" dirty="0"/>
          </a:p>
          <a:p>
            <a:pPr algn="ctr"/>
            <a:r>
              <a:rPr lang="zh-CN" altLang="en-US" sz="3600" b="1" dirty="0"/>
              <a:t>中国国内旅游：政策及发展</a:t>
            </a:r>
            <a:endParaRPr lang="en-US" altLang="zh-CN" sz="3600" b="1" dirty="0"/>
          </a:p>
        </p:txBody>
      </p:sp>
    </p:spTree>
    <p:extLst>
      <p:ext uri="{BB962C8B-B14F-4D97-AF65-F5344CB8AC3E}">
        <p14:creationId xmlns:p14="http://schemas.microsoft.com/office/powerpoint/2010/main" val="3807452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F64819DF-AD19-4413-83B5-7B6CBB45502C}"/>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217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a:t>
            </a:r>
            <a:endParaRPr lang="zh-CN" altLang="en-US" sz="3600" dirty="0"/>
          </a:p>
          <a:p>
            <a:pPr lvl="0"/>
            <a:r>
              <a:rPr lang="zh-CN" altLang="en-US" dirty="0"/>
              <a:t>国内旅游</a:t>
            </a:r>
          </a:p>
        </p:txBody>
      </p:sp>
      <p:sp>
        <p:nvSpPr>
          <p:cNvPr id="4" name="矩形 3">
            <a:extLst>
              <a:ext uri="{FF2B5EF4-FFF2-40B4-BE49-F238E27FC236}">
                <a16:creationId xmlns:a16="http://schemas.microsoft.com/office/drawing/2014/main" id="{C714C9B4-20CB-476F-AD09-B4A486320E2A}"/>
              </a:ext>
            </a:extLst>
          </p:cNvPr>
          <p:cNvSpPr/>
          <p:nvPr/>
        </p:nvSpPr>
        <p:spPr>
          <a:xfrm>
            <a:off x="531611" y="2111207"/>
            <a:ext cx="8643386" cy="4154984"/>
          </a:xfrm>
          <a:prstGeom prst="rect">
            <a:avLst/>
          </a:prstGeom>
        </p:spPr>
        <p:txBody>
          <a:bodyPr wrap="square">
            <a:spAutoFit/>
          </a:bodyPr>
          <a:lstStyle/>
          <a:p>
            <a:pPr algn="just">
              <a:spcAft>
                <a:spcPts val="0"/>
              </a:spcAft>
            </a:pPr>
            <a:r>
              <a:rPr lang="en-US" altLang="zh-CN" sz="2400" dirty="0"/>
              <a:t>Domestic tourism consists of leisure and business travel activities conducted by citizens within their own country. </a:t>
            </a:r>
          </a:p>
          <a:p>
            <a:pPr algn="just">
              <a:spcAft>
                <a:spcPts val="0"/>
              </a:spcAft>
            </a:pPr>
            <a:r>
              <a:rPr lang="zh-CN" altLang="en-US" sz="2400" dirty="0"/>
              <a:t>国内旅游业包括公民在本国之内所从事的休闲和上午旅游活动</a:t>
            </a:r>
            <a:endParaRPr lang="en-US" altLang="zh-CN" sz="2400" dirty="0"/>
          </a:p>
          <a:p>
            <a:pPr algn="just">
              <a:spcAft>
                <a:spcPts val="0"/>
              </a:spcAft>
            </a:pPr>
            <a:r>
              <a:rPr lang="en-US" altLang="zh-CN" sz="2400" dirty="0"/>
              <a:t>Domestic tourism inevitably grows in response to a country's economic development and rising living standards. </a:t>
            </a:r>
          </a:p>
          <a:p>
            <a:pPr algn="just">
              <a:spcAft>
                <a:spcPts val="0"/>
              </a:spcAft>
            </a:pPr>
            <a:r>
              <a:rPr lang="zh-CN" altLang="en-US" sz="2400" dirty="0"/>
              <a:t>与一个国家的经济发展和生活水平提高相适应，国内旅游业也必然会相应地发展</a:t>
            </a:r>
            <a:endParaRPr lang="en-US" altLang="zh-CN" sz="2400" dirty="0"/>
          </a:p>
          <a:p>
            <a:pPr algn="just">
              <a:spcAft>
                <a:spcPts val="0"/>
              </a:spcAft>
            </a:pPr>
            <a:r>
              <a:rPr lang="en-US" altLang="zh-CN" sz="2400" dirty="0"/>
              <a:t>Travel and tourism, as a socioeconomic behavior, is very closely related to advances in the economy and culture of a society. </a:t>
            </a:r>
          </a:p>
          <a:p>
            <a:pPr algn="just">
              <a:spcAft>
                <a:spcPts val="0"/>
              </a:spcAft>
            </a:pPr>
            <a:r>
              <a:rPr lang="zh-CN" altLang="en-US" sz="2400" dirty="0"/>
              <a:t>旅行和旅游作为社会经济行为，与一个社会的经济和文化的发展是密切相关的</a:t>
            </a:r>
            <a:endParaRPr lang="en-US" altLang="zh-CN" sz="2400" dirty="0"/>
          </a:p>
        </p:txBody>
      </p:sp>
    </p:spTree>
    <p:extLst>
      <p:ext uri="{BB962C8B-B14F-4D97-AF65-F5344CB8AC3E}">
        <p14:creationId xmlns:p14="http://schemas.microsoft.com/office/powerpoint/2010/main" val="1816146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a:t>
            </a:r>
            <a:endParaRPr lang="zh-CN" altLang="en-US" sz="3600" dirty="0"/>
          </a:p>
          <a:p>
            <a:pPr lvl="0"/>
            <a:r>
              <a:rPr lang="zh-CN" altLang="en-US"/>
              <a:t>国内旅游</a:t>
            </a:r>
            <a:endParaRPr lang="zh-CN" altLang="en-US" dirty="0"/>
          </a:p>
        </p:txBody>
      </p:sp>
      <p:sp>
        <p:nvSpPr>
          <p:cNvPr id="4" name="矩形 3">
            <a:extLst>
              <a:ext uri="{FF2B5EF4-FFF2-40B4-BE49-F238E27FC236}">
                <a16:creationId xmlns:a16="http://schemas.microsoft.com/office/drawing/2014/main" id="{C714C9B4-20CB-476F-AD09-B4A486320E2A}"/>
              </a:ext>
            </a:extLst>
          </p:cNvPr>
          <p:cNvSpPr/>
          <p:nvPr/>
        </p:nvSpPr>
        <p:spPr>
          <a:xfrm>
            <a:off x="531611" y="2111207"/>
            <a:ext cx="8643386" cy="2677656"/>
          </a:xfrm>
          <a:prstGeom prst="rect">
            <a:avLst/>
          </a:prstGeom>
        </p:spPr>
        <p:txBody>
          <a:bodyPr wrap="square">
            <a:spAutoFit/>
          </a:bodyPr>
          <a:lstStyle/>
          <a:p>
            <a:pPr algn="just">
              <a:spcAft>
                <a:spcPts val="0"/>
              </a:spcAft>
            </a:pPr>
            <a:r>
              <a:rPr lang="en-US" altLang="zh-CN" sz="2400" dirty="0"/>
              <a:t>The realization of one's desire to travel depends not only on discretionary money and leisure time, but also on many complex social and political factors, including the social stability of the destination.</a:t>
            </a:r>
          </a:p>
          <a:p>
            <a:pPr algn="just">
              <a:spcAft>
                <a:spcPts val="0"/>
              </a:spcAft>
            </a:pPr>
            <a:r>
              <a:rPr lang="zh-CN" altLang="en-US" sz="2400" dirty="0"/>
              <a:t>一个人旅行愿望的实现，不仅取决于有没有可自由支配的金钱及空闲时间，还取决于许许多多复杂的社会和政治因素，包括目的国的社会稳定程度</a:t>
            </a:r>
            <a:endParaRPr lang="en-US" altLang="zh-CN" sz="2400" dirty="0"/>
          </a:p>
        </p:txBody>
      </p:sp>
    </p:spTree>
    <p:extLst>
      <p:ext uri="{BB962C8B-B14F-4D97-AF65-F5344CB8AC3E}">
        <p14:creationId xmlns:p14="http://schemas.microsoft.com/office/powerpoint/2010/main" val="2926772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a:t>
            </a:r>
            <a:endParaRPr lang="zh-CN" altLang="en-US" sz="3600" dirty="0"/>
          </a:p>
          <a:p>
            <a:pPr lvl="0"/>
            <a:r>
              <a:rPr lang="zh-CN" altLang="en-US"/>
              <a:t>国内旅游</a:t>
            </a:r>
            <a:endParaRPr lang="zh-CN" altLang="en-US" dirty="0"/>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643386" cy="4524315"/>
          </a:xfrm>
          <a:prstGeom prst="rect">
            <a:avLst/>
          </a:prstGeom>
        </p:spPr>
        <p:txBody>
          <a:bodyPr wrap="square">
            <a:spAutoFit/>
          </a:bodyPr>
          <a:lstStyle/>
          <a:p>
            <a:pPr algn="just">
              <a:spcAft>
                <a:spcPts val="0"/>
              </a:spcAft>
            </a:pPr>
            <a:r>
              <a:rPr lang="en-US" altLang="zh-CN" sz="2400" dirty="0"/>
              <a:t>To improve their national economy, the governments of many developing nations give priority in their strategic tourism planning to the development of international tourism, because it generates badly-needed hard currency. </a:t>
            </a:r>
          </a:p>
          <a:p>
            <a:pPr algn="just">
              <a:spcAft>
                <a:spcPts val="0"/>
              </a:spcAft>
            </a:pPr>
            <a:r>
              <a:rPr lang="zh-CN" altLang="en-US" sz="2400" dirty="0"/>
              <a:t>为提高国民经济，许多发展中国家的政府在其理由战略规划中优先考虑发展国际旅游，因为这样可以产生急切需要的硬通货</a:t>
            </a:r>
            <a:endParaRPr lang="en-US" altLang="zh-CN" sz="2400" dirty="0"/>
          </a:p>
          <a:p>
            <a:pPr algn="just">
              <a:spcAft>
                <a:spcPts val="0"/>
              </a:spcAft>
            </a:pPr>
            <a:r>
              <a:rPr lang="en-US" altLang="zh-CN" sz="2400" dirty="0"/>
              <a:t>Only after the economy of a developing nation has been improved, as measured by increases in personal income and more leisure time, can the development of mass domestic tourism occur.</a:t>
            </a:r>
          </a:p>
          <a:p>
            <a:pPr algn="just">
              <a:spcAft>
                <a:spcPts val="0"/>
              </a:spcAft>
            </a:pPr>
            <a:r>
              <a:rPr lang="zh-CN" altLang="en-US" sz="2400" dirty="0"/>
              <a:t>只有在发展中国家的经济有了很大提高之后，这一点可以由个人收入的增长和空闲时间的增多来衡量，大规模的国内旅游才能得到发展</a:t>
            </a:r>
            <a:endParaRPr lang="en-US" altLang="zh-CN" sz="2400" dirty="0"/>
          </a:p>
        </p:txBody>
      </p:sp>
    </p:spTree>
    <p:extLst>
      <p:ext uri="{BB962C8B-B14F-4D97-AF65-F5344CB8AC3E}">
        <p14:creationId xmlns:p14="http://schemas.microsoft.com/office/powerpoint/2010/main" val="139861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1117669" y="1086927"/>
            <a:ext cx="7963786" cy="4893647"/>
          </a:xfrm>
          <a:prstGeom prst="rect">
            <a:avLst/>
          </a:prstGeom>
        </p:spPr>
        <p:txBody>
          <a:bodyPr wrap="square">
            <a:spAutoFit/>
          </a:bodyPr>
          <a:lstStyle/>
          <a:p>
            <a:pPr marL="457200" indent="-457200" algn="just">
              <a:buFont typeface="Arial" panose="020B0604020202020204" pitchFamily="34" charset="0"/>
              <a:buChar char="•"/>
            </a:pPr>
            <a:r>
              <a:rPr lang="en-US" altLang="zh-CN" sz="2400" dirty="0"/>
              <a:t>The creation of income from tourism is closely bound up with employment.</a:t>
            </a:r>
          </a:p>
          <a:p>
            <a:pPr lvl="1" algn="just"/>
            <a:r>
              <a:rPr lang="zh-CN" altLang="en-US" sz="2400" dirty="0"/>
              <a:t>旅游收入的产生和就业是紧密相连的</a:t>
            </a:r>
            <a:endParaRPr lang="en-US" altLang="zh-CN" sz="2400" dirty="0"/>
          </a:p>
          <a:p>
            <a:pPr marL="457200" indent="-457200" algn="just">
              <a:buFont typeface="Arial" panose="020B0604020202020204" pitchFamily="34" charset="0"/>
              <a:buChar char="•"/>
            </a:pPr>
            <a:r>
              <a:rPr lang="en-US" altLang="zh-CN" sz="2400" dirty="0"/>
              <a:t>Income generally comes from wages and salaries, interest, rent and profits.</a:t>
            </a:r>
          </a:p>
          <a:p>
            <a:pPr lvl="1" algn="just"/>
            <a:r>
              <a:rPr lang="zh-CN" altLang="en-US" sz="2400" dirty="0"/>
              <a:t>收入主要来自薪金和工资、利息、租金和红利</a:t>
            </a:r>
            <a:endParaRPr lang="en-US" altLang="zh-CN" sz="2400" dirty="0"/>
          </a:p>
          <a:p>
            <a:pPr marL="457200" indent="-457200" algn="just">
              <a:buFont typeface="Arial" panose="020B0604020202020204" pitchFamily="34" charset="0"/>
              <a:buChar char="•"/>
            </a:pPr>
            <a:r>
              <a:rPr lang="en-US" altLang="zh-CN" sz="2400" dirty="0"/>
              <a:t>In a labor-intensive industry such as tourism the greatest proportion is likely to be in wages and salaries.</a:t>
            </a:r>
          </a:p>
          <a:p>
            <a:pPr lvl="1" algn="just"/>
            <a:r>
              <a:rPr lang="zh-CN" altLang="en-US" sz="2400" dirty="0"/>
              <a:t>在劳动密集型产业，比如旅游业中，最大的收入部分也想就是薪金和工资了。</a:t>
            </a:r>
            <a:endParaRPr lang="en-US" altLang="zh-CN" sz="2400" dirty="0"/>
          </a:p>
          <a:p>
            <a:pPr marL="342900" indent="-342900" algn="just">
              <a:buFont typeface="Arial" panose="020B0604020202020204" pitchFamily="34" charset="0"/>
              <a:buChar char="•"/>
            </a:pPr>
            <a:r>
              <a:rPr lang="en-US" altLang="zh-CN" sz="2400" dirty="0"/>
              <a:t>Income is also generated from interest, rent and profits on tourism business.</a:t>
            </a:r>
          </a:p>
          <a:p>
            <a:pPr lvl="1" algn="just"/>
            <a:r>
              <a:rPr lang="zh-CN" altLang="en-US" sz="2400" dirty="0"/>
              <a:t>收入也可以从旅游业的利息、租金和红利中获得</a:t>
            </a:r>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4093428"/>
          </a:xfrm>
          <a:prstGeom prst="rect">
            <a:avLst/>
          </a:prstGeom>
        </p:spPr>
        <p:txBody>
          <a:bodyPr wrap="square">
            <a:spAutoFit/>
          </a:bodyPr>
          <a:lstStyle/>
          <a:p>
            <a:r>
              <a:rPr lang="en-US" altLang="zh-CN" sz="2000" dirty="0"/>
              <a:t> bound up</a:t>
            </a:r>
          </a:p>
          <a:p>
            <a:r>
              <a:rPr lang="en-US" altLang="zh-CN" sz="2000" dirty="0"/>
              <a:t> </a:t>
            </a:r>
            <a:r>
              <a:rPr lang="zh-CN" altLang="en-US" sz="2000" dirty="0"/>
              <a:t>相连</a:t>
            </a:r>
            <a:endParaRPr lang="en-US" altLang="zh-CN" sz="2000" dirty="0"/>
          </a:p>
          <a:p>
            <a:endParaRPr lang="en-US" altLang="zh-CN" sz="2000" dirty="0"/>
          </a:p>
          <a:p>
            <a:r>
              <a:rPr lang="en-US" altLang="zh-CN" sz="2000" dirty="0"/>
              <a:t> wage</a:t>
            </a:r>
          </a:p>
          <a:p>
            <a:r>
              <a:rPr lang="en-US" altLang="zh-CN" sz="2000" dirty="0"/>
              <a:t> n. </a:t>
            </a:r>
            <a:r>
              <a:rPr lang="zh-CN" altLang="en-US" sz="2000" dirty="0"/>
              <a:t>薪金</a:t>
            </a:r>
            <a:endParaRPr lang="en-US" altLang="zh-CN" sz="2000" dirty="0"/>
          </a:p>
          <a:p>
            <a:r>
              <a:rPr lang="en-US" altLang="zh-CN" sz="2000" dirty="0"/>
              <a:t> </a:t>
            </a:r>
          </a:p>
          <a:p>
            <a:r>
              <a:rPr lang="en-US" altLang="zh-CN" sz="2000" dirty="0"/>
              <a:t> </a:t>
            </a:r>
            <a:r>
              <a:rPr lang="en-US" altLang="zh-CN" sz="2000" dirty="0" err="1"/>
              <a:t>abor</a:t>
            </a:r>
            <a:r>
              <a:rPr lang="en-US" altLang="zh-CN" sz="2000" dirty="0"/>
              <a:t>-intensive</a:t>
            </a:r>
          </a:p>
          <a:p>
            <a:r>
              <a:rPr lang="en-US" altLang="zh-CN" sz="2000" dirty="0"/>
              <a:t> adj. </a:t>
            </a:r>
            <a:r>
              <a:rPr lang="zh-CN" altLang="en-US" sz="2000" dirty="0"/>
              <a:t>劳动密集型的</a:t>
            </a:r>
            <a:endParaRPr lang="en-US" altLang="zh-CN" sz="2000" dirty="0"/>
          </a:p>
          <a:p>
            <a:endParaRPr lang="en-US" altLang="zh-CN" sz="2000" dirty="0"/>
          </a:p>
          <a:p>
            <a:r>
              <a:rPr lang="en-US" altLang="zh-CN" sz="2000" dirty="0"/>
              <a:t> proportion</a:t>
            </a:r>
          </a:p>
          <a:p>
            <a:r>
              <a:rPr lang="en-US" altLang="zh-CN" sz="2000" dirty="0"/>
              <a:t> n. </a:t>
            </a:r>
            <a:r>
              <a:rPr lang="zh-CN" altLang="en-US" sz="2000" dirty="0"/>
              <a:t>部分</a:t>
            </a:r>
            <a:endParaRPr lang="en-US" altLang="zh-CN" sz="2000" dirty="0"/>
          </a:p>
          <a:p>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349419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a:t>
            </a:r>
            <a:endParaRPr lang="zh-CN" altLang="en-US" sz="3600" dirty="0"/>
          </a:p>
          <a:p>
            <a:pPr lvl="0"/>
            <a:r>
              <a:rPr lang="zh-CN" altLang="en-US"/>
              <a:t>国内旅游</a:t>
            </a:r>
            <a:endParaRPr lang="zh-CN" altLang="en-US" dirty="0"/>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643386" cy="3416320"/>
          </a:xfrm>
          <a:prstGeom prst="rect">
            <a:avLst/>
          </a:prstGeom>
        </p:spPr>
        <p:txBody>
          <a:bodyPr wrap="square">
            <a:spAutoFit/>
          </a:bodyPr>
          <a:lstStyle/>
          <a:p>
            <a:pPr algn="just">
              <a:spcAft>
                <a:spcPts val="0"/>
              </a:spcAft>
            </a:pPr>
            <a:r>
              <a:rPr lang="en-US" altLang="zh-CN" sz="2400" dirty="0"/>
              <a:t>While inbound international tourism often precedes the expansion of domestic tourism in a developing country, the development of domestic tourism is a necessary foundation for the development of outbound international travel. </a:t>
            </a:r>
          </a:p>
          <a:p>
            <a:pPr algn="just">
              <a:spcAft>
                <a:spcPts val="0"/>
              </a:spcAft>
            </a:pPr>
            <a:r>
              <a:rPr lang="zh-CN" altLang="en-US" sz="2400" dirty="0"/>
              <a:t>尽管在发展中国家，入境国际旅游常常先于国内旅游扩大范围，但是国内旅游的发展是出境国际旅游发展的一个必要基础</a:t>
            </a:r>
            <a:endParaRPr lang="en-US" altLang="zh-CN" sz="2400" dirty="0"/>
          </a:p>
          <a:p>
            <a:pPr algn="just">
              <a:spcAft>
                <a:spcPts val="0"/>
              </a:spcAft>
            </a:pPr>
            <a:r>
              <a:rPr lang="en-US" altLang="zh-CN" sz="2400" dirty="0"/>
              <a:t>For the domestic markets outbound international tourism is an extension of domestic tourism. </a:t>
            </a:r>
          </a:p>
          <a:p>
            <a:pPr algn="just">
              <a:spcAft>
                <a:spcPts val="0"/>
              </a:spcAft>
            </a:pPr>
            <a:r>
              <a:rPr lang="zh-CN" altLang="en-US" sz="2400" dirty="0"/>
              <a:t>对于国内市场来说，出境国际旅游是国内旅游的延伸</a:t>
            </a:r>
            <a:endParaRPr lang="en-US" altLang="zh-CN" sz="2400" dirty="0"/>
          </a:p>
        </p:txBody>
      </p:sp>
    </p:spTree>
    <p:extLst>
      <p:ext uri="{BB962C8B-B14F-4D97-AF65-F5344CB8AC3E}">
        <p14:creationId xmlns:p14="http://schemas.microsoft.com/office/powerpoint/2010/main" val="1691244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a:t>
            </a:r>
            <a:endParaRPr lang="zh-CN" altLang="en-US" sz="3600" dirty="0"/>
          </a:p>
          <a:p>
            <a:pPr lvl="0"/>
            <a:r>
              <a:rPr lang="zh-CN" altLang="en-US"/>
              <a:t>国内旅游</a:t>
            </a:r>
            <a:endParaRPr lang="zh-CN" altLang="en-US" dirty="0"/>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643386" cy="1938992"/>
          </a:xfrm>
          <a:prstGeom prst="rect">
            <a:avLst/>
          </a:prstGeom>
        </p:spPr>
        <p:txBody>
          <a:bodyPr wrap="square">
            <a:spAutoFit/>
          </a:bodyPr>
          <a:lstStyle/>
          <a:p>
            <a:pPr algn="just">
              <a:spcAft>
                <a:spcPts val="0"/>
              </a:spcAft>
            </a:pPr>
            <a:r>
              <a:rPr lang="en-US" altLang="zh-CN" sz="2400" dirty="0"/>
              <a:t>The governments of the developing nations, therefore, should adopt policies and measures to coordinate and integrate the development of domestic tourism with inbound and outbound international travel.</a:t>
            </a:r>
          </a:p>
          <a:p>
            <a:pPr algn="just">
              <a:spcAft>
                <a:spcPts val="0"/>
              </a:spcAft>
            </a:pPr>
            <a:r>
              <a:rPr lang="zh-CN" altLang="en-US" sz="2400" dirty="0"/>
              <a:t>因此，发展中国家的政府应该制定各种政策，采取各项措施把国内旅游的发展同入境及出境国际旅游的发展协调起来</a:t>
            </a:r>
            <a:endParaRPr lang="en-US" altLang="zh-CN" sz="2400" dirty="0"/>
          </a:p>
        </p:txBody>
      </p:sp>
    </p:spTree>
    <p:extLst>
      <p:ext uri="{BB962C8B-B14F-4D97-AF65-F5344CB8AC3E}">
        <p14:creationId xmlns:p14="http://schemas.microsoft.com/office/powerpoint/2010/main" val="1526102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development in China</a:t>
            </a:r>
            <a:endParaRPr lang="zh-CN" altLang="en-US" sz="3600" dirty="0"/>
          </a:p>
          <a:p>
            <a:pPr lvl="0"/>
            <a:r>
              <a:rPr lang="zh-CN" altLang="en-US" dirty="0"/>
              <a:t>中国国内旅游的发展状况</a:t>
            </a:r>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643386" cy="1569660"/>
          </a:xfrm>
          <a:prstGeom prst="rect">
            <a:avLst/>
          </a:prstGeom>
        </p:spPr>
        <p:txBody>
          <a:bodyPr wrap="square">
            <a:spAutoFit/>
          </a:bodyPr>
          <a:lstStyle/>
          <a:p>
            <a:pPr algn="just">
              <a:spcAft>
                <a:spcPts val="0"/>
              </a:spcAft>
            </a:pPr>
            <a:r>
              <a:rPr lang="en-US" altLang="zh-CN" sz="2400" dirty="0"/>
              <a:t>Modern tourism in China began in the 1920s. The first travel agencies were established in Shanghai in 1923.</a:t>
            </a:r>
          </a:p>
          <a:p>
            <a:pPr algn="just">
              <a:spcAft>
                <a:spcPts val="0"/>
              </a:spcAft>
            </a:pPr>
            <a:r>
              <a:rPr lang="zh-CN" altLang="en-US" sz="2400" dirty="0"/>
              <a:t>中国的现代旅游业始于</a:t>
            </a:r>
            <a:r>
              <a:rPr lang="en-US" altLang="zh-CN" sz="2400" dirty="0"/>
              <a:t>20</a:t>
            </a:r>
            <a:r>
              <a:rPr lang="zh-CN" altLang="en-US" sz="2400" dirty="0"/>
              <a:t>世纪</a:t>
            </a:r>
            <a:r>
              <a:rPr lang="en-US" altLang="zh-CN" sz="2400" dirty="0"/>
              <a:t>20</a:t>
            </a:r>
            <a:r>
              <a:rPr lang="zh-CN" altLang="en-US" sz="2400" dirty="0"/>
              <a:t>年代。第一家旅行社于</a:t>
            </a:r>
            <a:r>
              <a:rPr lang="en-US" altLang="zh-CN" sz="2400" dirty="0"/>
              <a:t>1923</a:t>
            </a:r>
            <a:r>
              <a:rPr lang="zh-CN" altLang="en-US" sz="2400" dirty="0"/>
              <a:t>年建于上海</a:t>
            </a:r>
            <a:endParaRPr lang="en-US" altLang="zh-CN" sz="2400" dirty="0"/>
          </a:p>
        </p:txBody>
      </p:sp>
    </p:spTree>
    <p:extLst>
      <p:ext uri="{BB962C8B-B14F-4D97-AF65-F5344CB8AC3E}">
        <p14:creationId xmlns:p14="http://schemas.microsoft.com/office/powerpoint/2010/main" val="28089210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Domestic tourism development in China</a:t>
            </a:r>
            <a:endParaRPr lang="zh-CN" altLang="en-US" sz="3600" dirty="0"/>
          </a:p>
          <a:p>
            <a:pPr lvl="0"/>
            <a:r>
              <a:rPr lang="zh-CN" altLang="en-US" dirty="0"/>
              <a:t>中国国内旅游的发展状况</a:t>
            </a:r>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864636" cy="4524315"/>
          </a:xfrm>
          <a:prstGeom prst="rect">
            <a:avLst/>
          </a:prstGeom>
        </p:spPr>
        <p:txBody>
          <a:bodyPr wrap="square">
            <a:spAutoFit/>
          </a:bodyPr>
          <a:lstStyle/>
          <a:p>
            <a:pPr algn="just">
              <a:spcAft>
                <a:spcPts val="0"/>
              </a:spcAft>
            </a:pPr>
            <a:r>
              <a:rPr lang="en-US" altLang="zh-CN" sz="2400" dirty="0"/>
              <a:t>At present, domestic travel and tourism in China has the following characteristics:</a:t>
            </a:r>
          </a:p>
          <a:p>
            <a:pPr algn="just">
              <a:spcAft>
                <a:spcPts val="0"/>
              </a:spcAft>
            </a:pPr>
            <a:r>
              <a:rPr lang="zh-CN" altLang="en-US" sz="2400" dirty="0"/>
              <a:t>目前，中国国内的旅行和旅游情况呈现出以下特征：</a:t>
            </a:r>
            <a:endParaRPr lang="en-US" altLang="zh-CN" sz="2400" dirty="0"/>
          </a:p>
          <a:p>
            <a:pPr marL="457200" indent="-457200" algn="just">
              <a:spcAft>
                <a:spcPts val="0"/>
              </a:spcAft>
              <a:buAutoNum type="arabicParenBoth"/>
            </a:pPr>
            <a:r>
              <a:rPr lang="en-US" altLang="zh-CN" sz="2400" dirty="0"/>
              <a:t>Highly diversified market segments. </a:t>
            </a:r>
          </a:p>
          <a:p>
            <a:pPr lvl="1" algn="just"/>
            <a:r>
              <a:rPr lang="zh-CN" altLang="en-US" sz="2400" dirty="0"/>
              <a:t>高度多样化的市场组成部分</a:t>
            </a:r>
            <a:endParaRPr lang="en-US" altLang="zh-CN" sz="2400" dirty="0"/>
          </a:p>
          <a:p>
            <a:pPr marL="457200" indent="-457200" algn="just">
              <a:spcAft>
                <a:spcPts val="0"/>
              </a:spcAft>
              <a:buAutoNum type="arabicParenBoth"/>
            </a:pPr>
            <a:r>
              <a:rPr lang="en-US" altLang="zh-CN" sz="2400" dirty="0"/>
              <a:t>The principal tourist generating markets are concentrated in the coastal regions and large metropolitan areas. </a:t>
            </a:r>
          </a:p>
          <a:p>
            <a:pPr lvl="1" algn="just"/>
            <a:r>
              <a:rPr lang="zh-CN" altLang="en-US" sz="2400" dirty="0"/>
              <a:t>由旅游形成的主要市场大多集中在沿海地区和大城市</a:t>
            </a:r>
            <a:endParaRPr lang="en-US" altLang="zh-CN" sz="2400" dirty="0"/>
          </a:p>
          <a:p>
            <a:pPr algn="just">
              <a:spcAft>
                <a:spcPts val="0"/>
              </a:spcAft>
            </a:pPr>
            <a:r>
              <a:rPr lang="en-US" altLang="zh-CN" sz="2400" dirty="0"/>
              <a:t>(3) Per capita domestic tourist expenditures are low.</a:t>
            </a:r>
          </a:p>
          <a:p>
            <a:pPr lvl="1" algn="just"/>
            <a:r>
              <a:rPr lang="zh-CN" altLang="en-US" sz="2400" dirty="0"/>
              <a:t>人均国内旅游消费额很低</a:t>
            </a:r>
            <a:endParaRPr lang="en-US" altLang="zh-CN" sz="2400" dirty="0"/>
          </a:p>
          <a:p>
            <a:pPr algn="just">
              <a:spcAft>
                <a:spcPts val="0"/>
              </a:spcAft>
            </a:pPr>
            <a:r>
              <a:rPr lang="en-US" altLang="zh-CN" sz="2400" dirty="0"/>
              <a:t>(4) The majority of Chinese domestic tourists travel independently. </a:t>
            </a:r>
          </a:p>
          <a:p>
            <a:pPr lvl="1" algn="just"/>
            <a:r>
              <a:rPr lang="zh-CN" altLang="en-US" sz="2400" dirty="0"/>
              <a:t>大部分国内旅游者都是自助旅行的</a:t>
            </a:r>
            <a:endParaRPr lang="en-US" altLang="zh-CN" sz="2400" dirty="0"/>
          </a:p>
        </p:txBody>
      </p:sp>
    </p:spTree>
    <p:extLst>
      <p:ext uri="{BB962C8B-B14F-4D97-AF65-F5344CB8AC3E}">
        <p14:creationId xmlns:p14="http://schemas.microsoft.com/office/powerpoint/2010/main" val="879620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Economic and socio-cultural impacts</a:t>
            </a:r>
          </a:p>
          <a:p>
            <a:r>
              <a:rPr lang="zh-CN" altLang="en-US" dirty="0"/>
              <a:t>经济和社会文化影响</a:t>
            </a:r>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864636" cy="3416320"/>
          </a:xfrm>
          <a:prstGeom prst="rect">
            <a:avLst/>
          </a:prstGeom>
        </p:spPr>
        <p:txBody>
          <a:bodyPr wrap="square">
            <a:spAutoFit/>
          </a:bodyPr>
          <a:lstStyle/>
          <a:p>
            <a:pPr marL="457200" indent="-457200" algn="just">
              <a:spcAft>
                <a:spcPts val="0"/>
              </a:spcAft>
              <a:buFont typeface="+mj-lt"/>
              <a:buAutoNum type="arabicPeriod"/>
            </a:pPr>
            <a:r>
              <a:rPr lang="en-US" altLang="zh-CN" sz="2400" dirty="0"/>
              <a:t>The development of the domestic tourism industry creates employment opportunities. </a:t>
            </a:r>
          </a:p>
          <a:p>
            <a:pPr lvl="1" algn="just"/>
            <a:r>
              <a:rPr lang="zh-CN" altLang="en-US" sz="2400" dirty="0"/>
              <a:t>国内旅游业的发展创造了就业机会</a:t>
            </a:r>
            <a:endParaRPr lang="en-US" altLang="zh-CN" sz="2400" dirty="0"/>
          </a:p>
          <a:p>
            <a:pPr marL="457200" indent="-457200" algn="just">
              <a:spcAft>
                <a:spcPts val="0"/>
              </a:spcAft>
              <a:buFont typeface="+mj-lt"/>
              <a:buAutoNum type="arabicPeriod"/>
            </a:pPr>
            <a:r>
              <a:rPr lang="en-US" altLang="zh-CN" sz="2400" dirty="0"/>
              <a:t>The tourism industry is highly fragmented.</a:t>
            </a:r>
          </a:p>
          <a:p>
            <a:pPr lvl="1" algn="just"/>
            <a:r>
              <a:rPr lang="zh-CN" altLang="en-US" sz="2400" dirty="0"/>
              <a:t>旅游业是高度分散式的</a:t>
            </a:r>
            <a:endParaRPr lang="en-US" altLang="zh-CN" sz="2400" dirty="0"/>
          </a:p>
          <a:p>
            <a:pPr marL="457200" indent="-457200" algn="just">
              <a:spcAft>
                <a:spcPts val="0"/>
              </a:spcAft>
              <a:buFont typeface="+mj-lt"/>
              <a:buAutoNum type="arabicPeriod"/>
            </a:pPr>
            <a:r>
              <a:rPr lang="en-US" altLang="zh-CN" sz="2400" dirty="0"/>
              <a:t>The Chinese government considers the development of the domestic tourism industry as a very important means of withdrawing currency from circulation. </a:t>
            </a:r>
          </a:p>
          <a:p>
            <a:pPr lvl="1" algn="just"/>
            <a:r>
              <a:rPr lang="zh-CN" altLang="en-US" sz="2400" dirty="0"/>
              <a:t>中国政府把发展国内旅游业看作一种回笼货币的重要手段</a:t>
            </a:r>
            <a:endParaRPr lang="en-US" altLang="zh-CN" sz="2400" dirty="0"/>
          </a:p>
        </p:txBody>
      </p:sp>
    </p:spTree>
    <p:extLst>
      <p:ext uri="{BB962C8B-B14F-4D97-AF65-F5344CB8AC3E}">
        <p14:creationId xmlns:p14="http://schemas.microsoft.com/office/powerpoint/2010/main" val="2310381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23330"/>
          </a:xfrm>
          <a:prstGeom prst="rect">
            <a:avLst/>
          </a:prstGeom>
          <a:noFill/>
        </p:spPr>
        <p:txBody>
          <a:bodyPr wrap="square" rtlCol="0">
            <a:spAutoFit/>
          </a:bodyPr>
          <a:lstStyle/>
          <a:p>
            <a:r>
              <a:rPr lang="en-US" altLang="zh-CN" sz="3600" dirty="0"/>
              <a:t>Economic and socio-cultural impacts</a:t>
            </a:r>
          </a:p>
          <a:p>
            <a:r>
              <a:rPr lang="zh-CN" altLang="en-US" dirty="0"/>
              <a:t>经济和社会文化影响</a:t>
            </a:r>
          </a:p>
        </p:txBody>
      </p:sp>
      <p:sp>
        <p:nvSpPr>
          <p:cNvPr id="4" name="矩形 3">
            <a:extLst>
              <a:ext uri="{FF2B5EF4-FFF2-40B4-BE49-F238E27FC236}">
                <a16:creationId xmlns:a16="http://schemas.microsoft.com/office/drawing/2014/main" id="{C714C9B4-20CB-476F-AD09-B4A486320E2A}"/>
              </a:ext>
            </a:extLst>
          </p:cNvPr>
          <p:cNvSpPr/>
          <p:nvPr/>
        </p:nvSpPr>
        <p:spPr>
          <a:xfrm>
            <a:off x="705033" y="1606710"/>
            <a:ext cx="8864636" cy="3046988"/>
          </a:xfrm>
          <a:prstGeom prst="rect">
            <a:avLst/>
          </a:prstGeom>
        </p:spPr>
        <p:txBody>
          <a:bodyPr wrap="square">
            <a:spAutoFit/>
          </a:bodyPr>
          <a:lstStyle/>
          <a:p>
            <a:pPr marL="457200" indent="-457200" algn="just">
              <a:spcAft>
                <a:spcPts val="0"/>
              </a:spcAft>
              <a:buFont typeface="+mj-lt"/>
              <a:buAutoNum type="arabicPeriod" startAt="4"/>
            </a:pPr>
            <a:r>
              <a:rPr lang="en-US" altLang="zh-CN" sz="2400" dirty="0"/>
              <a:t>China's domestic tourism industry promotes the development of local cottage industries that produce handicrafts and tourist souvenirs.</a:t>
            </a:r>
          </a:p>
          <a:p>
            <a:pPr lvl="1" algn="just"/>
            <a:r>
              <a:rPr lang="zh-CN" altLang="en-US" sz="2400" dirty="0"/>
              <a:t>中国国内旅游业促进了当地以生产手工艺品和旅游纪念品为主的家庭手工业的发展</a:t>
            </a:r>
            <a:endParaRPr lang="en-US" altLang="zh-CN" sz="2400" dirty="0"/>
          </a:p>
          <a:p>
            <a:pPr marL="457200" indent="-457200" algn="just">
              <a:buFont typeface="+mj-lt"/>
              <a:buAutoNum type="arabicPeriod" startAt="5"/>
            </a:pPr>
            <a:r>
              <a:rPr lang="en-US" altLang="zh-CN" sz="2400" dirty="0"/>
              <a:t>With 56 ethnic nationalities, China has a great diversity of cultural traditions.</a:t>
            </a:r>
          </a:p>
          <a:p>
            <a:pPr lvl="1" algn="just"/>
            <a:r>
              <a:rPr lang="zh-CN" altLang="en-US" sz="2400" dirty="0"/>
              <a:t>中国有</a:t>
            </a:r>
            <a:r>
              <a:rPr lang="en-US" altLang="zh-CN" sz="2400" dirty="0"/>
              <a:t>56</a:t>
            </a:r>
            <a:r>
              <a:rPr lang="zh-CN" altLang="en-US" sz="2400" dirty="0"/>
              <a:t>个民族，具有众多不同的文化传统</a:t>
            </a:r>
            <a:endParaRPr lang="en-US" altLang="zh-CN" sz="2400" dirty="0"/>
          </a:p>
        </p:txBody>
      </p:sp>
    </p:spTree>
    <p:extLst>
      <p:ext uri="{BB962C8B-B14F-4D97-AF65-F5344CB8AC3E}">
        <p14:creationId xmlns:p14="http://schemas.microsoft.com/office/powerpoint/2010/main" val="3174168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54107"/>
          </a:xfrm>
          <a:prstGeom prst="rect">
            <a:avLst/>
          </a:prstGeom>
          <a:noFill/>
        </p:spPr>
        <p:txBody>
          <a:bodyPr wrap="square" rtlCol="0">
            <a:spAutoFit/>
          </a:bodyPr>
          <a:lstStyle/>
          <a:p>
            <a:r>
              <a:rPr lang="en-US" altLang="zh-CN" sz="3600" dirty="0"/>
              <a:t>Domestic tourism development measures</a:t>
            </a:r>
          </a:p>
          <a:p>
            <a:r>
              <a:rPr lang="zh-CN" altLang="en-US" sz="2000" dirty="0"/>
              <a:t>国内旅游发展的措施</a:t>
            </a:r>
            <a:endParaRPr lang="en-US" altLang="zh-CN" sz="2000" dirty="0"/>
          </a:p>
        </p:txBody>
      </p:sp>
      <p:sp>
        <p:nvSpPr>
          <p:cNvPr id="4" name="矩形 3">
            <a:extLst>
              <a:ext uri="{FF2B5EF4-FFF2-40B4-BE49-F238E27FC236}">
                <a16:creationId xmlns:a16="http://schemas.microsoft.com/office/drawing/2014/main" id="{C714C9B4-20CB-476F-AD09-B4A486320E2A}"/>
              </a:ext>
            </a:extLst>
          </p:cNvPr>
          <p:cNvSpPr/>
          <p:nvPr/>
        </p:nvSpPr>
        <p:spPr>
          <a:xfrm>
            <a:off x="673502" y="1859340"/>
            <a:ext cx="8864636" cy="1938992"/>
          </a:xfrm>
          <a:prstGeom prst="rect">
            <a:avLst/>
          </a:prstGeom>
        </p:spPr>
        <p:txBody>
          <a:bodyPr wrap="square">
            <a:spAutoFit/>
          </a:bodyPr>
          <a:lstStyle/>
          <a:p>
            <a:pPr algn="just">
              <a:spcAft>
                <a:spcPts val="0"/>
              </a:spcAft>
            </a:pPr>
            <a:r>
              <a:rPr lang="en-US" altLang="zh-CN" sz="2400" dirty="0"/>
              <a:t>To ensure the successful development of China's domestic tourism and better serve tourist needs, three development measures are proposed.</a:t>
            </a:r>
          </a:p>
          <a:p>
            <a:pPr algn="just">
              <a:spcAft>
                <a:spcPts val="0"/>
              </a:spcAft>
            </a:pPr>
            <a:r>
              <a:rPr lang="zh-CN" altLang="en-US" sz="2400" dirty="0"/>
              <a:t>为保证中国国内旅游业的成功发展，以及更好地满足旅游者的需要，人们提出了三项发展措施</a:t>
            </a:r>
            <a:endParaRPr lang="en-US" altLang="zh-CN" sz="2400" dirty="0"/>
          </a:p>
          <a:p>
            <a:pPr lvl="1" algn="just"/>
            <a:endParaRPr lang="en-US" altLang="zh-CN" sz="2400" dirty="0"/>
          </a:p>
        </p:txBody>
      </p:sp>
    </p:spTree>
    <p:extLst>
      <p:ext uri="{BB962C8B-B14F-4D97-AF65-F5344CB8AC3E}">
        <p14:creationId xmlns:p14="http://schemas.microsoft.com/office/powerpoint/2010/main" val="2609958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54107"/>
          </a:xfrm>
          <a:prstGeom prst="rect">
            <a:avLst/>
          </a:prstGeom>
          <a:noFill/>
        </p:spPr>
        <p:txBody>
          <a:bodyPr wrap="square" rtlCol="0">
            <a:spAutoFit/>
          </a:bodyPr>
          <a:lstStyle/>
          <a:p>
            <a:r>
              <a:rPr lang="en-US" altLang="zh-CN" sz="3600" dirty="0"/>
              <a:t>Domestic tourism development measures</a:t>
            </a:r>
          </a:p>
          <a:p>
            <a:r>
              <a:rPr lang="zh-CN" altLang="en-US" sz="2000" dirty="0"/>
              <a:t>国内旅游发展的措施</a:t>
            </a:r>
            <a:endParaRPr lang="en-US" altLang="zh-CN" sz="2000" dirty="0"/>
          </a:p>
        </p:txBody>
      </p:sp>
      <p:sp>
        <p:nvSpPr>
          <p:cNvPr id="4" name="矩形 3">
            <a:extLst>
              <a:ext uri="{FF2B5EF4-FFF2-40B4-BE49-F238E27FC236}">
                <a16:creationId xmlns:a16="http://schemas.microsoft.com/office/drawing/2014/main" id="{C714C9B4-20CB-476F-AD09-B4A486320E2A}"/>
              </a:ext>
            </a:extLst>
          </p:cNvPr>
          <p:cNvSpPr/>
          <p:nvPr/>
        </p:nvSpPr>
        <p:spPr>
          <a:xfrm>
            <a:off x="673502" y="1859340"/>
            <a:ext cx="8864636" cy="3785652"/>
          </a:xfrm>
          <a:prstGeom prst="rect">
            <a:avLst/>
          </a:prstGeom>
        </p:spPr>
        <p:txBody>
          <a:bodyPr wrap="square">
            <a:spAutoFit/>
          </a:bodyPr>
          <a:lstStyle/>
          <a:p>
            <a:pPr marL="457200" indent="-457200" algn="just">
              <a:spcAft>
                <a:spcPts val="0"/>
              </a:spcAft>
              <a:buFont typeface="+mj-lt"/>
              <a:buAutoNum type="arabicPeriod"/>
            </a:pPr>
            <a:r>
              <a:rPr lang="en-US" altLang="zh-CN" sz="2400" dirty="0"/>
              <a:t>More tourism facilities need to developed for domestic travelers.</a:t>
            </a:r>
          </a:p>
          <a:p>
            <a:pPr lvl="1" algn="just"/>
            <a:r>
              <a:rPr lang="zh-CN" altLang="en-US" sz="2400" dirty="0"/>
              <a:t>需要建立更多的旅游设施来满足国内旅游者的需要</a:t>
            </a:r>
            <a:endParaRPr lang="en-US" altLang="zh-CN" sz="2400" dirty="0"/>
          </a:p>
          <a:p>
            <a:pPr marL="457200" indent="-457200" algn="just">
              <a:spcAft>
                <a:spcPts val="0"/>
              </a:spcAft>
              <a:buFont typeface="+mj-lt"/>
              <a:buAutoNum type="arabicPeriod"/>
            </a:pPr>
            <a:r>
              <a:rPr lang="en-US" altLang="zh-CN" sz="2400" dirty="0"/>
              <a:t>There is an urgent need for the formulation of an "industry code of conduct" to protect the interests of both the tourism industry and consumers.</a:t>
            </a:r>
          </a:p>
          <a:p>
            <a:pPr lvl="1" algn="just"/>
            <a:r>
              <a:rPr lang="zh-CN" altLang="en-US" sz="2400" dirty="0"/>
              <a:t>为保护旅游业和消费者双方的利益，急需制定一份“行业行为规范”</a:t>
            </a:r>
            <a:endParaRPr lang="en-US" altLang="zh-CN" sz="2400" dirty="0"/>
          </a:p>
          <a:p>
            <a:pPr marL="457200" indent="-457200" algn="just">
              <a:spcAft>
                <a:spcPts val="0"/>
              </a:spcAft>
              <a:buFont typeface="+mj-lt"/>
              <a:buAutoNum type="arabicPeriod"/>
            </a:pPr>
            <a:r>
              <a:rPr lang="en-US" altLang="zh-CN" sz="2400" dirty="0"/>
              <a:t>The government should strengthen measures to guide the steady growth of domestic tourism.</a:t>
            </a:r>
          </a:p>
          <a:p>
            <a:pPr lvl="1" algn="just"/>
            <a:r>
              <a:rPr lang="zh-CN" altLang="en-US" sz="2400" dirty="0"/>
              <a:t>政府应加强措施来引导国内旅游业的稳步发展</a:t>
            </a:r>
            <a:endParaRPr lang="en-US" altLang="zh-CN" sz="2400" dirty="0"/>
          </a:p>
        </p:txBody>
      </p:sp>
    </p:spTree>
    <p:extLst>
      <p:ext uri="{BB962C8B-B14F-4D97-AF65-F5344CB8AC3E}">
        <p14:creationId xmlns:p14="http://schemas.microsoft.com/office/powerpoint/2010/main" val="2125292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54107"/>
          </a:xfrm>
          <a:prstGeom prst="rect">
            <a:avLst/>
          </a:prstGeom>
          <a:noFill/>
        </p:spPr>
        <p:txBody>
          <a:bodyPr wrap="square" rtlCol="0">
            <a:spAutoFit/>
          </a:bodyPr>
          <a:lstStyle/>
          <a:p>
            <a:r>
              <a:rPr lang="en-US" altLang="zh-CN" sz="3600" dirty="0"/>
              <a:t>Future prospects</a:t>
            </a:r>
          </a:p>
          <a:p>
            <a:r>
              <a:rPr lang="zh-CN" altLang="en-US" sz="2000" dirty="0"/>
              <a:t>未来前景</a:t>
            </a:r>
            <a:endParaRPr lang="en-US" altLang="zh-CN" sz="1200" dirty="0"/>
          </a:p>
        </p:txBody>
      </p:sp>
      <p:sp>
        <p:nvSpPr>
          <p:cNvPr id="4" name="矩形 3">
            <a:extLst>
              <a:ext uri="{FF2B5EF4-FFF2-40B4-BE49-F238E27FC236}">
                <a16:creationId xmlns:a16="http://schemas.microsoft.com/office/drawing/2014/main" id="{C714C9B4-20CB-476F-AD09-B4A486320E2A}"/>
              </a:ext>
            </a:extLst>
          </p:cNvPr>
          <p:cNvSpPr/>
          <p:nvPr/>
        </p:nvSpPr>
        <p:spPr>
          <a:xfrm>
            <a:off x="673502" y="1859340"/>
            <a:ext cx="8864636" cy="1569660"/>
          </a:xfrm>
          <a:prstGeom prst="rect">
            <a:avLst/>
          </a:prstGeom>
        </p:spPr>
        <p:txBody>
          <a:bodyPr wrap="square">
            <a:spAutoFit/>
          </a:bodyPr>
          <a:lstStyle/>
          <a:p>
            <a:pPr algn="just">
              <a:spcAft>
                <a:spcPts val="0"/>
              </a:spcAft>
            </a:pPr>
            <a:r>
              <a:rPr lang="en-US" altLang="zh-CN" sz="2400" dirty="0"/>
              <a:t>Domestic travel services should consider 5 aspects in designing and marketing travel products</a:t>
            </a:r>
          </a:p>
          <a:p>
            <a:pPr algn="just">
              <a:spcAft>
                <a:spcPts val="0"/>
              </a:spcAft>
            </a:pPr>
            <a:endParaRPr lang="en-US" altLang="zh-CN" sz="2400" dirty="0"/>
          </a:p>
          <a:p>
            <a:pPr algn="just">
              <a:spcAft>
                <a:spcPts val="0"/>
              </a:spcAft>
            </a:pPr>
            <a:r>
              <a:rPr lang="zh-CN" altLang="en-US" sz="2400" dirty="0"/>
              <a:t>国内旅游服务部门在设计和推销旅游产品时需要考虑</a:t>
            </a:r>
            <a:r>
              <a:rPr lang="en-US" altLang="zh-CN" sz="2400" dirty="0"/>
              <a:t>5</a:t>
            </a:r>
            <a:r>
              <a:rPr lang="zh-CN" altLang="en-US" sz="2400" dirty="0"/>
              <a:t>个方面</a:t>
            </a:r>
            <a:endParaRPr lang="en-US" altLang="zh-CN" sz="2400" dirty="0"/>
          </a:p>
        </p:txBody>
      </p:sp>
    </p:spTree>
    <p:extLst>
      <p:ext uri="{BB962C8B-B14F-4D97-AF65-F5344CB8AC3E}">
        <p14:creationId xmlns:p14="http://schemas.microsoft.com/office/powerpoint/2010/main" val="1872281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54107"/>
          </a:xfrm>
          <a:prstGeom prst="rect">
            <a:avLst/>
          </a:prstGeom>
          <a:noFill/>
        </p:spPr>
        <p:txBody>
          <a:bodyPr wrap="square" rtlCol="0">
            <a:spAutoFit/>
          </a:bodyPr>
          <a:lstStyle/>
          <a:p>
            <a:r>
              <a:rPr lang="en-US" altLang="zh-CN" sz="3600" dirty="0"/>
              <a:t>Future prospects</a:t>
            </a:r>
          </a:p>
          <a:p>
            <a:r>
              <a:rPr lang="zh-CN" altLang="en-US" sz="2000" dirty="0"/>
              <a:t>未来前景</a:t>
            </a:r>
            <a:endParaRPr lang="en-US" altLang="zh-CN" sz="1200" dirty="0"/>
          </a:p>
        </p:txBody>
      </p:sp>
      <p:sp>
        <p:nvSpPr>
          <p:cNvPr id="4" name="矩形 3">
            <a:extLst>
              <a:ext uri="{FF2B5EF4-FFF2-40B4-BE49-F238E27FC236}">
                <a16:creationId xmlns:a16="http://schemas.microsoft.com/office/drawing/2014/main" id="{C714C9B4-20CB-476F-AD09-B4A486320E2A}"/>
              </a:ext>
            </a:extLst>
          </p:cNvPr>
          <p:cNvSpPr/>
          <p:nvPr/>
        </p:nvSpPr>
        <p:spPr>
          <a:xfrm>
            <a:off x="673502" y="1859340"/>
            <a:ext cx="8864636" cy="3416320"/>
          </a:xfrm>
          <a:prstGeom prst="rect">
            <a:avLst/>
          </a:prstGeom>
        </p:spPr>
        <p:txBody>
          <a:bodyPr wrap="square">
            <a:spAutoFit/>
          </a:bodyPr>
          <a:lstStyle/>
          <a:p>
            <a:pPr marL="457200" indent="-457200" algn="just">
              <a:spcAft>
                <a:spcPts val="0"/>
              </a:spcAft>
              <a:buFont typeface="+mj-lt"/>
              <a:buAutoNum type="arabicPeriod"/>
            </a:pPr>
            <a:r>
              <a:rPr lang="en-US" altLang="zh-CN" sz="2400" dirty="0"/>
              <a:t>Sightseeing tours will be the primary tour product for the domestic tourist market. </a:t>
            </a:r>
          </a:p>
          <a:p>
            <a:pPr lvl="1" algn="just"/>
            <a:r>
              <a:rPr lang="zh-CN" altLang="en-US" sz="2400" dirty="0"/>
              <a:t>观光旅游将是国内旅游市场的主导旅游产品</a:t>
            </a:r>
            <a:endParaRPr lang="en-US" altLang="zh-CN" sz="2400" dirty="0"/>
          </a:p>
          <a:p>
            <a:pPr marL="457200" indent="-457200" algn="just">
              <a:spcAft>
                <a:spcPts val="0"/>
              </a:spcAft>
              <a:buFont typeface="+mj-lt"/>
              <a:buAutoNum type="arabicPeriod"/>
            </a:pPr>
            <a:r>
              <a:rPr lang="en-US" altLang="zh-CN" sz="2400" dirty="0"/>
              <a:t>Domestic travel agencies should design short distance tour products. </a:t>
            </a:r>
          </a:p>
          <a:p>
            <a:pPr lvl="1" algn="just"/>
            <a:r>
              <a:rPr lang="zh-CN" altLang="en-US" sz="2400" dirty="0"/>
              <a:t>国内旅行社应该设想出一些短距离的旅游产品</a:t>
            </a:r>
            <a:endParaRPr lang="en-US" altLang="zh-CN" sz="2400" dirty="0"/>
          </a:p>
          <a:p>
            <a:pPr marL="457200" indent="-457200" algn="just">
              <a:spcAft>
                <a:spcPts val="0"/>
              </a:spcAft>
              <a:buFont typeface="+mj-lt"/>
              <a:buAutoNum type="arabicPeriod"/>
            </a:pPr>
            <a:r>
              <a:rPr lang="en-US" altLang="zh-CN" sz="2400" dirty="0"/>
              <a:t>Special interest and special events travel should be developed by domestic travel services.</a:t>
            </a:r>
          </a:p>
          <a:p>
            <a:pPr lvl="1" algn="just"/>
            <a:r>
              <a:rPr lang="zh-CN" altLang="en-US" sz="2400" dirty="0"/>
              <a:t>国内旅游服务机构应开发一些特别兴趣和特别活动的旅游</a:t>
            </a:r>
            <a:endParaRPr lang="en-US" altLang="zh-CN" sz="2400" dirty="0"/>
          </a:p>
        </p:txBody>
      </p:sp>
    </p:spTree>
    <p:extLst>
      <p:ext uri="{BB962C8B-B14F-4D97-AF65-F5344CB8AC3E}">
        <p14:creationId xmlns:p14="http://schemas.microsoft.com/office/powerpoint/2010/main" val="87730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1117669" y="1086927"/>
            <a:ext cx="7963786" cy="4154984"/>
          </a:xfrm>
          <a:prstGeom prst="rect">
            <a:avLst/>
          </a:prstGeom>
        </p:spPr>
        <p:txBody>
          <a:bodyPr wrap="square">
            <a:spAutoFit/>
          </a:bodyPr>
          <a:lstStyle/>
          <a:p>
            <a:pPr marL="457200" indent="-457200" algn="just">
              <a:buFont typeface="+mj-lt"/>
              <a:buAutoNum type="arabicPeriod"/>
            </a:pPr>
            <a:r>
              <a:rPr lang="en-US" altLang="zh-CN" sz="2400" dirty="0"/>
              <a:t>The way tourism creates income</a:t>
            </a:r>
            <a:r>
              <a:rPr lang="zh-CN" altLang="en-US" sz="2400" dirty="0"/>
              <a:t>旅游创造收入的方式</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Tourism can create many job opportunities, which makes many people have work so that they can receive salary from the tourist agencies and hotels etc.</a:t>
            </a:r>
          </a:p>
          <a:p>
            <a:pPr lvl="1" algn="just"/>
            <a:r>
              <a:rPr lang="zh-CN" altLang="en-US" sz="2400" dirty="0"/>
              <a:t>旅游业能提供许多就业机会，这使得许多人能从旅行社或饭店等处得到工作并领取工资</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The higher the amount of labor employed, the greater the income generated.</a:t>
            </a:r>
          </a:p>
          <a:p>
            <a:pPr lvl="1" algn="just"/>
            <a:r>
              <a:rPr lang="zh-CN" altLang="en-US" sz="2400" dirty="0"/>
              <a:t>雇佣的劳动力数量越多，所创造的经济收入也就越高</a:t>
            </a:r>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5" y="1777728"/>
            <a:ext cx="2704700" cy="1323439"/>
          </a:xfrm>
          <a:prstGeom prst="rect">
            <a:avLst/>
          </a:prstGeom>
        </p:spPr>
        <p:txBody>
          <a:bodyPr wrap="square">
            <a:spAutoFit/>
          </a:bodyPr>
          <a:lstStyle/>
          <a:p>
            <a:r>
              <a:rPr lang="en-US" altLang="zh-CN" sz="2000" dirty="0"/>
              <a:t> generate</a:t>
            </a:r>
          </a:p>
          <a:p>
            <a:r>
              <a:rPr lang="en-US" altLang="zh-CN" sz="2000" dirty="0"/>
              <a:t> v. </a:t>
            </a:r>
            <a:r>
              <a:rPr lang="zh-CN" altLang="en-US" sz="2000" dirty="0"/>
              <a:t>引起，创造</a:t>
            </a:r>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193835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139BF07-14D5-4386-A6F6-090C996B5560}"/>
              </a:ext>
            </a:extLst>
          </p:cNvPr>
          <p:cNvGraphicFramePr/>
          <p:nvPr>
            <p:extLst/>
          </p:nvPr>
        </p:nvGraphicFramePr>
        <p:xfrm>
          <a:off x="8154276" y="0"/>
          <a:ext cx="4400331" cy="223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B4F5F07-8B33-4ACB-871E-F90E28E7C1BD}"/>
              </a:ext>
            </a:extLst>
          </p:cNvPr>
          <p:cNvSpPr txBox="1"/>
          <p:nvPr/>
        </p:nvSpPr>
        <p:spPr>
          <a:xfrm>
            <a:off x="0" y="0"/>
            <a:ext cx="8291593" cy="954107"/>
          </a:xfrm>
          <a:prstGeom prst="rect">
            <a:avLst/>
          </a:prstGeom>
          <a:noFill/>
        </p:spPr>
        <p:txBody>
          <a:bodyPr wrap="square" rtlCol="0">
            <a:spAutoFit/>
          </a:bodyPr>
          <a:lstStyle/>
          <a:p>
            <a:r>
              <a:rPr lang="en-US" altLang="zh-CN" sz="3600" dirty="0"/>
              <a:t>Future prospects</a:t>
            </a:r>
          </a:p>
          <a:p>
            <a:r>
              <a:rPr lang="zh-CN" altLang="en-US" sz="2000" dirty="0"/>
              <a:t>未来前景</a:t>
            </a:r>
            <a:endParaRPr lang="en-US" altLang="zh-CN" sz="1200" dirty="0"/>
          </a:p>
        </p:txBody>
      </p:sp>
      <p:sp>
        <p:nvSpPr>
          <p:cNvPr id="4" name="矩形 3">
            <a:extLst>
              <a:ext uri="{FF2B5EF4-FFF2-40B4-BE49-F238E27FC236}">
                <a16:creationId xmlns:a16="http://schemas.microsoft.com/office/drawing/2014/main" id="{C714C9B4-20CB-476F-AD09-B4A486320E2A}"/>
              </a:ext>
            </a:extLst>
          </p:cNvPr>
          <p:cNvSpPr/>
          <p:nvPr/>
        </p:nvSpPr>
        <p:spPr>
          <a:xfrm>
            <a:off x="673502" y="1859340"/>
            <a:ext cx="8864636" cy="2677656"/>
          </a:xfrm>
          <a:prstGeom prst="rect">
            <a:avLst/>
          </a:prstGeom>
        </p:spPr>
        <p:txBody>
          <a:bodyPr wrap="square">
            <a:spAutoFit/>
          </a:bodyPr>
          <a:lstStyle/>
          <a:p>
            <a:pPr marL="457200" indent="-457200" algn="just">
              <a:spcAft>
                <a:spcPts val="0"/>
              </a:spcAft>
              <a:buFont typeface="+mj-lt"/>
              <a:buAutoNum type="arabicPeriod" startAt="4"/>
            </a:pPr>
            <a:r>
              <a:rPr lang="en-US" altLang="zh-CN" sz="2400" dirty="0"/>
              <a:t>Regional cooperation in tourism development needs to be strengthened. </a:t>
            </a:r>
          </a:p>
          <a:p>
            <a:pPr lvl="1" algn="just"/>
            <a:r>
              <a:rPr lang="zh-CN" altLang="en-US" sz="2400" dirty="0"/>
              <a:t>要加强旅游发展中的地区合作</a:t>
            </a:r>
            <a:endParaRPr lang="en-US" altLang="zh-CN" sz="2400" dirty="0"/>
          </a:p>
          <a:p>
            <a:pPr marL="457200" indent="-457200" algn="just">
              <a:spcAft>
                <a:spcPts val="0"/>
              </a:spcAft>
              <a:buFont typeface="+mj-lt"/>
              <a:buAutoNum type="arabicPeriod" startAt="4"/>
            </a:pPr>
            <a:r>
              <a:rPr lang="en-US" altLang="zh-CN" sz="2400" dirty="0"/>
              <a:t>As the domestic tourism industry matures, competition will become increasingly intense.</a:t>
            </a:r>
          </a:p>
          <a:p>
            <a:pPr lvl="1" algn="just"/>
            <a:r>
              <a:rPr lang="zh-CN" altLang="en-US" sz="2400" dirty="0"/>
              <a:t>市场营销和推广将会是管理一个成功的国内旅行服务机构的关键因素</a:t>
            </a:r>
            <a:endParaRPr lang="en-US" altLang="zh-CN" sz="2400" dirty="0"/>
          </a:p>
        </p:txBody>
      </p:sp>
    </p:spTree>
    <p:extLst>
      <p:ext uri="{BB962C8B-B14F-4D97-AF65-F5344CB8AC3E}">
        <p14:creationId xmlns:p14="http://schemas.microsoft.com/office/powerpoint/2010/main" val="21069462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2308324"/>
          </a:xfrm>
          <a:prstGeom prst="rect">
            <a:avLst/>
          </a:prstGeom>
          <a:noFill/>
        </p:spPr>
        <p:txBody>
          <a:bodyPr wrap="square" rtlCol="0">
            <a:spAutoFit/>
          </a:bodyPr>
          <a:lstStyle/>
          <a:p>
            <a:pPr algn="ctr"/>
            <a:r>
              <a:rPr lang="en-US" altLang="zh-CN" sz="3600" b="1" dirty="0"/>
              <a:t>Lesson 18 China’s Tourism: Opportunities, Challenges, and Strategies</a:t>
            </a:r>
          </a:p>
          <a:p>
            <a:pPr algn="ctr"/>
            <a:r>
              <a:rPr lang="en-US" altLang="zh-CN" sz="3600" b="1" dirty="0"/>
              <a:t>	</a:t>
            </a:r>
          </a:p>
          <a:p>
            <a:pPr algn="ctr"/>
            <a:r>
              <a:rPr lang="zh-CN" altLang="en-US" sz="3600" b="1" dirty="0"/>
              <a:t>中国旅游业：机遇、挑战与策略</a:t>
            </a:r>
            <a:endParaRPr lang="zh-CN" altLang="zh-CN" sz="2800" b="1" dirty="0"/>
          </a:p>
        </p:txBody>
      </p:sp>
    </p:spTree>
    <p:extLst>
      <p:ext uri="{BB962C8B-B14F-4D97-AF65-F5344CB8AC3E}">
        <p14:creationId xmlns:p14="http://schemas.microsoft.com/office/powerpoint/2010/main" val="10618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A8D9251-D156-48E2-9FE2-328791545E5C}"/>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06185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extLst/>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1508105"/>
          </a:xfrm>
          <a:prstGeom prst="rect">
            <a:avLst/>
          </a:prstGeom>
          <a:noFill/>
        </p:spPr>
        <p:txBody>
          <a:bodyPr wrap="square" rtlCol="0">
            <a:spAutoFit/>
          </a:bodyPr>
          <a:lstStyle/>
          <a:p>
            <a:r>
              <a:rPr lang="en-US" altLang="zh-CN" sz="3600" dirty="0"/>
              <a:t>Opportunities for further tourism development in China</a:t>
            </a:r>
          </a:p>
          <a:p>
            <a:r>
              <a:rPr lang="en-US" altLang="zh-CN" sz="2000" dirty="0"/>
              <a:t> </a:t>
            </a:r>
            <a:r>
              <a:rPr lang="zh-CN" altLang="en-US" sz="2000" dirty="0"/>
              <a:t>中国旅游业进一步发展的机遇</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599090" y="1676934"/>
            <a:ext cx="8607972" cy="3046988"/>
          </a:xfrm>
          <a:prstGeom prst="rect">
            <a:avLst/>
          </a:prstGeom>
        </p:spPr>
        <p:txBody>
          <a:bodyPr wrap="square">
            <a:spAutoFit/>
          </a:bodyPr>
          <a:lstStyle/>
          <a:p>
            <a:r>
              <a:rPr lang="en-US" altLang="zh-CN" sz="2400" kern="100" dirty="0">
                <a:cs typeface="微软雅黑" panose="020B0503020204020204" pitchFamily="34" charset="-122"/>
              </a:rPr>
              <a:t>Opportunities for further tourism development in China are widespread, and much of it is self-evident. </a:t>
            </a:r>
          </a:p>
          <a:p>
            <a:r>
              <a:rPr lang="zh-CN" altLang="en-US" sz="2400" kern="100" dirty="0">
                <a:cs typeface="微软雅黑" panose="020B0503020204020204" pitchFamily="34" charset="-122"/>
              </a:rPr>
              <a:t>中国旅游业进一步发展的机遇是广泛存在的，并且有许多是不言自明的。</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An incredible diversity of landscapes and cultures stretches across the vastness of China. </a:t>
            </a:r>
          </a:p>
          <a:p>
            <a:r>
              <a:rPr lang="zh-CN" altLang="en-US" sz="2400" kern="100" dirty="0"/>
              <a:t>在中国广袤的土地上，分布着令人难以置信的多样的景观和文化</a:t>
            </a:r>
            <a:endParaRPr lang="zh-CN" altLang="en-US" sz="2400" dirty="0"/>
          </a:p>
        </p:txBody>
      </p:sp>
    </p:spTree>
    <p:extLst>
      <p:ext uri="{BB962C8B-B14F-4D97-AF65-F5344CB8AC3E}">
        <p14:creationId xmlns:p14="http://schemas.microsoft.com/office/powerpoint/2010/main" val="3429939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1508105"/>
          </a:xfrm>
          <a:prstGeom prst="rect">
            <a:avLst/>
          </a:prstGeom>
          <a:noFill/>
        </p:spPr>
        <p:txBody>
          <a:bodyPr wrap="square" rtlCol="0">
            <a:spAutoFit/>
          </a:bodyPr>
          <a:lstStyle/>
          <a:p>
            <a:r>
              <a:rPr lang="en-US" altLang="zh-CN" sz="3600" dirty="0"/>
              <a:t>Opportunities for further tourism development in China</a:t>
            </a:r>
          </a:p>
          <a:p>
            <a:r>
              <a:rPr lang="en-US" altLang="zh-CN" sz="2000" dirty="0"/>
              <a:t> </a:t>
            </a:r>
            <a:r>
              <a:rPr lang="zh-CN" altLang="en-US" sz="2000" dirty="0"/>
              <a:t>中国旅游业进一步发展的机遇</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914401" y="1787293"/>
            <a:ext cx="7677806" cy="3416320"/>
          </a:xfrm>
          <a:prstGeom prst="rect">
            <a:avLst/>
          </a:prstGeom>
        </p:spPr>
        <p:txBody>
          <a:bodyPr wrap="square">
            <a:spAutoFit/>
          </a:bodyPr>
          <a:lstStyle/>
          <a:p>
            <a:r>
              <a:rPr lang="en-US" altLang="zh-CN" sz="2400" kern="100" dirty="0">
                <a:cs typeface="微软雅黑" panose="020B0503020204020204" pitchFamily="34" charset="-122"/>
              </a:rPr>
              <a:t>There is something for every type of tourist: densely crowded cities with modern skylines and hotels, agricultural villages nestled in lush tropical vegetation, nomadic horse-riders galloping across open grasslands and deserts, and snow-covered mountains offering challenging adventures. </a:t>
            </a:r>
          </a:p>
          <a:p>
            <a:r>
              <a:rPr lang="zh-CN" altLang="en-US" sz="2400" kern="100" dirty="0">
                <a:cs typeface="微软雅黑" panose="020B0503020204020204" pitchFamily="34" charset="-122"/>
              </a:rPr>
              <a:t>对于各种类型的游客都有适合他们的东西：带有现代轮廓线和饭店的人口稠密的城市；热带植物环抱的村寨；游牧民族的骑马人奔驰在开阔的草地和沙漠地带；能提供挑战性冒险活动的冰雪覆盖的高山。</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928495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1508105"/>
          </a:xfrm>
          <a:prstGeom prst="rect">
            <a:avLst/>
          </a:prstGeom>
          <a:noFill/>
        </p:spPr>
        <p:txBody>
          <a:bodyPr wrap="square" rtlCol="0">
            <a:spAutoFit/>
          </a:bodyPr>
          <a:lstStyle/>
          <a:p>
            <a:r>
              <a:rPr lang="en-US" altLang="zh-CN" sz="3600" dirty="0"/>
              <a:t>Opportunities for further tourism development in China</a:t>
            </a:r>
          </a:p>
          <a:p>
            <a:r>
              <a:rPr lang="en-US" altLang="zh-CN" sz="2000" dirty="0"/>
              <a:t> </a:t>
            </a:r>
            <a:r>
              <a:rPr lang="zh-CN" altLang="en-US" sz="2000" dirty="0"/>
              <a:t>中国旅游业进一步发展的机遇</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213945" y="2090172"/>
            <a:ext cx="7299434" cy="2677656"/>
          </a:xfrm>
          <a:prstGeom prst="rect">
            <a:avLst/>
          </a:prstGeom>
        </p:spPr>
        <p:txBody>
          <a:bodyPr wrap="square">
            <a:spAutoFit/>
          </a:bodyPr>
          <a:lstStyle/>
          <a:p>
            <a:r>
              <a:rPr lang="en-US" altLang="zh-CN" sz="2400" kern="100" dirty="0">
                <a:cs typeface="微软雅黑" panose="020B0503020204020204" pitchFamily="34" charset="-122"/>
              </a:rPr>
              <a:t>Most of the many cultures are very old and very traditional. </a:t>
            </a:r>
          </a:p>
          <a:p>
            <a:r>
              <a:rPr lang="zh-CN" altLang="en-US" sz="2400" kern="100" dirty="0">
                <a:cs typeface="微软雅黑" panose="020B0503020204020204" pitchFamily="34" charset="-122"/>
              </a:rPr>
              <a:t>大多数文化古老而传统</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There is great potential in China for specialized tourism, focusing on ethnic groups and environmental adventure.</a:t>
            </a:r>
          </a:p>
          <a:p>
            <a:r>
              <a:rPr lang="zh-CN" altLang="en-US" sz="2400" kern="100" dirty="0">
                <a:cs typeface="微软雅黑" panose="020B0503020204020204" pitchFamily="34" charset="-122"/>
              </a:rPr>
              <a:t>中国发展专项旅游的潜力极大，并以少数民族游和自然环境游为主</a:t>
            </a:r>
            <a:r>
              <a:rPr lang="en-US" altLang="zh-CN" sz="2400" kern="100" dirty="0">
                <a:cs typeface="微软雅黑" panose="020B0503020204020204" pitchFamily="34" charset="-122"/>
              </a:rPr>
              <a:t> </a:t>
            </a:r>
            <a:endParaRPr lang="zh-CN" altLang="en-US" sz="2400" dirty="0"/>
          </a:p>
        </p:txBody>
      </p:sp>
    </p:spTree>
    <p:extLst>
      <p:ext uri="{BB962C8B-B14F-4D97-AF65-F5344CB8AC3E}">
        <p14:creationId xmlns:p14="http://schemas.microsoft.com/office/powerpoint/2010/main" val="912207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1508105"/>
          </a:xfrm>
          <a:prstGeom prst="rect">
            <a:avLst/>
          </a:prstGeom>
          <a:noFill/>
        </p:spPr>
        <p:txBody>
          <a:bodyPr wrap="square" rtlCol="0">
            <a:spAutoFit/>
          </a:bodyPr>
          <a:lstStyle/>
          <a:p>
            <a:r>
              <a:rPr lang="en-US" altLang="zh-CN" sz="3600" dirty="0"/>
              <a:t>Opportunities for further tourism development in China</a:t>
            </a:r>
          </a:p>
          <a:p>
            <a:r>
              <a:rPr lang="en-US" altLang="zh-CN" sz="2000" dirty="0"/>
              <a:t> </a:t>
            </a:r>
            <a:r>
              <a:rPr lang="zh-CN" altLang="en-US" sz="2000" dirty="0"/>
              <a:t>中国旅游业进一步发展的机遇</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844566" y="1582341"/>
            <a:ext cx="7630510" cy="4524315"/>
          </a:xfrm>
          <a:prstGeom prst="rect">
            <a:avLst/>
          </a:prstGeom>
        </p:spPr>
        <p:txBody>
          <a:bodyPr wrap="square">
            <a:spAutoFit/>
          </a:bodyPr>
          <a:lstStyle/>
          <a:p>
            <a:r>
              <a:rPr lang="en-US" altLang="zh-CN" sz="2400" kern="100" dirty="0">
                <a:cs typeface="微软雅黑" panose="020B0503020204020204" pitchFamily="34" charset="-122"/>
              </a:rPr>
              <a:t>Further deepening of the recent economic reforms and increasing openness to the outside world will help China's economy grow faster. </a:t>
            </a:r>
          </a:p>
          <a:p>
            <a:r>
              <a:rPr lang="zh-CN" altLang="en-US" sz="2400" kern="100" dirty="0">
                <a:cs typeface="微软雅黑" panose="020B0503020204020204" pitchFamily="34" charset="-122"/>
              </a:rPr>
              <a:t>近年来，经济改革的进一步深化和对外开放的进一步加深，将使中国经济更快地增长</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Internationally, China is situated in the rapidly growing Asia/Pacific realm. </a:t>
            </a:r>
          </a:p>
          <a:p>
            <a:r>
              <a:rPr lang="zh-CN" altLang="en-US" sz="2400" kern="100" dirty="0"/>
              <a:t>在国际方面，中国位于快速发展的亚太经济圈内</a:t>
            </a:r>
            <a:endParaRPr lang="en-US" altLang="zh-CN" sz="2400" kern="100" dirty="0"/>
          </a:p>
          <a:p>
            <a:r>
              <a:rPr lang="en-US" altLang="zh-CN" sz="2400" kern="100" dirty="0">
                <a:cs typeface="微软雅黑" panose="020B0503020204020204" pitchFamily="34" charset="-122"/>
              </a:rPr>
              <a:t>Both the economies and tourist travel are expected to grow faster in this region than the rest of the world.</a:t>
            </a:r>
          </a:p>
          <a:p>
            <a:r>
              <a:rPr lang="zh-CN" altLang="en-US" sz="2400" kern="100" dirty="0"/>
              <a:t>在这个地区，经济和旅游的发展预期要比世界上其他地方快得多</a:t>
            </a:r>
            <a:endParaRPr lang="zh-CN" altLang="en-US" sz="2400" dirty="0"/>
          </a:p>
        </p:txBody>
      </p:sp>
    </p:spTree>
    <p:extLst>
      <p:ext uri="{BB962C8B-B14F-4D97-AF65-F5344CB8AC3E}">
        <p14:creationId xmlns:p14="http://schemas.microsoft.com/office/powerpoint/2010/main" val="1253538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1508105"/>
          </a:xfrm>
          <a:prstGeom prst="rect">
            <a:avLst/>
          </a:prstGeom>
          <a:noFill/>
        </p:spPr>
        <p:txBody>
          <a:bodyPr wrap="square" rtlCol="0">
            <a:spAutoFit/>
          </a:bodyPr>
          <a:lstStyle/>
          <a:p>
            <a:r>
              <a:rPr lang="en-US" altLang="zh-CN" sz="3600" dirty="0"/>
              <a:t>Opportunities for further tourism development in China</a:t>
            </a:r>
          </a:p>
          <a:p>
            <a:r>
              <a:rPr lang="en-US" altLang="zh-CN" sz="2000" dirty="0"/>
              <a:t> </a:t>
            </a:r>
            <a:r>
              <a:rPr lang="zh-CN" altLang="en-US" sz="2000" dirty="0"/>
              <a:t>中国旅游业进一步发展的机遇</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844566" y="1582341"/>
            <a:ext cx="7630510" cy="3785652"/>
          </a:xfrm>
          <a:prstGeom prst="rect">
            <a:avLst/>
          </a:prstGeom>
        </p:spPr>
        <p:txBody>
          <a:bodyPr wrap="square">
            <a:spAutoFit/>
          </a:bodyPr>
          <a:lstStyle/>
          <a:p>
            <a:r>
              <a:rPr lang="en-US" altLang="zh-CN" sz="2400" dirty="0"/>
              <a:t>China's rapidly developing business environment is already responsible for a major part of the growth in tourism in recent years. </a:t>
            </a:r>
          </a:p>
          <a:p>
            <a:r>
              <a:rPr lang="zh-CN" altLang="en-US" sz="2400" dirty="0"/>
              <a:t>中国快速发展的商业环境已经成为近年来中国旅游业发展的重要因素</a:t>
            </a:r>
            <a:endParaRPr lang="en-US" altLang="zh-CN" sz="2400" dirty="0"/>
          </a:p>
          <a:p>
            <a:r>
              <a:rPr lang="en-US" altLang="zh-CN" sz="2400" dirty="0"/>
              <a:t>In addition, the resumption of member status in GATT provides other opportunities for China's tourism development.</a:t>
            </a:r>
          </a:p>
          <a:p>
            <a:r>
              <a:rPr lang="zh-CN" altLang="en-US" sz="2400" dirty="0"/>
              <a:t>另外，关贸总协定成员国地位的恢复给中国旅游业的发展提供了其他机会</a:t>
            </a:r>
          </a:p>
        </p:txBody>
      </p:sp>
    </p:spTree>
    <p:extLst>
      <p:ext uri="{BB962C8B-B14F-4D97-AF65-F5344CB8AC3E}">
        <p14:creationId xmlns:p14="http://schemas.microsoft.com/office/powerpoint/2010/main" val="721537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extLst/>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Challenges that China’s tourism industry faces</a:t>
            </a:r>
            <a:r>
              <a:rPr lang="en-US" altLang="zh-CN" sz="2000" dirty="0"/>
              <a:t> </a:t>
            </a:r>
          </a:p>
          <a:p>
            <a:r>
              <a:rPr lang="zh-CN" altLang="en-US" sz="2000" dirty="0"/>
              <a:t>中国旅游业面临的挑战</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756745" y="1429116"/>
            <a:ext cx="10200289" cy="3416320"/>
          </a:xfrm>
          <a:prstGeom prst="rect">
            <a:avLst/>
          </a:prstGeom>
        </p:spPr>
        <p:txBody>
          <a:bodyPr wrap="square">
            <a:spAutoFit/>
          </a:bodyPr>
          <a:lstStyle/>
          <a:p>
            <a:r>
              <a:rPr lang="en-US" altLang="zh-CN" sz="2400" kern="100" dirty="0">
                <a:cs typeface="微软雅黑" panose="020B0503020204020204" pitchFamily="34" charset="-122"/>
              </a:rPr>
              <a:t>China's tourist industry is not as effective as it could be in the face of powerful international competition. </a:t>
            </a:r>
          </a:p>
          <a:p>
            <a:r>
              <a:rPr lang="zh-CN" altLang="en-US" sz="2400" kern="100" dirty="0">
                <a:cs typeface="微软雅黑" panose="020B0503020204020204" pitchFamily="34" charset="-122"/>
              </a:rPr>
              <a:t>在激烈的国际竞争面前，中国的旅游业不会像往常那样富有成效</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Asia as a whole sees Europe and North America as its main tourist-generating markets. </a:t>
            </a:r>
          </a:p>
          <a:p>
            <a:r>
              <a:rPr lang="zh-CN" altLang="en-US" sz="2400" kern="100" dirty="0">
                <a:cs typeface="微软雅黑" panose="020B0503020204020204" pitchFamily="34" charset="-122"/>
              </a:rPr>
              <a:t>整个亚洲都把欧洲和北美作为其主要的游客来源</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All of the tourist destinations in the region vie with each other for the same markets with similar products. </a:t>
            </a:r>
          </a:p>
          <a:p>
            <a:r>
              <a:rPr lang="zh-CN" altLang="en-US" sz="2400" kern="100" dirty="0">
                <a:cs typeface="微软雅黑" panose="020B0503020204020204" pitchFamily="34" charset="-122"/>
              </a:rPr>
              <a:t>这个地区的所有旅游景点都以相似的旅游产品为争夺同一市场而相互竞争</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3100851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Challenges that China’s tourism industry faces</a:t>
            </a:r>
            <a:r>
              <a:rPr lang="en-US" altLang="zh-CN" sz="2000" dirty="0"/>
              <a:t> </a:t>
            </a:r>
          </a:p>
          <a:p>
            <a:r>
              <a:rPr lang="zh-CN" altLang="en-US" sz="2000" dirty="0"/>
              <a:t>中国旅游业面临的挑战</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756745" y="1429116"/>
            <a:ext cx="10200289" cy="3046988"/>
          </a:xfrm>
          <a:prstGeom prst="rect">
            <a:avLst/>
          </a:prstGeom>
        </p:spPr>
        <p:txBody>
          <a:bodyPr wrap="square">
            <a:spAutoFit/>
          </a:bodyPr>
          <a:lstStyle/>
          <a:p>
            <a:r>
              <a:rPr lang="en-US" altLang="zh-CN" sz="2400" kern="100" dirty="0">
                <a:cs typeface="微软雅黑" panose="020B0503020204020204" pitchFamily="34" charset="-122"/>
              </a:rPr>
              <a:t>Although China has many advantages in its diversity of tourist resources, these may not be brought into full play due to inadequate facilities, tight transportation, inflexible business operations, ineffective promotion, and undesirable service.</a:t>
            </a:r>
          </a:p>
          <a:p>
            <a:endParaRPr lang="en-US" altLang="zh-CN" sz="2400" kern="100" dirty="0">
              <a:cs typeface="微软雅黑" panose="020B0503020204020204" pitchFamily="34" charset="-122"/>
            </a:endParaRPr>
          </a:p>
          <a:p>
            <a:endParaRPr lang="en-US" altLang="zh-CN" sz="2400" kern="100" dirty="0">
              <a:cs typeface="微软雅黑" panose="020B0503020204020204" pitchFamily="34" charset="-122"/>
            </a:endParaRPr>
          </a:p>
          <a:p>
            <a:r>
              <a:rPr lang="zh-CN" altLang="en-US" sz="2400" kern="100" dirty="0"/>
              <a:t>尽管中国在旅游资源的多样性方面有很多优势，但是由于其旅游设施的不足、交通的紧张、不灵活的经营方式、低效率的促销手段以及不令人满意的服务水平，使这些资源优势不能完全发挥出来</a:t>
            </a:r>
            <a:endParaRPr lang="zh-CN" altLang="en-US" sz="2400" dirty="0"/>
          </a:p>
        </p:txBody>
      </p:sp>
    </p:spTree>
    <p:extLst>
      <p:ext uri="{BB962C8B-B14F-4D97-AF65-F5344CB8AC3E}">
        <p14:creationId xmlns:p14="http://schemas.microsoft.com/office/powerpoint/2010/main" val="421600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901493" y="1351040"/>
            <a:ext cx="7963786" cy="4154984"/>
          </a:xfrm>
          <a:prstGeom prst="rect">
            <a:avLst/>
          </a:prstGeom>
        </p:spPr>
        <p:txBody>
          <a:bodyPr wrap="square">
            <a:spAutoFit/>
          </a:bodyPr>
          <a:lstStyle/>
          <a:p>
            <a:pPr marL="457200" indent="-457200" algn="just">
              <a:buFont typeface="+mj-lt"/>
              <a:buAutoNum type="arabicPeriod" startAt="2"/>
            </a:pPr>
            <a:r>
              <a:rPr lang="en-US" altLang="zh-CN" sz="2400" dirty="0"/>
              <a:t>Multipliers </a:t>
            </a:r>
            <a:r>
              <a:rPr lang="zh-CN" altLang="en-US" sz="2400" dirty="0"/>
              <a:t>增值理论</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Multipliers are well-known to economists as a means of estimating how much extra income is produced in an economy as a result of the initial spending or injection of cash.</a:t>
            </a:r>
          </a:p>
          <a:p>
            <a:pPr lvl="1" algn="just"/>
            <a:r>
              <a:rPr lang="zh-CN" altLang="en-US" sz="2400" dirty="0"/>
              <a:t>增值理论对经济学家来说是众所众知的，它是指在一个经济领域里，从首期花费或现金投入中，可估算出会产生多少相应的额外收入的一种方法</a:t>
            </a:r>
            <a:endParaRPr lang="en-US" altLang="zh-CN" sz="2400" dirty="0"/>
          </a:p>
          <a:p>
            <a:pPr lvl="1" algn="just"/>
            <a:endParaRPr lang="en-US" altLang="zh-CN" sz="2400" dirty="0"/>
          </a:p>
          <a:p>
            <a:pPr algn="just"/>
            <a:endParaRPr lang="zh-CN" altLang="en-US"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4462760"/>
          </a:xfrm>
          <a:prstGeom prst="rect">
            <a:avLst/>
          </a:prstGeom>
        </p:spPr>
        <p:txBody>
          <a:bodyPr wrap="square">
            <a:spAutoFit/>
          </a:bodyPr>
          <a:lstStyle/>
          <a:p>
            <a:r>
              <a:rPr lang="en-US" altLang="zh-CN" sz="2000" dirty="0"/>
              <a:t> Multiplier</a:t>
            </a:r>
          </a:p>
          <a:p>
            <a:r>
              <a:rPr lang="en-US" altLang="zh-CN" sz="2000" dirty="0"/>
              <a:t> n. </a:t>
            </a:r>
            <a:r>
              <a:rPr lang="zh-CN" altLang="en-US" sz="2000" dirty="0"/>
              <a:t>增值，乘数</a:t>
            </a:r>
            <a:endParaRPr lang="en-US" altLang="zh-CN" sz="2000" dirty="0"/>
          </a:p>
          <a:p>
            <a:endParaRPr lang="en-US" altLang="zh-CN" sz="2000" dirty="0"/>
          </a:p>
          <a:p>
            <a:r>
              <a:rPr lang="en-US" altLang="zh-CN" sz="2000" dirty="0"/>
              <a:t> economist</a:t>
            </a:r>
          </a:p>
          <a:p>
            <a:r>
              <a:rPr lang="en-US" altLang="zh-CN" sz="2000" dirty="0"/>
              <a:t> n. </a:t>
            </a:r>
            <a:r>
              <a:rPr lang="zh-CN" altLang="en-US" sz="2000" dirty="0"/>
              <a:t>经济学家</a:t>
            </a:r>
            <a:endParaRPr lang="en-US" altLang="zh-CN" sz="2000" dirty="0"/>
          </a:p>
          <a:p>
            <a:r>
              <a:rPr lang="en-US" altLang="zh-CN" sz="2000" dirty="0"/>
              <a:t> </a:t>
            </a:r>
          </a:p>
          <a:p>
            <a:r>
              <a:rPr lang="en-US" altLang="zh-CN" sz="2000" dirty="0"/>
              <a:t> estimate</a:t>
            </a:r>
          </a:p>
          <a:p>
            <a:r>
              <a:rPr lang="en-US" altLang="zh-CN" sz="2000" dirty="0"/>
              <a:t> v. </a:t>
            </a:r>
            <a:r>
              <a:rPr lang="zh-CN" altLang="en-US" sz="2000" dirty="0"/>
              <a:t>估算</a:t>
            </a:r>
            <a:endParaRPr lang="en-US" altLang="zh-CN" sz="2000" dirty="0"/>
          </a:p>
          <a:p>
            <a:endParaRPr lang="en-US" altLang="zh-CN" sz="2000" dirty="0"/>
          </a:p>
          <a:p>
            <a:r>
              <a:rPr lang="en-US" altLang="zh-CN" sz="2000" dirty="0"/>
              <a:t> initial</a:t>
            </a:r>
          </a:p>
          <a:p>
            <a:r>
              <a:rPr lang="en-US" altLang="zh-CN" sz="2000" dirty="0"/>
              <a:t> adj. </a:t>
            </a:r>
            <a:r>
              <a:rPr lang="zh-CN" altLang="en-US" sz="2000" dirty="0"/>
              <a:t>最初的</a:t>
            </a:r>
            <a:endParaRPr lang="en-US" altLang="zh-CN" sz="2000" dirty="0"/>
          </a:p>
          <a:p>
            <a:endParaRPr lang="en-US" altLang="zh-CN" sz="2000" dirty="0"/>
          </a:p>
          <a:p>
            <a:r>
              <a:rPr lang="en-US" altLang="zh-CN" sz="2000" dirty="0"/>
              <a:t> injection</a:t>
            </a:r>
          </a:p>
          <a:p>
            <a:r>
              <a:rPr lang="en-US" altLang="zh-CN" sz="2000" dirty="0"/>
              <a:t> n. </a:t>
            </a:r>
            <a:r>
              <a:rPr lang="zh-CN" altLang="en-US" sz="2000" dirty="0"/>
              <a:t>注射，入轨</a:t>
            </a:r>
          </a:p>
        </p:txBody>
      </p:sp>
    </p:spTree>
    <p:extLst>
      <p:ext uri="{BB962C8B-B14F-4D97-AF65-F5344CB8AC3E}">
        <p14:creationId xmlns:p14="http://schemas.microsoft.com/office/powerpoint/2010/main" val="4056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extLst/>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Challenges that China’s tourism industry faces</a:t>
            </a:r>
            <a:r>
              <a:rPr lang="en-US" altLang="zh-CN" sz="2000" dirty="0"/>
              <a:t> </a:t>
            </a:r>
          </a:p>
          <a:p>
            <a:r>
              <a:rPr lang="zh-CN" altLang="en-US" sz="2000" dirty="0"/>
              <a:t>中国旅游业面临的挑战</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677918" y="1429116"/>
            <a:ext cx="10347434" cy="4524315"/>
          </a:xfrm>
          <a:prstGeom prst="rect">
            <a:avLst/>
          </a:prstGeom>
        </p:spPr>
        <p:txBody>
          <a:bodyPr wrap="square">
            <a:spAutoFit/>
          </a:bodyPr>
          <a:lstStyle/>
          <a:p>
            <a:r>
              <a:rPr lang="en-US" altLang="zh-CN" sz="2400" kern="100" dirty="0">
                <a:cs typeface="微软雅黑" panose="020B0503020204020204" pitchFamily="34" charset="-122"/>
              </a:rPr>
              <a:t>The reputation of China's tourist industry is less than desirable and leaves much room to improve. </a:t>
            </a:r>
          </a:p>
          <a:p>
            <a:r>
              <a:rPr lang="zh-CN" altLang="en-US" sz="2400" kern="100" dirty="0">
                <a:cs typeface="微软雅黑" panose="020B0503020204020204" pitchFamily="34" charset="-122"/>
              </a:rPr>
              <a:t>中国旅游业的声望还不怎么高，还有很大的改进余地</a:t>
            </a:r>
            <a:endParaRPr lang="en-US" altLang="zh-CN" sz="2400" kern="100" dirty="0">
              <a:cs typeface="微软雅黑" panose="020B0503020204020204" pitchFamily="34" charset="-122"/>
            </a:endParaRPr>
          </a:p>
          <a:p>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In fact, a clear and positive tourist image of China has yet to be truly established.</a:t>
            </a:r>
          </a:p>
          <a:p>
            <a:r>
              <a:rPr lang="zh-CN" altLang="en-US" sz="2400" kern="100" dirty="0">
                <a:cs typeface="微软雅黑" panose="020B0503020204020204" pitchFamily="34" charset="-122"/>
              </a:rPr>
              <a:t>事实上，中国旅游业清晰、明确的形象不得不被真正建立起来</a:t>
            </a:r>
            <a:endParaRPr lang="en-US" altLang="zh-CN" sz="2400" kern="100" dirty="0">
              <a:cs typeface="微软雅黑" panose="020B0503020204020204" pitchFamily="34" charset="-122"/>
            </a:endParaRPr>
          </a:p>
          <a:p>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Unfortunately, a successful tourist image, which embodies the diversity of tourist resources and attractions, as well as the features of the political and economic systems, cannot be established or manipulated easily.</a:t>
            </a:r>
          </a:p>
          <a:p>
            <a:r>
              <a:rPr lang="zh-CN" altLang="en-US" sz="2400" dirty="0"/>
              <a:t>不过，一个成功的、代表旅游资源和景点多样性及其政治和经济体系特征的旅游形象是很不容易建立或操纵的。</a:t>
            </a:r>
          </a:p>
        </p:txBody>
      </p:sp>
    </p:spTree>
    <p:extLst>
      <p:ext uri="{BB962C8B-B14F-4D97-AF65-F5344CB8AC3E}">
        <p14:creationId xmlns:p14="http://schemas.microsoft.com/office/powerpoint/2010/main" val="3277700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extLst/>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Strategies</a:t>
            </a:r>
          </a:p>
          <a:p>
            <a:r>
              <a:rPr lang="zh-CN" altLang="en-US" sz="2000" dirty="0"/>
              <a:t>策略</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576552" y="1429116"/>
            <a:ext cx="9743089" cy="4154984"/>
          </a:xfrm>
          <a:prstGeom prst="rect">
            <a:avLst/>
          </a:prstGeom>
        </p:spPr>
        <p:txBody>
          <a:bodyPr wrap="square">
            <a:spAutoFit/>
          </a:bodyPr>
          <a:lstStyle/>
          <a:p>
            <a:r>
              <a:rPr lang="en-US" altLang="zh-CN" sz="2400" kern="100" dirty="0">
                <a:cs typeface="微软雅黑" panose="020B0503020204020204" pitchFamily="34" charset="-122"/>
              </a:rPr>
              <a:t>Appropriate government strategies and policies will be key to the future success of our tourism industry.</a:t>
            </a:r>
          </a:p>
          <a:p>
            <a:r>
              <a:rPr lang="zh-CN" altLang="en-US" sz="2400" kern="100" dirty="0">
                <a:cs typeface="微软雅黑" panose="020B0503020204020204" pitchFamily="34" charset="-122"/>
              </a:rPr>
              <a:t>适当的中央政府策略和政策对于我国旅游业未来的成功具有关键性的作用</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We should persist in our economic policy of developing tourism, and more supporting policies favorable to the industry should be formulated. </a:t>
            </a:r>
          </a:p>
          <a:p>
            <a:r>
              <a:rPr lang="zh-CN" altLang="en-US" sz="2400" kern="100" dirty="0">
                <a:cs typeface="微软雅黑" panose="020B0503020204020204" pitchFamily="34" charset="-122"/>
              </a:rPr>
              <a:t>我们应该坚持发展旅游业的经济政策，并且制定出对旅游业发展更为有利的支持政策</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The continued building of transportation infrastructure remains a development priority.</a:t>
            </a:r>
          </a:p>
          <a:p>
            <a:r>
              <a:rPr lang="zh-CN" altLang="en-US" sz="2400" kern="100" dirty="0">
                <a:cs typeface="微软雅黑" panose="020B0503020204020204" pitchFamily="34" charset="-122"/>
              </a:rPr>
              <a:t>交通基础设施的继续建设仍然是优先发展的重点</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802236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Strategies</a:t>
            </a:r>
          </a:p>
          <a:p>
            <a:r>
              <a:rPr lang="zh-CN" altLang="en-US" sz="2000" dirty="0"/>
              <a:t>策略</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135116" y="1166842"/>
            <a:ext cx="9412015" cy="4893647"/>
          </a:xfrm>
          <a:prstGeom prst="rect">
            <a:avLst/>
          </a:prstGeom>
        </p:spPr>
        <p:txBody>
          <a:bodyPr wrap="square">
            <a:spAutoFit/>
          </a:bodyPr>
          <a:lstStyle/>
          <a:p>
            <a:r>
              <a:rPr lang="en-US" altLang="zh-CN" sz="2400" kern="100" dirty="0">
                <a:cs typeface="微软雅黑" panose="020B0503020204020204" pitchFamily="34" charset="-122"/>
              </a:rPr>
              <a:t>Instead of the current policies which focus on increasing the numbers of international arrivals, greater effort should be made to improve the productivity of the industry. </a:t>
            </a:r>
          </a:p>
          <a:p>
            <a:r>
              <a:rPr lang="zh-CN" altLang="en-US" sz="2400" kern="100" dirty="0">
                <a:cs typeface="微软雅黑" panose="020B0503020204020204" pitchFamily="34" charset="-122"/>
              </a:rPr>
              <a:t>不要仅限于国际旅游人数这项目前的政策上，更应该注意努力提高旅游业的生产率</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This can be achieved by enhancing human capital through training and education, and by introducing modem methods of management and supervision. </a:t>
            </a:r>
          </a:p>
          <a:p>
            <a:r>
              <a:rPr lang="zh-CN" altLang="en-US" sz="2400" kern="100" dirty="0">
                <a:cs typeface="微软雅黑" panose="020B0503020204020204" pitchFamily="34" charset="-122"/>
              </a:rPr>
              <a:t>这可以通过培训与教育来增强人力资本的势力和通过引进现代管理和监督手段来实现</a:t>
            </a:r>
            <a:endParaRPr lang="en-US" altLang="zh-CN" sz="2400" kern="100" dirty="0">
              <a:cs typeface="微软雅黑" panose="020B0503020204020204" pitchFamily="34" charset="-122"/>
            </a:endParaRPr>
          </a:p>
          <a:p>
            <a:r>
              <a:rPr lang="en-US" altLang="zh-CN" sz="2400" kern="100" dirty="0">
                <a:cs typeface="微软雅黑" panose="020B0503020204020204" pitchFamily="34" charset="-122"/>
              </a:rPr>
              <a:t>In addition, laws, rules, and regulations governing tourism development should be initiated and developed.</a:t>
            </a:r>
          </a:p>
          <a:p>
            <a:r>
              <a:rPr lang="zh-CN" altLang="en-US" sz="2400" kern="100" dirty="0">
                <a:cs typeface="微软雅黑" panose="020B0503020204020204" pitchFamily="34" charset="-122"/>
              </a:rPr>
              <a:t>另外，应实施和发展制约旅游业发展的法律、法规和制度</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4153846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Strategies</a:t>
            </a:r>
          </a:p>
          <a:p>
            <a:r>
              <a:rPr lang="zh-CN" altLang="en-US" sz="2000" dirty="0"/>
              <a:t>策略</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844566" y="1582341"/>
            <a:ext cx="7299434" cy="2677656"/>
          </a:xfrm>
          <a:prstGeom prst="rect">
            <a:avLst/>
          </a:prstGeom>
        </p:spPr>
        <p:txBody>
          <a:bodyPr wrap="square">
            <a:spAutoFit/>
          </a:bodyPr>
          <a:lstStyle/>
          <a:p>
            <a:r>
              <a:rPr lang="en-US" altLang="zh-CN" sz="2400" kern="100" dirty="0">
                <a:cs typeface="微软雅黑" panose="020B0503020204020204" pitchFamily="34" charset="-122"/>
              </a:rPr>
              <a:t>Choice and adjustment to target markets should be made according to the changing trends of international tourism, with products being introduced and renovated according to the needs of both international and domestic travelers.</a:t>
            </a:r>
          </a:p>
          <a:p>
            <a:r>
              <a:rPr lang="zh-CN" altLang="en-US" sz="2400" kern="100" dirty="0">
                <a:cs typeface="微软雅黑" panose="020B0503020204020204" pitchFamily="34" charset="-122"/>
              </a:rPr>
              <a:t>根据国际旅游形式的变化，我们应该选择和调整目标市场，并根据国际和国内旅游者的需要来引进和改进旅游产品</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568898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7B5C61DF-D3BF-4642-9729-9DA6A97286F3}"/>
              </a:ext>
            </a:extLst>
          </p:cNvPr>
          <p:cNvGraphicFramePr/>
          <p:nvPr/>
        </p:nvGraphicFramePr>
        <p:xfrm>
          <a:off x="9075684" y="0"/>
          <a:ext cx="3316014" cy="1429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5263F9CA-CB27-4AC3-B074-775880143818}"/>
              </a:ext>
            </a:extLst>
          </p:cNvPr>
          <p:cNvSpPr txBox="1"/>
          <p:nvPr/>
        </p:nvSpPr>
        <p:spPr>
          <a:xfrm>
            <a:off x="0" y="0"/>
            <a:ext cx="8765628" cy="954107"/>
          </a:xfrm>
          <a:prstGeom prst="rect">
            <a:avLst/>
          </a:prstGeom>
          <a:noFill/>
        </p:spPr>
        <p:txBody>
          <a:bodyPr wrap="square" rtlCol="0">
            <a:spAutoFit/>
          </a:bodyPr>
          <a:lstStyle/>
          <a:p>
            <a:r>
              <a:rPr lang="en-US" altLang="zh-CN" sz="3600" dirty="0"/>
              <a:t>Strategies</a:t>
            </a:r>
          </a:p>
          <a:p>
            <a:r>
              <a:rPr lang="zh-CN" altLang="en-US" sz="2000" dirty="0"/>
              <a:t>策略</a:t>
            </a:r>
            <a:endParaRPr lang="zh-CN" altLang="en-US" sz="1100" dirty="0"/>
          </a:p>
        </p:txBody>
      </p:sp>
      <p:sp>
        <p:nvSpPr>
          <p:cNvPr id="4" name="矩形 3">
            <a:extLst>
              <a:ext uri="{FF2B5EF4-FFF2-40B4-BE49-F238E27FC236}">
                <a16:creationId xmlns:a16="http://schemas.microsoft.com/office/drawing/2014/main" id="{8094D920-6A53-4F31-A7EA-BC20218C6FCD}"/>
              </a:ext>
            </a:extLst>
          </p:cNvPr>
          <p:cNvSpPr/>
          <p:nvPr/>
        </p:nvSpPr>
        <p:spPr>
          <a:xfrm>
            <a:off x="1844566" y="1582341"/>
            <a:ext cx="7299434" cy="3416320"/>
          </a:xfrm>
          <a:prstGeom prst="rect">
            <a:avLst/>
          </a:prstGeom>
        </p:spPr>
        <p:txBody>
          <a:bodyPr wrap="square">
            <a:spAutoFit/>
          </a:bodyPr>
          <a:lstStyle/>
          <a:p>
            <a:r>
              <a:rPr lang="en-US" altLang="zh-CN" sz="2400" kern="100" dirty="0">
                <a:cs typeface="微软雅黑" panose="020B0503020204020204" pitchFamily="34" charset="-122"/>
              </a:rPr>
              <a:t>We need to pay greater attention to the management and protection of our more accessible tourist resources.</a:t>
            </a:r>
          </a:p>
          <a:p>
            <a:r>
              <a:rPr lang="en-US" altLang="zh-CN" sz="2400" kern="100" dirty="0">
                <a:cs typeface="微软雅黑" panose="020B0503020204020204" pitchFamily="34" charset="-122"/>
              </a:rPr>
              <a:t>We also need to take greater steps to provide better quality guest service to improve the visitor’s experience and satisfaction.</a:t>
            </a:r>
          </a:p>
          <a:p>
            <a:r>
              <a:rPr lang="zh-CN" altLang="en-US" sz="2400" kern="100" dirty="0">
                <a:cs typeface="微软雅黑" panose="020B0503020204020204" pitchFamily="34" charset="-122"/>
              </a:rPr>
              <a:t>我们需要更加关注对我们更容易利用的旅游资源的管理和保护</a:t>
            </a:r>
            <a:endParaRPr lang="en-US" altLang="zh-CN" sz="2400" kern="100" dirty="0">
              <a:cs typeface="微软雅黑" panose="020B0503020204020204" pitchFamily="34" charset="-122"/>
            </a:endParaRPr>
          </a:p>
          <a:p>
            <a:r>
              <a:rPr lang="zh-CN" altLang="en-US" sz="2400" kern="100" dirty="0">
                <a:cs typeface="微软雅黑" panose="020B0503020204020204" pitchFamily="34" charset="-122"/>
              </a:rPr>
              <a:t>我们也应该采取更多的措施，提供更高质量的服务，以提高游客的体验和满意度</a:t>
            </a:r>
            <a:endParaRPr lang="en-US" altLang="zh-CN" sz="2400" kern="100" dirty="0">
              <a:cs typeface="微软雅黑" panose="020B0503020204020204" pitchFamily="34" charset="-122"/>
            </a:endParaRPr>
          </a:p>
        </p:txBody>
      </p:sp>
    </p:spTree>
    <p:extLst>
      <p:ext uri="{BB962C8B-B14F-4D97-AF65-F5344CB8AC3E}">
        <p14:creationId xmlns:p14="http://schemas.microsoft.com/office/powerpoint/2010/main" val="372141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1117669" y="1086927"/>
            <a:ext cx="7963786" cy="4524315"/>
          </a:xfrm>
          <a:prstGeom prst="rect">
            <a:avLst/>
          </a:prstGeom>
        </p:spPr>
        <p:txBody>
          <a:bodyPr wrap="square">
            <a:spAutoFit/>
          </a:bodyPr>
          <a:lstStyle/>
          <a:p>
            <a:pPr marL="457200" indent="-457200" algn="just">
              <a:buFont typeface="+mj-lt"/>
              <a:buAutoNum type="arabicPeriod" startAt="2"/>
            </a:pPr>
            <a:r>
              <a:rPr lang="en-US" altLang="zh-CN" sz="2400" dirty="0"/>
              <a:t>Multipliers </a:t>
            </a:r>
            <a:r>
              <a:rPr lang="zh-CN" altLang="en-US" sz="2400" dirty="0"/>
              <a:t>增值理论</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Tourist expenditures have direct, indirect, and induced effects on a destination economy.</a:t>
            </a:r>
          </a:p>
          <a:p>
            <a:pPr lvl="1" algn="just"/>
            <a:r>
              <a:rPr lang="zh-CN" altLang="en-US" sz="2400" dirty="0"/>
              <a:t>旅游消费对于一个目标经济来说具有直接、间接和诱导三种效应形式。</a:t>
            </a:r>
            <a:endParaRPr lang="en-US" altLang="zh-CN" sz="2400" dirty="0"/>
          </a:p>
          <a:p>
            <a:pPr marL="342900" indent="-342900" algn="just">
              <a:buFont typeface="Arial" panose="020B0604020202020204" pitchFamily="34" charset="0"/>
              <a:buChar char="•"/>
            </a:pPr>
            <a:endParaRPr lang="en-US" altLang="zh-CN" sz="2400" dirty="0"/>
          </a:p>
          <a:p>
            <a:pPr marL="342900" indent="-342900" algn="just">
              <a:buFont typeface="Arial" panose="020B0604020202020204" pitchFamily="34" charset="0"/>
              <a:buChar char="•"/>
            </a:pPr>
            <a:r>
              <a:rPr lang="en-US" altLang="zh-CN" sz="2400" dirty="0"/>
              <a:t>The direct effect is the change in sales, employment, and income that occurs as a direct result of purchases of goods and services by visitors.</a:t>
            </a:r>
          </a:p>
          <a:p>
            <a:pPr lvl="1" algn="just"/>
            <a:r>
              <a:rPr lang="zh-CN" altLang="en-US" sz="2400" dirty="0"/>
              <a:t>直接效应是指旅游者在购买商品和服务时所产生的销售、就业及收入方面的直接变化量</a:t>
            </a:r>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5" y="1779787"/>
            <a:ext cx="2704700" cy="3785652"/>
          </a:xfrm>
          <a:prstGeom prst="rect">
            <a:avLst/>
          </a:prstGeom>
        </p:spPr>
        <p:txBody>
          <a:bodyPr wrap="square">
            <a:spAutoFit/>
          </a:bodyPr>
          <a:lstStyle/>
          <a:p>
            <a:r>
              <a:rPr lang="en-US" altLang="zh-CN" sz="2000" dirty="0"/>
              <a:t> expenditure</a:t>
            </a:r>
          </a:p>
          <a:p>
            <a:r>
              <a:rPr lang="en-US" altLang="zh-CN" sz="2000" dirty="0"/>
              <a:t> n. </a:t>
            </a:r>
            <a:r>
              <a:rPr lang="zh-CN" altLang="en-US" sz="2000" dirty="0"/>
              <a:t>花费</a:t>
            </a:r>
            <a:endParaRPr lang="en-US" altLang="zh-CN" sz="2000" dirty="0"/>
          </a:p>
          <a:p>
            <a:endParaRPr lang="en-US" altLang="zh-CN" sz="2000" dirty="0"/>
          </a:p>
          <a:p>
            <a:r>
              <a:rPr lang="en-US" altLang="zh-CN" sz="2000" dirty="0"/>
              <a:t> direct</a:t>
            </a:r>
          </a:p>
          <a:p>
            <a:r>
              <a:rPr lang="en-US" altLang="zh-CN" sz="2000" dirty="0"/>
              <a:t> adj. </a:t>
            </a:r>
            <a:r>
              <a:rPr lang="zh-CN" altLang="en-US" sz="2000" dirty="0"/>
              <a:t>直接的</a:t>
            </a:r>
            <a:endParaRPr lang="en-US" altLang="zh-CN" sz="2000" dirty="0"/>
          </a:p>
          <a:p>
            <a:r>
              <a:rPr lang="en-US" altLang="zh-CN" sz="2000" dirty="0"/>
              <a:t> </a:t>
            </a:r>
          </a:p>
          <a:p>
            <a:r>
              <a:rPr lang="en-US" altLang="zh-CN" sz="2000" dirty="0"/>
              <a:t> indirect</a:t>
            </a:r>
          </a:p>
          <a:p>
            <a:r>
              <a:rPr lang="en-US" altLang="zh-CN" sz="2000" dirty="0"/>
              <a:t> adj. </a:t>
            </a:r>
            <a:r>
              <a:rPr lang="zh-CN" altLang="en-US" sz="2000" dirty="0"/>
              <a:t>间接的</a:t>
            </a:r>
            <a:endParaRPr lang="en-US" altLang="zh-CN" sz="2000" dirty="0"/>
          </a:p>
          <a:p>
            <a:endParaRPr lang="en-US" altLang="zh-CN" sz="2000" dirty="0"/>
          </a:p>
          <a:p>
            <a:r>
              <a:rPr lang="en-US" altLang="zh-CN" sz="2000" dirty="0"/>
              <a:t> induced</a:t>
            </a:r>
          </a:p>
          <a:p>
            <a:r>
              <a:rPr lang="en-US" altLang="zh-CN" sz="2000" dirty="0"/>
              <a:t> adj. </a:t>
            </a:r>
            <a:r>
              <a:rPr lang="zh-CN" altLang="en-US" sz="2000" dirty="0"/>
              <a:t>诱导的</a:t>
            </a:r>
            <a:endParaRPr lang="en-US" altLang="zh-CN" sz="2000" dirty="0"/>
          </a:p>
          <a:p>
            <a:endParaRPr lang="en-US" altLang="zh-CN" sz="2000" dirty="0"/>
          </a:p>
        </p:txBody>
      </p:sp>
    </p:spTree>
    <p:extLst>
      <p:ext uri="{BB962C8B-B14F-4D97-AF65-F5344CB8AC3E}">
        <p14:creationId xmlns:p14="http://schemas.microsoft.com/office/powerpoint/2010/main" val="201069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3245759" cy="954107"/>
          </a:xfrm>
          <a:prstGeom prst="rect">
            <a:avLst/>
          </a:prstGeom>
          <a:noFill/>
        </p:spPr>
        <p:txBody>
          <a:bodyPr wrap="square" rtlCol="0">
            <a:spAutoFit/>
          </a:bodyPr>
          <a:lstStyle/>
          <a:p>
            <a:r>
              <a:rPr lang="en-US" altLang="zh-CN" sz="3600" dirty="0"/>
              <a:t>Income  </a:t>
            </a:r>
          </a:p>
          <a:p>
            <a:r>
              <a:rPr lang="zh-CN" altLang="en-US" sz="2000" dirty="0"/>
              <a:t>收入</a:t>
            </a:r>
            <a:endParaRPr lang="zh-CN" altLang="en-US" dirty="0"/>
          </a:p>
        </p:txBody>
      </p:sp>
      <p:sp>
        <p:nvSpPr>
          <p:cNvPr id="3" name="矩形 2"/>
          <p:cNvSpPr/>
          <p:nvPr/>
        </p:nvSpPr>
        <p:spPr>
          <a:xfrm>
            <a:off x="1117669" y="1086927"/>
            <a:ext cx="7963786" cy="4154984"/>
          </a:xfrm>
          <a:prstGeom prst="rect">
            <a:avLst/>
          </a:prstGeom>
        </p:spPr>
        <p:txBody>
          <a:bodyPr wrap="square">
            <a:spAutoFit/>
          </a:bodyPr>
          <a:lstStyle/>
          <a:p>
            <a:pPr marL="457200" indent="-457200" algn="just">
              <a:buFont typeface="+mj-lt"/>
              <a:buAutoNum type="arabicPeriod" startAt="2"/>
            </a:pPr>
            <a:r>
              <a:rPr lang="en-US" altLang="zh-CN" sz="2400" dirty="0"/>
              <a:t>Multipliers </a:t>
            </a:r>
            <a:r>
              <a:rPr lang="zh-CN" altLang="en-US" sz="2400" dirty="0"/>
              <a:t>增值理论</a:t>
            </a:r>
            <a:endParaRPr lang="en-US" altLang="zh-CN" sz="2400" dirty="0"/>
          </a:p>
          <a:p>
            <a:pPr lvl="1" algn="just"/>
            <a:endParaRPr lang="en-US" altLang="zh-CN" sz="2400" dirty="0"/>
          </a:p>
          <a:p>
            <a:pPr marL="457200" indent="-457200" algn="just">
              <a:buFont typeface="Arial" panose="020B0604020202020204" pitchFamily="34" charset="0"/>
              <a:buChar char="•"/>
            </a:pPr>
            <a:r>
              <a:rPr lang="en-US" altLang="zh-CN" sz="2400" dirty="0"/>
              <a:t>Indirect effects are the changes in sales, employment and income generated indirectly in other businesses that directly receive tourist dollars spent to buy material and service inputs to meet the demand created by direct sales to visitors.</a:t>
            </a:r>
          </a:p>
          <a:p>
            <a:pPr lvl="1" algn="just"/>
            <a:endParaRPr lang="en-US" altLang="zh-CN" sz="2400" dirty="0"/>
          </a:p>
          <a:p>
            <a:pPr lvl="1" algn="just"/>
            <a:r>
              <a:rPr lang="zh-CN" altLang="en-US" sz="2400" dirty="0"/>
              <a:t>间接效应指的是在其他一些直接利用旅游收入来购进原材料和服务设施，以满足旅游者直接消费需求的经济活动中间接产生的销售、就业及收入方面的变化。</a:t>
            </a:r>
            <a:endParaRPr lang="en-US" altLang="zh-CN" sz="2400" dirty="0"/>
          </a:p>
          <a:p>
            <a:pPr algn="just"/>
            <a:endParaRPr lang="en-US" altLang="zh-CN" sz="2400" dirty="0"/>
          </a:p>
        </p:txBody>
      </p:sp>
      <p:sp>
        <p:nvSpPr>
          <p:cNvPr id="7" name="矩形 6">
            <a:extLst>
              <a:ext uri="{FF2B5EF4-FFF2-40B4-BE49-F238E27FC236}">
                <a16:creationId xmlns:a16="http://schemas.microsoft.com/office/drawing/2014/main" id="{D9FC0369-2E61-4ED5-B7E7-9D49BE73A51C}"/>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旅游业对经济的影响</a:t>
            </a:r>
          </a:p>
        </p:txBody>
      </p:sp>
      <p:sp>
        <p:nvSpPr>
          <p:cNvPr id="8" name="矩形 7">
            <a:extLst>
              <a:ext uri="{FF2B5EF4-FFF2-40B4-BE49-F238E27FC236}">
                <a16:creationId xmlns:a16="http://schemas.microsoft.com/office/drawing/2014/main" id="{B677BB82-494C-4D92-AFDE-86840620E32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收入</a:t>
            </a:r>
            <a:endParaRPr lang="zh-CN" altLang="en-US" sz="1400" dirty="0"/>
          </a:p>
        </p:txBody>
      </p:sp>
      <p:sp>
        <p:nvSpPr>
          <p:cNvPr id="9" name="矩形 8">
            <a:extLst>
              <a:ext uri="{FF2B5EF4-FFF2-40B4-BE49-F238E27FC236}">
                <a16:creationId xmlns:a16="http://schemas.microsoft.com/office/drawing/2014/main" id="{F98A357F-69CC-49C0-850C-0A12E88D455C}"/>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就业</a:t>
            </a:r>
            <a:endParaRPr lang="zh-CN" altLang="en-US" sz="1400" dirty="0"/>
          </a:p>
        </p:txBody>
      </p:sp>
      <p:sp>
        <p:nvSpPr>
          <p:cNvPr id="10" name="矩形 9">
            <a:extLst>
              <a:ext uri="{FF2B5EF4-FFF2-40B4-BE49-F238E27FC236}">
                <a16:creationId xmlns:a16="http://schemas.microsoft.com/office/drawing/2014/main" id="{2DEAB84A-1C49-48D0-B83C-C6A37F9C3A29}"/>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收支平衡</a:t>
            </a:r>
            <a:endParaRPr lang="zh-CN" altLang="en-US" sz="1400" dirty="0"/>
          </a:p>
        </p:txBody>
      </p:sp>
      <p:cxnSp>
        <p:nvCxnSpPr>
          <p:cNvPr id="11" name="直接连接符 10">
            <a:extLst>
              <a:ext uri="{FF2B5EF4-FFF2-40B4-BE49-F238E27FC236}">
                <a16:creationId xmlns:a16="http://schemas.microsoft.com/office/drawing/2014/main" id="{C4B11849-08F9-43B9-9BF8-253D63D961E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D528E4C-059C-46AC-956F-8BB81457A478}"/>
              </a:ext>
            </a:extLst>
          </p:cNvPr>
          <p:cNvCxnSpPr>
            <a:cxnSpLocks/>
          </p:cNvCxnSpPr>
          <p:nvPr/>
        </p:nvCxnSpPr>
        <p:spPr>
          <a:xfrm flipV="1">
            <a:off x="10329247" y="231518"/>
            <a:ext cx="0" cy="112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C0E658B-5405-46E9-905D-44119D6D6973}"/>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04790A-A51A-42D7-B0C2-4B31048C3B48}"/>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B797E38-E7F1-4317-9F7E-E5357F4C75F9}"/>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投资和发展</a:t>
            </a:r>
            <a:endParaRPr lang="zh-CN" altLang="en-US" sz="1400" dirty="0"/>
          </a:p>
        </p:txBody>
      </p:sp>
      <p:cxnSp>
        <p:nvCxnSpPr>
          <p:cNvPr id="17" name="直接连接符 16">
            <a:extLst>
              <a:ext uri="{FF2B5EF4-FFF2-40B4-BE49-F238E27FC236}">
                <a16:creationId xmlns:a16="http://schemas.microsoft.com/office/drawing/2014/main" id="{74B2D1A3-BEF0-44B7-A51F-9C3FDBD0304C}"/>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64C1B84-9256-42E9-8234-60B471A8C8D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716500-C751-4A9C-8E59-D0CC178D4A3F}"/>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E81D601-3796-412A-8052-DBA4B3A21EF8}"/>
              </a:ext>
            </a:extLst>
          </p:cNvPr>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AC217A-72AC-40BC-BE15-960C92FA0500}"/>
              </a:ext>
            </a:extLst>
          </p:cNvPr>
          <p:cNvSpPr/>
          <p:nvPr/>
        </p:nvSpPr>
        <p:spPr>
          <a:xfrm>
            <a:off x="9399363" y="1533061"/>
            <a:ext cx="2704700" cy="1631216"/>
          </a:xfrm>
          <a:prstGeom prst="rect">
            <a:avLst/>
          </a:prstGeom>
        </p:spPr>
        <p:txBody>
          <a:bodyPr wrap="square">
            <a:spAutoFit/>
          </a:bodyPr>
          <a:lstStyle/>
          <a:p>
            <a:r>
              <a:rPr lang="en-US" altLang="zh-CN" sz="2000" dirty="0"/>
              <a:t> input</a:t>
            </a:r>
          </a:p>
          <a:p>
            <a:r>
              <a:rPr lang="en-US" altLang="zh-CN" sz="2000" dirty="0"/>
              <a:t> n. </a:t>
            </a:r>
            <a:r>
              <a:rPr lang="zh-CN" altLang="en-US" sz="2000" dirty="0"/>
              <a:t>投入</a:t>
            </a:r>
            <a:endParaRPr lang="en-US" altLang="zh-CN" sz="2000" dirty="0"/>
          </a:p>
          <a:p>
            <a:endParaRPr lang="en-US" altLang="zh-CN" sz="2000" dirty="0"/>
          </a:p>
          <a:p>
            <a:r>
              <a:rPr lang="en-US" altLang="zh-CN" sz="2000" dirty="0"/>
              <a:t> material</a:t>
            </a:r>
          </a:p>
          <a:p>
            <a:r>
              <a:rPr lang="en-US" altLang="zh-CN" sz="2000" dirty="0"/>
              <a:t> n. </a:t>
            </a:r>
            <a:r>
              <a:rPr lang="zh-CN" altLang="en-US" sz="2000" dirty="0"/>
              <a:t>材料</a:t>
            </a:r>
          </a:p>
        </p:txBody>
      </p:sp>
    </p:spTree>
    <p:extLst>
      <p:ext uri="{BB962C8B-B14F-4D97-AF65-F5344CB8AC3E}">
        <p14:creationId xmlns:p14="http://schemas.microsoft.com/office/powerpoint/2010/main" val="158159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7666</Words>
  <Application>Microsoft Office PowerPoint</Application>
  <PresentationFormat>宽屏</PresentationFormat>
  <Paragraphs>944</Paragraphs>
  <Slides>74</Slides>
  <Notes>39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74</vt:i4>
      </vt:variant>
    </vt:vector>
  </HeadingPairs>
  <TitlesOfParts>
    <vt:vector size="80" baseType="lpstr">
      <vt:lpstr>等线</vt:lpstr>
      <vt:lpstr>等线 Light</vt:lpstr>
      <vt:lpstr>微软雅黑</vt:lpstr>
      <vt:lpstr>Arial</vt:lpstr>
      <vt:lpstr>Times New Roman</vt:lpstr>
      <vt:lpstr>Office 主题​​</vt:lpstr>
      <vt:lpstr>旅游英语选读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王涵斌</dc:creator>
  <cp:lastModifiedBy>王涵斌</cp:lastModifiedBy>
  <cp:revision>3</cp:revision>
  <dcterms:created xsi:type="dcterms:W3CDTF">2018-09-28T06:05:33Z</dcterms:created>
  <dcterms:modified xsi:type="dcterms:W3CDTF">2018-09-28T10:56:24Z</dcterms:modified>
</cp:coreProperties>
</file>