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86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324" r:id="rId11"/>
    <p:sldId id="327" r:id="rId12"/>
    <p:sldId id="328" r:id="rId13"/>
    <p:sldId id="296" r:id="rId14"/>
    <p:sldId id="329" r:id="rId15"/>
    <p:sldId id="297" r:id="rId16"/>
    <p:sldId id="298" r:id="rId17"/>
    <p:sldId id="300" r:id="rId18"/>
    <p:sldId id="299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9" r:id="rId27"/>
    <p:sldId id="260" r:id="rId28"/>
    <p:sldId id="311" r:id="rId29"/>
    <p:sldId id="312" r:id="rId30"/>
    <p:sldId id="320" r:id="rId31"/>
    <p:sldId id="313" r:id="rId32"/>
    <p:sldId id="314" r:id="rId33"/>
    <p:sldId id="315" r:id="rId34"/>
    <p:sldId id="316" r:id="rId35"/>
    <p:sldId id="317" r:id="rId36"/>
    <p:sldId id="269" r:id="rId37"/>
    <p:sldId id="321" r:id="rId38"/>
    <p:sldId id="270" r:id="rId39"/>
    <p:sldId id="322" r:id="rId40"/>
    <p:sldId id="272" r:id="rId41"/>
    <p:sldId id="273" r:id="rId42"/>
    <p:sldId id="318" r:id="rId43"/>
    <p:sldId id="319" r:id="rId44"/>
    <p:sldId id="271" r:id="rId45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6A5CCEF-A024-484B-9D90-1EE153B53E0C}">
          <p14:sldIdLst>
            <p14:sldId id="256"/>
            <p14:sldId id="286"/>
            <p14:sldId id="288"/>
            <p14:sldId id="289"/>
            <p14:sldId id="290"/>
            <p14:sldId id="291"/>
            <p14:sldId id="292"/>
            <p14:sldId id="293"/>
            <p14:sldId id="294"/>
            <p14:sldId id="324"/>
            <p14:sldId id="327"/>
            <p14:sldId id="328"/>
            <p14:sldId id="296"/>
            <p14:sldId id="329"/>
            <p14:sldId id="297"/>
            <p14:sldId id="298"/>
            <p14:sldId id="300"/>
            <p14:sldId id="299"/>
            <p14:sldId id="301"/>
            <p14:sldId id="302"/>
            <p14:sldId id="303"/>
            <p14:sldId id="304"/>
            <p14:sldId id="305"/>
            <p14:sldId id="306"/>
            <p14:sldId id="307"/>
            <p14:sldId id="309"/>
            <p14:sldId id="260"/>
            <p14:sldId id="311"/>
            <p14:sldId id="312"/>
            <p14:sldId id="320"/>
            <p14:sldId id="313"/>
            <p14:sldId id="314"/>
            <p14:sldId id="315"/>
            <p14:sldId id="316"/>
            <p14:sldId id="317"/>
            <p14:sldId id="269"/>
            <p14:sldId id="321"/>
            <p14:sldId id="270"/>
            <p14:sldId id="322"/>
            <p14:sldId id="272"/>
            <p14:sldId id="273"/>
            <p14:sldId id="318"/>
            <p14:sldId id="319"/>
            <p14:sldId id="271"/>
          </p14:sldIdLst>
        </p14:section>
        <p14:section name="无标题的节" id="{4B5D15C2-82BE-8348-9815-6A9DB945E7F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0" autoAdjust="0"/>
    <p:restoredTop sz="99792" autoAdjust="0"/>
  </p:normalViewPr>
  <p:slideViewPr>
    <p:cSldViewPr snapToGrid="0" snapToObjects="1">
      <p:cViewPr varScale="1">
        <p:scale>
          <a:sx n="80" d="100"/>
          <a:sy n="80" d="100"/>
        </p:scale>
        <p:origin x="416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B1E57-F05C-4145-BF1E-F16C104089A9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F9F69-5C8F-2B4F-8042-CC22B5F22A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0186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F9F69-5C8F-2B4F-8042-CC22B5F22A7B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391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1C03-2228-7F41-9DEB-5F580E6AE66E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2E050-1878-5847-B379-B63C0AB621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912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1C03-2228-7F41-9DEB-5F580E6AE66E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2E050-1878-5847-B379-B63C0AB621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924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1C03-2228-7F41-9DEB-5F580E6AE66E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2E050-1878-5847-B379-B63C0AB621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874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1C03-2228-7F41-9DEB-5F580E6AE66E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2E050-1878-5847-B379-B63C0AB621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834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1C03-2228-7F41-9DEB-5F580E6AE66E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2E050-1878-5847-B379-B63C0AB621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627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1C03-2228-7F41-9DEB-5F580E6AE66E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2E050-1878-5847-B379-B63C0AB621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287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1C03-2228-7F41-9DEB-5F580E6AE66E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2E050-1878-5847-B379-B63C0AB621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009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1C03-2228-7F41-9DEB-5F580E6AE66E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2E050-1878-5847-B379-B63C0AB621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828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1C03-2228-7F41-9DEB-5F580E6AE66E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2E050-1878-5847-B379-B63C0AB621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055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1C03-2228-7F41-9DEB-5F580E6AE66E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2E050-1878-5847-B379-B63C0AB621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556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1C03-2228-7F41-9DEB-5F580E6AE66E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2E050-1878-5847-B379-B63C0AB621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160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C1C03-2228-7F41-9DEB-5F580E6AE66E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2E050-1878-5847-B379-B63C0AB621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621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0381" y="1597819"/>
            <a:ext cx="7772400" cy="1102519"/>
          </a:xfrm>
        </p:spPr>
        <p:txBody>
          <a:bodyPr/>
          <a:lstStyle/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精讲</a:t>
            </a:r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5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动词的时态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5897660" cy="1314450"/>
          </a:xfrm>
        </p:spPr>
        <p:txBody>
          <a:bodyPr>
            <a:normAutofit fontScale="85000" lnSpcReduction="20000"/>
          </a:bodyPr>
          <a:lstStyle/>
          <a:p>
            <a:endParaRPr kumimoji="1" lang="en-US" altLang="zh-CN" dirty="0"/>
          </a:p>
          <a:p>
            <a:r>
              <a:rPr kumimoji="1" lang="zh-CN" altLang="en-US" dirty="0"/>
              <a:t>非过去肯定，否定，</a:t>
            </a:r>
            <a:endParaRPr kumimoji="1" lang="en-US" altLang="zh-CN" dirty="0"/>
          </a:p>
          <a:p>
            <a:r>
              <a:rPr kumimoji="1" lang="zh-CN" altLang="en-US" dirty="0"/>
              <a:t>过去肯定，否定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F83E93-ACC8-A441-8340-F95E1DA01A44}"/>
              </a:ext>
            </a:extLst>
          </p:cNvPr>
          <p:cNvSpPr/>
          <p:nvPr/>
        </p:nvSpPr>
        <p:spPr>
          <a:xfrm>
            <a:off x="505326" y="64009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2.1.1</a:t>
            </a:r>
            <a:r>
              <a:rPr lang="zh-CN" altLang="en-US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一、断定句</a:t>
            </a:r>
          </a:p>
        </p:txBody>
      </p:sp>
    </p:spTree>
    <p:extLst>
      <p:ext uri="{BB962C8B-B14F-4D97-AF65-F5344CB8AC3E}">
        <p14:creationId xmlns:p14="http://schemas.microsoft.com/office/powerpoint/2010/main" val="139710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93887" y="391757"/>
            <a:ext cx="236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05209" y="738182"/>
            <a:ext cx="4769609" cy="406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一昨日（おととい）　　　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前天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来年（らいねん）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            明年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明後日（あさって）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        后天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先週（せんしゅう）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        上周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来月（らいげつ）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           下个月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一昨年（おととし）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        前年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毎日（まいにち）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           每天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8497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815805" y="895925"/>
            <a:ext cx="2329480" cy="22775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ます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ました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ません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ませんでした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1112" y="263882"/>
            <a:ext cx="312825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一昨日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【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前天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】</a:t>
            </a:r>
            <a:r>
              <a:rPr kumimoji="1" lang="zh-CN" altLang="zh-CN" dirty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肯定）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明年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【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明年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】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（肯定）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明後日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【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后天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】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（否定）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先週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【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上个星期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】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（肯定）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 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来月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【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下个月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】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（否定）</a:t>
            </a:r>
            <a:endParaRPr kumimoji="1" lang="en-US" altLang="en-US" sz="28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一昨年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【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前年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】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（否）</a:t>
            </a:r>
            <a:endParaRPr kumimoji="1" lang="en-US" altLang="en-US" sz="28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毎日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【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每天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】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（肯）</a:t>
            </a:r>
            <a:endParaRPr kumimoji="1" lang="en-US" altLang="en-US" sz="28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 descr="屏幕快照 2018-06-01 下午3.10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89" y="3705372"/>
            <a:ext cx="5475111" cy="145588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1112" y="0"/>
            <a:ext cx="14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おととい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41112" y="721047"/>
            <a:ext cx="119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めいねん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41112" y="1368723"/>
            <a:ext cx="97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あさって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9158" y="2034699"/>
            <a:ext cx="125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せんしゅう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03065" y="2668413"/>
            <a:ext cx="113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らいげつ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04781" y="3336040"/>
            <a:ext cx="12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おととし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04781" y="3970478"/>
            <a:ext cx="128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まいにち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415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815805" y="895925"/>
            <a:ext cx="2329480" cy="22775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ます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ました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ません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ませんでした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1112" y="263882"/>
            <a:ext cx="312825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一昨日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【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前天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】</a:t>
            </a:r>
            <a:r>
              <a:rPr kumimoji="1" lang="zh-CN" altLang="zh-CN" dirty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肯定）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明年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【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明年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】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（肯定）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明後日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【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后天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】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（否定）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先週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【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上个星期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】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（肯定）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 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来月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【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下个月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】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（否定）</a:t>
            </a:r>
            <a:endParaRPr kumimoji="1" lang="en-US" altLang="en-US" sz="28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一昨年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【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前年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】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（否）</a:t>
            </a:r>
            <a:endParaRPr kumimoji="1" lang="en-US" altLang="en-US" sz="28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毎日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【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每天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】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（肯）</a:t>
            </a:r>
            <a:endParaRPr kumimoji="1" lang="en-US" altLang="en-US" sz="28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 descr="屏幕快照 2018-06-01 下午3.10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89" y="3705372"/>
            <a:ext cx="5475111" cy="145588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1112" y="0"/>
            <a:ext cx="14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おととい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41112" y="721047"/>
            <a:ext cx="119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めいねん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41112" y="1368723"/>
            <a:ext cx="97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あさって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9158" y="2034699"/>
            <a:ext cx="125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せんしゅう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03065" y="2668413"/>
            <a:ext cx="113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らいげつ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04781" y="3336040"/>
            <a:ext cx="12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おととし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04781" y="3970478"/>
            <a:ext cx="128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まいにち</a:t>
            </a:r>
            <a:endParaRPr kumimoji="1" lang="zh-CN" altLang="en-US" dirty="0"/>
          </a:p>
        </p:txBody>
      </p:sp>
      <p:cxnSp>
        <p:nvCxnSpPr>
          <p:cNvPr id="24" name="直线连接符 23"/>
          <p:cNvCxnSpPr/>
          <p:nvPr/>
        </p:nvCxnSpPr>
        <p:spPr>
          <a:xfrm>
            <a:off x="2880854" y="588492"/>
            <a:ext cx="2934951" cy="11495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 flipV="1">
            <a:off x="2633038" y="1223444"/>
            <a:ext cx="3182767" cy="14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>
            <a:off x="3004761" y="2034699"/>
            <a:ext cx="2811044" cy="2418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 flipV="1">
            <a:off x="3144158" y="1738055"/>
            <a:ext cx="2671647" cy="772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 flipV="1">
            <a:off x="2880854" y="2276536"/>
            <a:ext cx="2934951" cy="896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/>
          <p:cNvCxnSpPr/>
          <p:nvPr/>
        </p:nvCxnSpPr>
        <p:spPr>
          <a:xfrm flipV="1">
            <a:off x="2741458" y="2896002"/>
            <a:ext cx="3074347" cy="1074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/>
          <p:cNvCxnSpPr/>
          <p:nvPr/>
        </p:nvCxnSpPr>
        <p:spPr>
          <a:xfrm flipV="1">
            <a:off x="2323269" y="1223444"/>
            <a:ext cx="3492536" cy="33606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415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6224" y="763874"/>
            <a:ext cx="2173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我每天工作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2777" y="1335162"/>
            <a:ext cx="2695223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私は　毎日　働き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98721" y="1192597"/>
            <a:ext cx="23565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ます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ました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ません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ませんでした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2777" y="2663525"/>
            <a:ext cx="3076224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私は　明日　休み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7448" y="2078068"/>
            <a:ext cx="2596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我明天不休息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36224" y="3298056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我昨天休息了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66888" y="3974614"/>
            <a:ext cx="2850444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私は　昨日　休み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7" name="图片 16" descr="屏幕快照 2018-06-01 下午3.10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556" y="3803224"/>
            <a:ext cx="5517444" cy="1340276"/>
          </a:xfrm>
          <a:prstGeom prst="rect">
            <a:avLst/>
          </a:prstGeom>
        </p:spPr>
      </p:pic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592500"/>
              </p:ext>
            </p:extLst>
          </p:nvPr>
        </p:nvGraphicFramePr>
        <p:xfrm>
          <a:off x="66010" y="19780"/>
          <a:ext cx="9055985" cy="3657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1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1854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语法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总结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基础课文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练习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121465" y="1061217"/>
            <a:ext cx="114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まいにち</a:t>
            </a:r>
            <a:endParaRPr kumimoji="1" lang="en-US" altLang="ja-JP" dirty="0"/>
          </a:p>
        </p:txBody>
      </p:sp>
      <p:sp>
        <p:nvSpPr>
          <p:cNvPr id="15" name="文本框 14"/>
          <p:cNvSpPr txBox="1"/>
          <p:nvPr/>
        </p:nvSpPr>
        <p:spPr>
          <a:xfrm>
            <a:off x="2079082" y="1040873"/>
            <a:ext cx="96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はたら</a:t>
            </a:r>
            <a:endParaRPr kumimoji="1" lang="en-US" altLang="ja-JP" dirty="0"/>
          </a:p>
        </p:txBody>
      </p:sp>
      <p:sp>
        <p:nvSpPr>
          <p:cNvPr id="16" name="文本框 15"/>
          <p:cNvSpPr txBox="1"/>
          <p:nvPr/>
        </p:nvSpPr>
        <p:spPr>
          <a:xfrm>
            <a:off x="1268384" y="2378036"/>
            <a:ext cx="97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あした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167160" y="2378036"/>
            <a:ext cx="748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やす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268384" y="3759721"/>
            <a:ext cx="81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きのう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167160" y="3685587"/>
            <a:ext cx="85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やす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10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0765" y="533041"/>
            <a:ext cx="2173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我每天工作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2777" y="1335162"/>
            <a:ext cx="2695223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私は　毎日　働き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98721" y="1192597"/>
            <a:ext cx="23565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ます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ました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ません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ませんでした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2777" y="2663525"/>
            <a:ext cx="3076224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私は　明日　休み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7448" y="1916371"/>
            <a:ext cx="2596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我明天不休息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36224" y="3298056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我昨天休息了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66888" y="3974614"/>
            <a:ext cx="2850444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私は　昨日　休み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" name="直线连接符 4"/>
          <p:cNvCxnSpPr>
            <a:stCxn id="3" idx="3"/>
          </p:cNvCxnSpPr>
          <p:nvPr/>
        </p:nvCxnSpPr>
        <p:spPr>
          <a:xfrm flipV="1">
            <a:off x="3048000" y="1524000"/>
            <a:ext cx="2215443" cy="41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>
            <a:stCxn id="7" idx="3"/>
          </p:cNvCxnSpPr>
          <p:nvPr/>
        </p:nvCxnSpPr>
        <p:spPr>
          <a:xfrm flipV="1">
            <a:off x="3429001" y="2839651"/>
            <a:ext cx="2003777" cy="547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>
            <a:stCxn id="10" idx="3"/>
          </p:cNvCxnSpPr>
          <p:nvPr/>
        </p:nvCxnSpPr>
        <p:spPr>
          <a:xfrm flipV="1">
            <a:off x="3217332" y="2229557"/>
            <a:ext cx="2215446" cy="1975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屏幕快照 2018-06-01 下午3.10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556" y="3803224"/>
            <a:ext cx="5517444" cy="1340276"/>
          </a:xfrm>
          <a:prstGeom prst="rect">
            <a:avLst/>
          </a:prstGeom>
        </p:spPr>
      </p:pic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876152"/>
              </p:ext>
            </p:extLst>
          </p:nvPr>
        </p:nvGraphicFramePr>
        <p:xfrm>
          <a:off x="66010" y="19780"/>
          <a:ext cx="9055985" cy="3657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1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1854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语法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总结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基础课文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练习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121465" y="1061217"/>
            <a:ext cx="114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まいにち</a:t>
            </a:r>
            <a:endParaRPr kumimoji="1" lang="en-US" altLang="ja-JP" dirty="0"/>
          </a:p>
        </p:txBody>
      </p:sp>
      <p:sp>
        <p:nvSpPr>
          <p:cNvPr id="15" name="文本框 14"/>
          <p:cNvSpPr txBox="1"/>
          <p:nvPr/>
        </p:nvSpPr>
        <p:spPr>
          <a:xfrm>
            <a:off x="2079082" y="1040873"/>
            <a:ext cx="96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はたら</a:t>
            </a:r>
            <a:endParaRPr kumimoji="1" lang="en-US" altLang="ja-JP" dirty="0"/>
          </a:p>
        </p:txBody>
      </p:sp>
      <p:sp>
        <p:nvSpPr>
          <p:cNvPr id="16" name="文本框 15"/>
          <p:cNvSpPr txBox="1"/>
          <p:nvPr/>
        </p:nvSpPr>
        <p:spPr>
          <a:xfrm>
            <a:off x="1268384" y="2378036"/>
            <a:ext cx="97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あした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167160" y="2378036"/>
            <a:ext cx="748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やす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268384" y="3759721"/>
            <a:ext cx="81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きのう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167160" y="3685587"/>
            <a:ext cx="85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やす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50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6508" y="605332"/>
            <a:ext cx="59856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吉田さんは　来週　働き（　）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A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 ます　</a:t>
            </a:r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B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ました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4460" y="2213793"/>
            <a:ext cx="51416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李さんは　昨日　休み（　）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A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ます　</a:t>
            </a:r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    B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ました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9" name="图片 8" descr="屏幕快照 2018-06-01 下午3.10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3697111"/>
            <a:ext cx="5588000" cy="1485900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592500"/>
              </p:ext>
            </p:extLst>
          </p:nvPr>
        </p:nvGraphicFramePr>
        <p:xfrm>
          <a:off x="66010" y="19780"/>
          <a:ext cx="9055985" cy="3657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1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1854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语法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总结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基础课文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练习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610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6508" y="605332"/>
            <a:ext cx="59856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吉田さんは　来週　働き（　）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A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 ます　</a:t>
            </a:r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B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ました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4460" y="2213793"/>
            <a:ext cx="51416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李さんは　昨日　休み（　）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A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ます　</a:t>
            </a:r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    B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ました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23361" y="674453"/>
            <a:ext cx="446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A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3936" y="2282426"/>
            <a:ext cx="446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B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9" name="图片 8" descr="屏幕快照 2018-06-01 下午3.10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3697111"/>
            <a:ext cx="5588000" cy="1485900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592500"/>
              </p:ext>
            </p:extLst>
          </p:nvPr>
        </p:nvGraphicFramePr>
        <p:xfrm>
          <a:off x="66010" y="19780"/>
          <a:ext cx="9055985" cy="3657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1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1854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语法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总结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基础课文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练习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61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5112" y="1322917"/>
            <a:ext cx="82408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昨日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は　土曜日でしたが、どこへも（　　　）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A．行きました　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B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．行きませんでした　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C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．行きません　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D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．行きます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418584"/>
            <a:ext cx="298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真题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 2015.4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</a:t>
            </a:r>
            <a:r>
              <a:rPr kumimoji="1" lang="en-US" altLang="ja-JP" dirty="0">
                <a:latin typeface="微软雅黑"/>
                <a:ea typeface="微软雅黑"/>
                <a:cs typeface="微软雅黑"/>
              </a:rPr>
              <a:t>2017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．</a:t>
            </a:r>
            <a:r>
              <a:rPr kumimoji="1" lang="en-US" altLang="ja-JP" dirty="0">
                <a:latin typeface="微软雅黑"/>
                <a:ea typeface="微软雅黑"/>
                <a:cs typeface="微软雅黑"/>
              </a:rPr>
              <a:t>4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 descr="屏幕快照 2018-06-01 下午3.10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3657600"/>
            <a:ext cx="5588000" cy="1485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5112" y="977175"/>
            <a:ext cx="10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きのう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15977" y="977175"/>
            <a:ext cx="100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どようび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034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5112" y="1322917"/>
            <a:ext cx="82408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昨日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は　土曜日でしたが、どこへも（　　　）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A．行きました　</a:t>
            </a:r>
            <a:r>
              <a:rPr kumimoji="1" lang="en-US" altLang="ja-JP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B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．行きませんでした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C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．行きません　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D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．行きます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98445" y="1322917"/>
            <a:ext cx="79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B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 descr="屏幕快照 2018-06-01 下午3.10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3657600"/>
            <a:ext cx="5588000" cy="1485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5112" y="972582"/>
            <a:ext cx="101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きのう</a:t>
            </a:r>
            <a:endParaRPr kumimoji="1" lang="en-US" altLang="ja-JP" dirty="0"/>
          </a:p>
        </p:txBody>
      </p:sp>
      <p:sp>
        <p:nvSpPr>
          <p:cNvPr id="5" name="文本框 4"/>
          <p:cNvSpPr txBox="1"/>
          <p:nvPr/>
        </p:nvSpPr>
        <p:spPr>
          <a:xfrm>
            <a:off x="1648420" y="972582"/>
            <a:ext cx="140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どようび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0" y="418584"/>
            <a:ext cx="298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真题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 2015.4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</a:t>
            </a:r>
            <a:r>
              <a:rPr kumimoji="1" lang="en-US" altLang="ja-JP" dirty="0">
                <a:latin typeface="微软雅黑"/>
                <a:ea typeface="微软雅黑"/>
                <a:cs typeface="微软雅黑"/>
              </a:rPr>
              <a:t>2017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．</a:t>
            </a:r>
            <a:r>
              <a:rPr kumimoji="1" lang="en-US" altLang="ja-JP" dirty="0">
                <a:latin typeface="微软雅黑"/>
                <a:ea typeface="微软雅黑"/>
                <a:cs typeface="微软雅黑"/>
              </a:rPr>
              <a:t>4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103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1222" y="1471083"/>
            <a:ext cx="736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この新聞は　</a:t>
            </a:r>
            <a:r>
              <a:rPr kumimoji="1" lang="zh-CN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もう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　（　）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A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．読みました　　</a:t>
            </a:r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B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．読みません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C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．読みます　　　</a:t>
            </a:r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D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．読みませんでした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519668"/>
            <a:ext cx="172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真题 </a:t>
            </a:r>
            <a:r>
              <a:rPr kumimoji="1" lang="en-US" altLang="ja-JP" dirty="0">
                <a:latin typeface="微软雅黑"/>
                <a:ea typeface="微软雅黑"/>
                <a:cs typeface="微软雅黑"/>
              </a:rPr>
              <a:t>2016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．</a:t>
            </a:r>
            <a:r>
              <a:rPr kumimoji="1" lang="en-US" altLang="ja-JP" dirty="0">
                <a:latin typeface="微软雅黑"/>
                <a:ea typeface="微软雅黑"/>
                <a:cs typeface="微软雅黑"/>
              </a:rPr>
              <a:t>4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 descr="屏幕快照 2018-06-01 下午3.10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3657600"/>
            <a:ext cx="5588000" cy="1485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69722" y="1144285"/>
            <a:ext cx="12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しんぶん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26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244864"/>
              </p:ext>
            </p:extLst>
          </p:nvPr>
        </p:nvGraphicFramePr>
        <p:xfrm>
          <a:off x="581000" y="533680"/>
          <a:ext cx="7998892" cy="43475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9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9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9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345"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はたらきます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働きます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【</a:t>
                      </a:r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动</a:t>
                      </a: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1】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工作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345"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はじめます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始めます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【</a:t>
                      </a:r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动</a:t>
                      </a: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2】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开始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45"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おわります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終わります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【</a:t>
                      </a:r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动</a:t>
                      </a: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1】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结束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345"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おきます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起きます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【</a:t>
                      </a:r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动</a:t>
                      </a:r>
                      <a:r>
                        <a:rPr lang="zh-CN" altLang="zh-CN" sz="2000" dirty="0">
                          <a:latin typeface="微软雅黑"/>
                          <a:ea typeface="微软雅黑"/>
                          <a:cs typeface="微软雅黑"/>
                        </a:rPr>
                        <a:t>2</a:t>
                      </a: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起床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345"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ねます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寝ます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【</a:t>
                      </a:r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动</a:t>
                      </a:r>
                      <a:r>
                        <a:rPr lang="zh-CN" altLang="zh-CN" sz="2000" dirty="0">
                          <a:latin typeface="微软雅黑"/>
                          <a:ea typeface="微软雅黑"/>
                          <a:cs typeface="微软雅黑"/>
                        </a:rPr>
                        <a:t>2</a:t>
                      </a: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睡觉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345"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べんきょうします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勉強します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【</a:t>
                      </a:r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动</a:t>
                      </a:r>
                      <a:r>
                        <a:rPr lang="zh-CN" altLang="zh-CN" sz="2000" dirty="0">
                          <a:latin typeface="微软雅黑"/>
                          <a:ea typeface="微软雅黑"/>
                          <a:cs typeface="微软雅黑"/>
                        </a:rPr>
                        <a:t>3</a:t>
                      </a: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学习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345"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あります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【</a:t>
                      </a:r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动</a:t>
                      </a:r>
                      <a:r>
                        <a:rPr lang="zh-CN" altLang="zh-CN" sz="2000" dirty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有，在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345"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やすみます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休みます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【</a:t>
                      </a:r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动</a:t>
                      </a: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1】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休息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2503"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いきます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行きます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【</a:t>
                      </a:r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动</a:t>
                      </a: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1】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去</a:t>
                      </a:r>
                      <a:endParaRPr lang="en-US" altLang="zh-CN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733"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きます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来ます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2000" dirty="0">
                          <a:latin typeface="微软雅黑"/>
                          <a:ea typeface="微软雅黑"/>
                          <a:cs typeface="微软雅黑"/>
                        </a:rPr>
                        <a:t>【</a:t>
                      </a:r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动</a:t>
                      </a: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3】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115562"/>
              </p:ext>
            </p:extLst>
          </p:nvPr>
        </p:nvGraphicFramePr>
        <p:xfrm>
          <a:off x="66010" y="19780"/>
          <a:ext cx="9055985" cy="3657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1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1854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语法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总结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基础课文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练习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593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1222" y="1471083"/>
            <a:ext cx="736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この新聞は　</a:t>
            </a:r>
            <a:r>
              <a:rPr kumimoji="1" lang="zh-CN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もう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　（　）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A</a:t>
            </a:r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．読みました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　</a:t>
            </a:r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B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．読みません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C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．読みます　　　</a:t>
            </a:r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D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．読みませんでした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26000" y="1471083"/>
            <a:ext cx="578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A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 descr="屏幕快照 2018-06-01 下午3.10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3657600"/>
            <a:ext cx="5588000" cy="1485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519668"/>
            <a:ext cx="172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真题 </a:t>
            </a:r>
            <a:r>
              <a:rPr kumimoji="1" lang="en-US" altLang="ja-JP" dirty="0">
                <a:latin typeface="微软雅黑"/>
                <a:ea typeface="微软雅黑"/>
                <a:cs typeface="微软雅黑"/>
              </a:rPr>
              <a:t>2016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．</a:t>
            </a:r>
            <a:r>
              <a:rPr kumimoji="1" lang="en-US" altLang="ja-JP" dirty="0">
                <a:latin typeface="微软雅黑"/>
                <a:ea typeface="微软雅黑"/>
                <a:cs typeface="微软雅黑"/>
              </a:rPr>
              <a:t>4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302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166851"/>
              </p:ext>
            </p:extLst>
          </p:nvPr>
        </p:nvGraphicFramePr>
        <p:xfrm>
          <a:off x="1190127" y="1604960"/>
          <a:ext cx="6350001" cy="2136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989">
                <a:tc>
                  <a:txBody>
                    <a:bodyPr/>
                    <a:lstStyle/>
                    <a:p>
                      <a:endParaRPr lang="zh-CN" alt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/>
                          <a:ea typeface="微软雅黑"/>
                          <a:cs typeface="微软雅黑"/>
                        </a:rPr>
                        <a:t>肯定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/>
                          <a:ea typeface="微软雅黑"/>
                          <a:cs typeface="微软雅黑"/>
                        </a:rPr>
                        <a:t>否定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989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非过去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latin typeface="微软雅黑"/>
                          <a:ea typeface="微软雅黑"/>
                          <a:cs typeface="微软雅黑"/>
                        </a:rPr>
                        <a:t>ます</a:t>
                      </a:r>
                      <a:endParaRPr lang="zh-CN" alt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latin typeface="微软雅黑"/>
                          <a:ea typeface="微软雅黑"/>
                          <a:cs typeface="微软雅黑"/>
                        </a:rPr>
                        <a:t>ません</a:t>
                      </a:r>
                      <a:endParaRPr lang="zh-CN" alt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6832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/>
                          <a:ea typeface="微软雅黑"/>
                          <a:cs typeface="微软雅黑"/>
                        </a:rPr>
                        <a:t>过去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latin typeface="微软雅黑"/>
                          <a:ea typeface="微软雅黑"/>
                          <a:cs typeface="微软雅黑"/>
                        </a:rPr>
                        <a:t>ました</a:t>
                      </a:r>
                      <a:endParaRPr lang="zh-CN" alt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latin typeface="微软雅黑"/>
                          <a:ea typeface="微软雅黑"/>
                          <a:cs typeface="微软雅黑"/>
                        </a:rPr>
                        <a:t>ませんでした</a:t>
                      </a:r>
                      <a:endParaRPr lang="zh-CN" alt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682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85998" y="696793"/>
            <a:ext cx="174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我每天工作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36887" y="1435457"/>
            <a:ext cx="386644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私は　毎日　働きます。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34440" y="2484166"/>
            <a:ext cx="301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我每天从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10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点到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7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点工作。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222" y="3365500"/>
            <a:ext cx="213077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私は　毎日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42487" y="3365500"/>
            <a:ext cx="169333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働きます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54083" y="3365500"/>
            <a:ext cx="358422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１０時</a:t>
            </a:r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から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７時</a:t>
            </a:r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まで</a:t>
            </a:r>
            <a:endParaRPr kumimoji="1" lang="en-US" altLang="ja-JP" sz="28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55329" y="4510557"/>
            <a:ext cx="3160894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A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  から    </a:t>
            </a:r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B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　まで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  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880556" y="3888720"/>
            <a:ext cx="1947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从               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226778" y="4910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592500"/>
              </p:ext>
            </p:extLst>
          </p:nvPr>
        </p:nvGraphicFramePr>
        <p:xfrm>
          <a:off x="66010" y="19780"/>
          <a:ext cx="9055985" cy="3657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1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1854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语法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总结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基础课文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练习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594235" y="1066125"/>
            <a:ext cx="107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まいにち</a:t>
            </a:r>
            <a:endParaRPr kumimoji="1" lang="en-US" altLang="ja-JP" dirty="0"/>
          </a:p>
        </p:txBody>
      </p:sp>
      <p:sp>
        <p:nvSpPr>
          <p:cNvPr id="14" name="文本框 13"/>
          <p:cNvSpPr txBox="1"/>
          <p:nvPr/>
        </p:nvSpPr>
        <p:spPr>
          <a:xfrm>
            <a:off x="3670962" y="1066125"/>
            <a:ext cx="97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はたら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594235" y="2996168"/>
            <a:ext cx="101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じゅうじ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54288" y="3011470"/>
            <a:ext cx="99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しちじ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038306" y="2996168"/>
            <a:ext cx="81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はたら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26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16 -0.00092 L 0.43993 -0.00301 " pathEditMode="relative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1838" y="941485"/>
            <a:ext cx="6100545" cy="99028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时间</a:t>
            </a:r>
            <a:r>
              <a:rPr kumimoji="1" lang="en-US" altLang="zh-CN" sz="3200" dirty="0">
                <a:latin typeface="微软雅黑"/>
                <a:ea typeface="微软雅黑"/>
                <a:cs typeface="微软雅黑"/>
              </a:rPr>
              <a:t>A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  </a:t>
            </a:r>
            <a:r>
              <a:rPr kumimoji="1" lang="zh-CN" altLang="en-US" sz="4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ja-JP" altLang="en-US" sz="4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から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时间</a:t>
            </a:r>
            <a:r>
              <a:rPr kumimoji="1" lang="en-US" altLang="zh-CN" sz="3200" dirty="0">
                <a:latin typeface="微软雅黑"/>
                <a:ea typeface="微软雅黑"/>
                <a:cs typeface="微软雅黑"/>
              </a:rPr>
              <a:t>B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4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まで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endParaRPr kumimoji="1" lang="en-US" altLang="zh-CN" sz="2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2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翻译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”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从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~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到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“</a:t>
            </a:r>
            <a:endParaRPr kumimoji="1" lang="zh-CN" altLang="en-US" sz="20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0333" y="2899833"/>
            <a:ext cx="842433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毎週、月曜日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  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  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金曜日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    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働きます。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62111" y="2970662"/>
            <a:ext cx="94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から</a:t>
            </a:r>
            <a:endParaRPr kumimoji="1"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5178777" y="2942720"/>
            <a:ext cx="987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まで</a:t>
            </a:r>
            <a:endParaRPr kumimoji="1" lang="zh-CN" altLang="en-US" sz="2800" dirty="0"/>
          </a:p>
        </p:txBody>
      </p:sp>
      <p:pic>
        <p:nvPicPr>
          <p:cNvPr id="9" name="图片 8" descr="屏幕快照 2018-06-01 下午3.10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112" y="3974614"/>
            <a:ext cx="4811887" cy="11688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0333" y="2607211"/>
            <a:ext cx="116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まいしゅう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864606" y="2607211"/>
            <a:ext cx="119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げつようび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007556" y="2607211"/>
            <a:ext cx="117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きんようび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017926" y="2607211"/>
            <a:ext cx="104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はたら</a:t>
            </a:r>
            <a:endParaRPr kumimoji="1"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592500"/>
              </p:ext>
            </p:extLst>
          </p:nvPr>
        </p:nvGraphicFramePr>
        <p:xfrm>
          <a:off x="66010" y="19780"/>
          <a:ext cx="9055985" cy="3657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1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1854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语法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总结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基础课文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练习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156461" y="2115736"/>
            <a:ext cx="340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每周从周一到周五工作</a:t>
            </a:r>
          </a:p>
        </p:txBody>
      </p:sp>
    </p:spTree>
    <p:extLst>
      <p:ext uri="{BB962C8B-B14F-4D97-AF65-F5344CB8AC3E}">
        <p14:creationId xmlns:p14="http://schemas.microsoft.com/office/powerpoint/2010/main" val="268614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3889" y="1852084"/>
            <a:ext cx="84666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昨日　７時（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  ）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９時半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zh-CN" altLang="en-US" sz="32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  ）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授業しました。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8" name="图片 7" descr="屏幕快照 2018-06-01 下午3.10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112" y="3974614"/>
            <a:ext cx="4811887" cy="1168885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592500"/>
              </p:ext>
            </p:extLst>
          </p:nvPr>
        </p:nvGraphicFramePr>
        <p:xfrm>
          <a:off x="66010" y="19780"/>
          <a:ext cx="9055985" cy="3657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1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1854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语法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总结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基础课文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练习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629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7000" y="2180167"/>
            <a:ext cx="8918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李さんは　毎日　１１時（　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  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）７時（　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）寝ます。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6334" y="3926417"/>
            <a:ext cx="6959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午前の授業は　８時（　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  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）です。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9001" y="1153583"/>
            <a:ext cx="242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dirty="0"/>
              <a:t>16</a:t>
            </a:r>
            <a:r>
              <a:rPr kumimoji="1" lang="en-US" altLang="zh-CN" dirty="0"/>
              <a:t>04</a:t>
            </a:r>
            <a:r>
              <a:rPr kumimoji="1" lang="zh-CN" altLang="en-US" dirty="0"/>
              <a:t>  </a:t>
            </a:r>
            <a:r>
              <a:rPr kumimoji="1" lang="en-US" altLang="zh-CN" dirty="0"/>
              <a:t>1704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146778" y="2503332"/>
            <a:ext cx="395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8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3956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7000" y="2180167"/>
            <a:ext cx="8918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李さんは　毎日　１１時（　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  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）７時（　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）寝ます。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6334" y="3926417"/>
            <a:ext cx="6959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午前の授業は　８時（　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  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）です。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9001" y="1153583"/>
            <a:ext cx="242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dirty="0"/>
              <a:t>16</a:t>
            </a:r>
            <a:r>
              <a:rPr kumimoji="1" lang="en-US" altLang="zh-CN" dirty="0"/>
              <a:t>04</a:t>
            </a:r>
            <a:r>
              <a:rPr kumimoji="1" lang="zh-CN" altLang="en-US" dirty="0"/>
              <a:t>  </a:t>
            </a:r>
            <a:r>
              <a:rPr kumimoji="1" lang="en-US" altLang="zh-CN" dirty="0"/>
              <a:t>1704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32112" y="2180167"/>
            <a:ext cx="1100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から</a:t>
            </a:r>
            <a:endParaRPr kumimoji="1" lang="zh-CN" altLang="en-US" sz="28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10000" y="3926417"/>
            <a:ext cx="1044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から</a:t>
            </a:r>
            <a:endParaRPr kumimoji="1" lang="zh-CN" altLang="en-US" sz="28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05222" y="2180167"/>
            <a:ext cx="1058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まで</a:t>
            </a:r>
            <a:endParaRPr kumimoji="1" lang="zh-CN" altLang="en-US" sz="28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46778" y="2503332"/>
            <a:ext cx="395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8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90056" y="1841799"/>
            <a:ext cx="155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じゅういちじ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560508" y="1841799"/>
            <a:ext cx="9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しちじ</a:t>
            </a:r>
            <a:endParaRPr kumimoji="1" lang="en-US" altLang="ja-JP" dirty="0"/>
          </a:p>
        </p:txBody>
      </p:sp>
      <p:sp>
        <p:nvSpPr>
          <p:cNvPr id="9" name="文本框 8"/>
          <p:cNvSpPr txBox="1"/>
          <p:nvPr/>
        </p:nvSpPr>
        <p:spPr>
          <a:xfrm>
            <a:off x="7823238" y="1841799"/>
            <a:ext cx="5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ね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96334" y="3584443"/>
            <a:ext cx="9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ごぜん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270094" y="3557085"/>
            <a:ext cx="141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じゅぎょう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890056" y="1239229"/>
            <a:ext cx="306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小李每天从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11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点到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7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点睡觉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180301" y="4040292"/>
            <a:ext cx="276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上午的课从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8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点开始</a:t>
            </a:r>
          </a:p>
        </p:txBody>
      </p:sp>
    </p:spTree>
    <p:extLst>
      <p:ext uri="{BB962C8B-B14F-4D97-AF65-F5344CB8AC3E}">
        <p14:creationId xmlns:p14="http://schemas.microsoft.com/office/powerpoint/2010/main" val="10448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381564" y="4052660"/>
            <a:ext cx="6424783" cy="4728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具体时间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＋に　　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表示动作发生的具体时间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50956" y="1594167"/>
            <a:ext cx="3256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1</a:t>
            </a:r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0</a:t>
            </a:r>
            <a:r>
              <a:rPr kumimoji="1" lang="en-US" altLang="en-US" sz="2800" dirty="0">
                <a:latin typeface="微软雅黑"/>
                <a:ea typeface="微软雅黑"/>
                <a:cs typeface="微软雅黑"/>
              </a:rPr>
              <a:t>：00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上班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13232" y="2651802"/>
            <a:ext cx="5661377" cy="5847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1</a:t>
            </a:r>
            <a:r>
              <a:rPr kumimoji="1" lang="en-US" altLang="zh-CN" sz="3200" dirty="0">
                <a:latin typeface="微软雅黑"/>
                <a:ea typeface="微软雅黑"/>
                <a:cs typeface="微软雅黑"/>
              </a:rPr>
              <a:t>0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時</a:t>
            </a:r>
            <a:r>
              <a:rPr kumimoji="1" lang="ja-JP" altLang="en-US" sz="3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に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　働きます。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1" name="直线箭头连接符 10"/>
          <p:cNvCxnSpPr/>
          <p:nvPr/>
        </p:nvCxnSpPr>
        <p:spPr>
          <a:xfrm>
            <a:off x="3269816" y="3236578"/>
            <a:ext cx="13511" cy="8160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13232" y="2302053"/>
            <a:ext cx="109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じゅうじ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540048" y="2302053"/>
            <a:ext cx="90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はたら</a:t>
            </a:r>
            <a:endParaRPr kumimoji="1" lang="en-US" altLang="ja-JP" dirty="0"/>
          </a:p>
          <a:p>
            <a:endParaRPr kumimoji="1"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592500"/>
              </p:ext>
            </p:extLst>
          </p:nvPr>
        </p:nvGraphicFramePr>
        <p:xfrm>
          <a:off x="66010" y="19780"/>
          <a:ext cx="9055985" cy="3657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1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1854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语法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总结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基础课文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练习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395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35301" y="3086805"/>
            <a:ext cx="5661377" cy="5847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私は　夜　</a:t>
            </a:r>
            <a:r>
              <a:rPr kumimoji="1" lang="en-US" altLang="ja-JP" sz="3200" dirty="0">
                <a:latin typeface="微软雅黑"/>
                <a:ea typeface="微软雅黑"/>
                <a:cs typeface="微软雅黑"/>
              </a:rPr>
              <a:t>11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時（　）寝ます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45606" y="2071314"/>
            <a:ext cx="2837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我晚上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11</a:t>
            </a:r>
            <a:r>
              <a:rPr kumimoji="1" lang="en-US" altLang="en-US" sz="2400" dirty="0">
                <a:latin typeface="微软雅黑"/>
                <a:ea typeface="微软雅黑"/>
                <a:cs typeface="微软雅黑"/>
              </a:rPr>
              <a:t>点睡觉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35300" y="2717473"/>
            <a:ext cx="81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わたし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10420" y="2717473"/>
            <a:ext cx="78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よる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94095" y="2717473"/>
            <a:ext cx="156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じゅういちじ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789736" y="2717473"/>
            <a:ext cx="77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ね</a:t>
            </a:r>
            <a:endParaRPr kumimoji="1"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592500"/>
              </p:ext>
            </p:extLst>
          </p:nvPr>
        </p:nvGraphicFramePr>
        <p:xfrm>
          <a:off x="66010" y="19780"/>
          <a:ext cx="9055985" cy="3657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1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1854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语法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总结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基础课文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练习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920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56511" y="2522871"/>
            <a:ext cx="5661377" cy="5847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毎日、７時（　）起きます。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61793" y="1367816"/>
            <a:ext cx="3256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每天</a:t>
            </a:r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7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点钟起床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592500"/>
              </p:ext>
            </p:extLst>
          </p:nvPr>
        </p:nvGraphicFramePr>
        <p:xfrm>
          <a:off x="66010" y="19780"/>
          <a:ext cx="9055985" cy="3657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1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1854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语法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总结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基础课文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练习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053629" y="2153539"/>
            <a:ext cx="124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しちじ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26329" y="2150252"/>
            <a:ext cx="66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お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0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8" y="610651"/>
            <a:ext cx="6702778" cy="3770313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850059"/>
              </p:ext>
            </p:extLst>
          </p:nvPr>
        </p:nvGraphicFramePr>
        <p:xfrm>
          <a:off x="66010" y="19780"/>
          <a:ext cx="9055985" cy="3657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1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1854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语法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总结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基础课文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练习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865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0466" y="2145949"/>
            <a:ext cx="8076580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今日　昨日　今　明日　毎日</a:t>
            </a:r>
            <a:r>
              <a:rPr kumimoji="1" lang="ja-JP" altLang="ja-JP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去年　来年　来週　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…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93034" y="918603"/>
            <a:ext cx="1770025" cy="44579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不加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に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3304" y="3300620"/>
            <a:ext cx="525602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わたしは　明日　休みます。</a:t>
            </a:r>
            <a:r>
              <a:rPr kumimoji="1" lang="ja-JP" altLang="en-US" sz="2400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先月　に　働きました。　　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✖︎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0466" y="1776617"/>
            <a:ext cx="807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きょう　　きのう　　いま　　あした　　まいにち　きょねん　らいねん　らいしゅう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592500"/>
              </p:ext>
            </p:extLst>
          </p:nvPr>
        </p:nvGraphicFramePr>
        <p:xfrm>
          <a:off x="66010" y="19780"/>
          <a:ext cx="9055985" cy="3657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1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1854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语法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总结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基础课文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练习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394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75442" y="2003905"/>
            <a:ext cx="4242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今日は　休みます。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5442" y="1702117"/>
            <a:ext cx="81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きょう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34699" y="1702117"/>
            <a:ext cx="72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や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75442" y="3076396"/>
            <a:ext cx="4931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昨日は　休みませんでした。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75442" y="2873763"/>
            <a:ext cx="81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きのう</a:t>
            </a:r>
            <a:endParaRPr kumimoji="1"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592500"/>
              </p:ext>
            </p:extLst>
          </p:nvPr>
        </p:nvGraphicFramePr>
        <p:xfrm>
          <a:off x="66010" y="19780"/>
          <a:ext cx="9055985" cy="3657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1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1854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语法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总结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基础课文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练习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309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75442" y="2003905"/>
            <a:ext cx="4242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今日は　休みます。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5442" y="1702117"/>
            <a:ext cx="81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きょう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34699" y="1702117"/>
            <a:ext cx="72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や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75442" y="3076396"/>
            <a:ext cx="4931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昨日は　休みませんでした。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75442" y="2873763"/>
            <a:ext cx="81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きのう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486141" y="1823697"/>
            <a:ext cx="499931" cy="1775919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161862" y="4430907"/>
            <a:ext cx="2283466" cy="6484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对比</a:t>
            </a:r>
          </a:p>
        </p:txBody>
      </p:sp>
      <p:cxnSp>
        <p:nvCxnSpPr>
          <p:cNvPr id="10" name="直线箭头连接符 9"/>
          <p:cNvCxnSpPr>
            <a:stCxn id="7" idx="2"/>
          </p:cNvCxnSpPr>
          <p:nvPr/>
        </p:nvCxnSpPr>
        <p:spPr>
          <a:xfrm>
            <a:off x="2736107" y="3599616"/>
            <a:ext cx="20267" cy="831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592500"/>
              </p:ext>
            </p:extLst>
          </p:nvPr>
        </p:nvGraphicFramePr>
        <p:xfrm>
          <a:off x="66010" y="19780"/>
          <a:ext cx="9055985" cy="3657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1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1854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语法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总结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基础课文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练习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855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9558" y="1621064"/>
            <a:ext cx="58910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森さんは日本人です。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zh-CN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李さん（　　）中国人です。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小野さん（　　）　日本人です。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592500"/>
              </p:ext>
            </p:extLst>
          </p:nvPr>
        </p:nvGraphicFramePr>
        <p:xfrm>
          <a:off x="66010" y="19780"/>
          <a:ext cx="9055985" cy="3657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1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1854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语法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总结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基础课文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练习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409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9558" y="1621064"/>
            <a:ext cx="58910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森さんは日本人です。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zh-CN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李さん（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は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）中国人です。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小野さん（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も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）　日本人です。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323444" y="2404578"/>
            <a:ext cx="1594374" cy="4052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表对比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6323444" y="3134056"/>
            <a:ext cx="1688955" cy="42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也</a:t>
            </a:r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>
            <a:off x="5539771" y="2620720"/>
            <a:ext cx="7836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V="1">
            <a:off x="5891074" y="3336689"/>
            <a:ext cx="432370" cy="135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592500"/>
              </p:ext>
            </p:extLst>
          </p:nvPr>
        </p:nvGraphicFramePr>
        <p:xfrm>
          <a:off x="66010" y="19780"/>
          <a:ext cx="9055985" cy="3657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1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1854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语法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总结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基础课文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练习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879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16186" y="1215798"/>
            <a:ext cx="1553838" cy="3647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动词时态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385557"/>
              </p:ext>
            </p:extLst>
          </p:nvPr>
        </p:nvGraphicFramePr>
        <p:xfrm>
          <a:off x="1770024" y="1604960"/>
          <a:ext cx="6255888" cy="1575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5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5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920">
                <a:tc>
                  <a:txBody>
                    <a:bodyPr/>
                    <a:lstStyle/>
                    <a:p>
                      <a:endParaRPr lang="zh-CN" alt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/>
                          <a:ea typeface="微软雅黑"/>
                          <a:cs typeface="微软雅黑"/>
                        </a:rPr>
                        <a:t>肯定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/>
                          <a:ea typeface="微软雅黑"/>
                          <a:cs typeface="微软雅黑"/>
                        </a:rPr>
                        <a:t>否定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92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非过去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latin typeface="微软雅黑"/>
                          <a:ea typeface="微软雅黑"/>
                          <a:cs typeface="微软雅黑"/>
                        </a:rPr>
                        <a:t>ます</a:t>
                      </a:r>
                      <a:endParaRPr lang="zh-CN" alt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latin typeface="微软雅黑"/>
                          <a:ea typeface="微软雅黑"/>
                          <a:cs typeface="微软雅黑"/>
                        </a:rPr>
                        <a:t>ません</a:t>
                      </a:r>
                      <a:endParaRPr lang="zh-CN" alt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221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/>
                          <a:ea typeface="微软雅黑"/>
                          <a:cs typeface="微软雅黑"/>
                        </a:rPr>
                        <a:t>过去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latin typeface="微软雅黑"/>
                          <a:ea typeface="微软雅黑"/>
                          <a:cs typeface="微软雅黑"/>
                        </a:rPr>
                        <a:t>ました</a:t>
                      </a:r>
                      <a:endParaRPr lang="zh-CN" alt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latin typeface="微软雅黑"/>
                          <a:ea typeface="微软雅黑"/>
                          <a:cs typeface="微软雅黑"/>
                        </a:rPr>
                        <a:t>ませんでした</a:t>
                      </a:r>
                      <a:endParaRPr lang="zh-CN" alt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圆角矩形 3"/>
          <p:cNvSpPr/>
          <p:nvPr/>
        </p:nvSpPr>
        <p:spPr>
          <a:xfrm>
            <a:off x="216186" y="3363707"/>
            <a:ext cx="1553838" cy="4322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助词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337513" y="3388764"/>
            <a:ext cx="52019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に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                                   具体时间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…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から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…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まで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                   从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~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到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~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は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                                   对比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も　　　　　　　　　　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 也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525103"/>
              </p:ext>
            </p:extLst>
          </p:nvPr>
        </p:nvGraphicFramePr>
        <p:xfrm>
          <a:off x="66010" y="19780"/>
          <a:ext cx="9055985" cy="3657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1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1854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语法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总结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基础课文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练习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921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7222" y="1821065"/>
            <a:ext cx="77535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田中さんは　昨日　休みましたか。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zh-CN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　　　　　　　　ーはい、休み（　　）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　　　　　　　　ーいいえ、休み（　　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）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53421" y="3206059"/>
            <a:ext cx="69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54369" y="3390725"/>
            <a:ext cx="914822" cy="14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702855"/>
              </p:ext>
            </p:extLst>
          </p:nvPr>
        </p:nvGraphicFramePr>
        <p:xfrm>
          <a:off x="66010" y="19780"/>
          <a:ext cx="9055985" cy="3657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1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1854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语法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总结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基础课文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练习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84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7222" y="1097867"/>
            <a:ext cx="77535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田中さんは　昨日　休みましたか。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zh-CN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　　　　　　　　ーはい、休み（　　）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　　　　　　　　ーいいえ、休み（　　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）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59927" y="1869323"/>
            <a:ext cx="1094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ました</a:t>
            </a:r>
            <a:endParaRPr kumimoji="1" lang="zh-CN" altLang="en-US" sz="20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08802" y="2667527"/>
            <a:ext cx="1905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ませんでした</a:t>
            </a:r>
            <a:endParaRPr kumimoji="1" lang="zh-CN" altLang="en-US" sz="20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881935"/>
              </p:ext>
            </p:extLst>
          </p:nvPr>
        </p:nvGraphicFramePr>
        <p:xfrm>
          <a:off x="66010" y="19780"/>
          <a:ext cx="9055985" cy="3657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1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1854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语法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总结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基础课文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练习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93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5512" y="1672769"/>
            <a:ext cx="58100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張さん　今晩　勉強しますか。</a:t>
            </a:r>
            <a:endParaRPr kumimoji="1" lang="en-US" altLang="ja-JP" sz="2400" dirty="0"/>
          </a:p>
          <a:p>
            <a:endParaRPr kumimoji="1" lang="en-US" altLang="zh-CN" sz="2400" dirty="0"/>
          </a:p>
          <a:p>
            <a:r>
              <a:rPr kumimoji="1" lang="ja-JP" altLang="zh-CN" sz="2400" dirty="0"/>
              <a:t>　</a:t>
            </a:r>
            <a:r>
              <a:rPr kumimoji="1" lang="ja-JP" altLang="en-US" sz="2400" dirty="0"/>
              <a:t>　　　　　　　ーはい、　勉強し（　　</a:t>
            </a:r>
            <a:r>
              <a:rPr kumimoji="1" lang="zh-CN" altLang="en-US" sz="2400" dirty="0"/>
              <a:t>  </a:t>
            </a:r>
            <a:r>
              <a:rPr kumimoji="1" lang="ja-JP" altLang="en-US" sz="2400" dirty="0"/>
              <a:t>）。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ja-JP" sz="2400" dirty="0"/>
              <a:t>　</a:t>
            </a:r>
            <a:r>
              <a:rPr kumimoji="1" lang="ja-JP" altLang="en-US" sz="2400" dirty="0"/>
              <a:t>　　　　　　　ーいいえ、勉強し（　　</a:t>
            </a:r>
            <a:r>
              <a:rPr kumimoji="1" lang="zh-CN" altLang="en-US" sz="2400" dirty="0"/>
              <a:t>  </a:t>
            </a:r>
            <a:r>
              <a:rPr kumimoji="1" lang="ja-JP" altLang="en-US" sz="2400" dirty="0"/>
              <a:t>　）。</a:t>
            </a:r>
            <a:endParaRPr kumimoji="1" lang="zh-CN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672360"/>
              </p:ext>
            </p:extLst>
          </p:nvPr>
        </p:nvGraphicFramePr>
        <p:xfrm>
          <a:off x="66010" y="19780"/>
          <a:ext cx="9055985" cy="3657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1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1854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语法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总结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基础课文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练习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0094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5512" y="1063910"/>
            <a:ext cx="58100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張さん　今晩　勉強しますか。</a:t>
            </a:r>
            <a:endParaRPr kumimoji="1" lang="en-US" altLang="ja-JP" sz="2400" dirty="0"/>
          </a:p>
          <a:p>
            <a:endParaRPr kumimoji="1" lang="en-US" altLang="zh-CN" sz="2400" dirty="0"/>
          </a:p>
          <a:p>
            <a:r>
              <a:rPr kumimoji="1" lang="ja-JP" altLang="zh-CN" sz="2400" dirty="0"/>
              <a:t>　</a:t>
            </a:r>
            <a:r>
              <a:rPr kumimoji="1" lang="ja-JP" altLang="en-US" sz="2400" dirty="0"/>
              <a:t>　　　　　　　ーはい、　勉強し（　　</a:t>
            </a:r>
            <a:r>
              <a:rPr kumimoji="1" lang="zh-CN" altLang="en-US" sz="2400" dirty="0"/>
              <a:t>  </a:t>
            </a:r>
            <a:r>
              <a:rPr kumimoji="1" lang="ja-JP" altLang="en-US" sz="2400" dirty="0"/>
              <a:t>）。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ja-JP" sz="2400" dirty="0"/>
              <a:t>　</a:t>
            </a:r>
            <a:r>
              <a:rPr kumimoji="1" lang="ja-JP" altLang="en-US" sz="2400" dirty="0"/>
              <a:t>　　　　　　　ーいいえ、勉強し（　　</a:t>
            </a:r>
            <a:r>
              <a:rPr kumimoji="1" lang="zh-CN" altLang="en-US" sz="2400" dirty="0"/>
              <a:t>  </a:t>
            </a:r>
            <a:r>
              <a:rPr kumimoji="1" lang="ja-JP" altLang="en-US" sz="2400" dirty="0"/>
              <a:t>　）。</a:t>
            </a:r>
            <a:endParaRPr kumimoji="1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5112786" y="1857435"/>
            <a:ext cx="959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ます</a:t>
            </a:r>
            <a:endParaRPr kumimoji="1" lang="zh-CN" altLang="en-US" sz="20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12786" y="2517140"/>
            <a:ext cx="110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ません</a:t>
            </a:r>
            <a:endParaRPr kumimoji="1" lang="zh-CN" altLang="en-US" sz="20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676308"/>
              </p:ext>
            </p:extLst>
          </p:nvPr>
        </p:nvGraphicFramePr>
        <p:xfrm>
          <a:off x="66010" y="19780"/>
          <a:ext cx="9055985" cy="3657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1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1854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语法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总结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基础课文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练习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94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0223" y="1968500"/>
            <a:ext cx="114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昨天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90223" y="2825750"/>
            <a:ext cx="114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今天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0223" y="3693584"/>
            <a:ext cx="114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明天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2032000" y="2180167"/>
            <a:ext cx="1143000" cy="10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443112" y="2052251"/>
            <a:ext cx="107244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过去</a:t>
            </a:r>
          </a:p>
        </p:txBody>
      </p:sp>
      <p:cxnSp>
        <p:nvCxnSpPr>
          <p:cNvPr id="11" name="直线箭头连接符 10"/>
          <p:cNvCxnSpPr>
            <a:stCxn id="5" idx="3"/>
          </p:cNvCxnSpPr>
          <p:nvPr/>
        </p:nvCxnSpPr>
        <p:spPr>
          <a:xfrm>
            <a:off x="1933222" y="3087360"/>
            <a:ext cx="12417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443112" y="2825751"/>
            <a:ext cx="107244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现在</a:t>
            </a:r>
          </a:p>
        </p:txBody>
      </p:sp>
      <p:cxnSp>
        <p:nvCxnSpPr>
          <p:cNvPr id="13" name="直线箭头连接符 12"/>
          <p:cNvCxnSpPr/>
          <p:nvPr/>
        </p:nvCxnSpPr>
        <p:spPr>
          <a:xfrm>
            <a:off x="1933221" y="3997036"/>
            <a:ext cx="1241779" cy="15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443111" y="3892312"/>
            <a:ext cx="107244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将来</a:t>
            </a:r>
          </a:p>
        </p:txBody>
      </p:sp>
      <p:sp>
        <p:nvSpPr>
          <p:cNvPr id="15" name="右大括号 14"/>
          <p:cNvSpPr/>
          <p:nvPr/>
        </p:nvSpPr>
        <p:spPr>
          <a:xfrm>
            <a:off x="4515556" y="3206750"/>
            <a:ext cx="691445" cy="97366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207001" y="3323167"/>
            <a:ext cx="156633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非过去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700889" y="2052251"/>
            <a:ext cx="107244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过去</a:t>
            </a:r>
          </a:p>
        </p:txBody>
      </p:sp>
      <p:cxnSp>
        <p:nvCxnSpPr>
          <p:cNvPr id="22" name="直线箭头连接符 21"/>
          <p:cNvCxnSpPr>
            <a:stCxn id="9" idx="3"/>
          </p:cNvCxnSpPr>
          <p:nvPr/>
        </p:nvCxnSpPr>
        <p:spPr>
          <a:xfrm>
            <a:off x="4515557" y="2313861"/>
            <a:ext cx="10583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592500"/>
              </p:ext>
            </p:extLst>
          </p:nvPr>
        </p:nvGraphicFramePr>
        <p:xfrm>
          <a:off x="66010" y="19780"/>
          <a:ext cx="9055985" cy="3657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1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1854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语法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总结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基础课文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练习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8C5BB7CD-730A-9A41-BC13-7130D6803328}"/>
              </a:ext>
            </a:extLst>
          </p:cNvPr>
          <p:cNvSpPr/>
          <p:nvPr/>
        </p:nvSpPr>
        <p:spPr>
          <a:xfrm>
            <a:off x="1665111" y="65061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2.1.2</a:t>
            </a:r>
            <a:r>
              <a:rPr lang="zh-CN" altLang="en-US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二、存在句</a:t>
            </a:r>
          </a:p>
        </p:txBody>
      </p:sp>
    </p:spTree>
    <p:extLst>
      <p:ext uri="{BB962C8B-B14F-4D97-AF65-F5344CB8AC3E}">
        <p14:creationId xmlns:p14="http://schemas.microsoft.com/office/powerpoint/2010/main" val="351026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0696" y="601081"/>
            <a:ext cx="1936049" cy="5471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基础课文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51234" y="1529968"/>
            <a:ext cx="7431401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u"/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今　</a:t>
            </a:r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4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時です。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                        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现在是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4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点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u"/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森さんは　</a:t>
            </a:r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7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時に　起きます。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小森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7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点起床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u"/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森さんは　先週　休みました。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小森上周休息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u"/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私は　昨日　働きませんでした。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我昨天不工作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4977" y="1242815"/>
            <a:ext cx="7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いま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26745" y="1242815"/>
            <a:ext cx="68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よじ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036231" y="2134400"/>
            <a:ext cx="73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しちじ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229142" y="2134400"/>
            <a:ext cx="49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お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34977" y="2179520"/>
            <a:ext cx="59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もり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23932" y="3039494"/>
            <a:ext cx="11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せんしゅう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148071" y="3039494"/>
            <a:ext cx="58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や</a:t>
            </a:r>
            <a:endParaRPr kumimoji="1" lang="en-US" altLang="ja-JP" dirty="0"/>
          </a:p>
        </p:txBody>
      </p:sp>
      <p:sp>
        <p:nvSpPr>
          <p:cNvPr id="11" name="文本框 10"/>
          <p:cNvSpPr txBox="1"/>
          <p:nvPr/>
        </p:nvSpPr>
        <p:spPr>
          <a:xfrm>
            <a:off x="2229420" y="3850026"/>
            <a:ext cx="97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きのう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323863" y="3880510"/>
            <a:ext cx="90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はたら</a:t>
            </a:r>
            <a:endParaRPr kumimoji="1"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052194"/>
              </p:ext>
            </p:extLst>
          </p:nvPr>
        </p:nvGraphicFramePr>
        <p:xfrm>
          <a:off x="66010" y="19780"/>
          <a:ext cx="9055985" cy="3657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1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1854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语法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总结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基础课文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练习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854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2907" y="891612"/>
            <a:ext cx="5391143" cy="1200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毎日、何時に　寝ますか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 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每天几点睡觉？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11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時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30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分に　寝ます。</a:t>
            </a:r>
            <a:r>
              <a:rPr kumimoji="1" lang="zh-CN" altLang="zh-CN" dirty="0">
                <a:latin typeface="微软雅黑"/>
                <a:ea typeface="微软雅黑"/>
                <a:cs typeface="微软雅黑"/>
              </a:rPr>
              <a:t>1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点半睡觉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4814" y="2961927"/>
            <a:ext cx="8606913" cy="1200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昨日、何時から　何時まで　働きましたか。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昨天几点到鸡蛋工作了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9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時から　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6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時まで　働きました。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9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点到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6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点工作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64814" y="513337"/>
            <a:ext cx="122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まいにち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8" name="文本框 7"/>
          <p:cNvSpPr txBox="1"/>
          <p:nvPr/>
        </p:nvSpPr>
        <p:spPr>
          <a:xfrm>
            <a:off x="1594373" y="513337"/>
            <a:ext cx="87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なんじ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688816" y="522280"/>
            <a:ext cx="47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ね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21604" y="1350886"/>
            <a:ext cx="271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じゅういちじさんじゅうぷん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787170" y="1350886"/>
            <a:ext cx="47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ね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64814" y="2650116"/>
            <a:ext cx="95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きのう</a:t>
            </a:r>
            <a:endParaRPr kumimoji="1" lang="en-US" altLang="ja-JP" dirty="0"/>
          </a:p>
        </p:txBody>
      </p:sp>
      <p:sp>
        <p:nvSpPr>
          <p:cNvPr id="13" name="文本框 12"/>
          <p:cNvSpPr txBox="1"/>
          <p:nvPr/>
        </p:nvSpPr>
        <p:spPr>
          <a:xfrm>
            <a:off x="4242654" y="2650116"/>
            <a:ext cx="118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はたら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59395" y="3368165"/>
            <a:ext cx="86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くじ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743001" y="3368165"/>
            <a:ext cx="1094442" cy="37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ろくじ</a:t>
            </a:r>
            <a:endParaRPr kumimoji="1"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237332"/>
              </p:ext>
            </p:extLst>
          </p:nvPr>
        </p:nvGraphicFramePr>
        <p:xfrm>
          <a:off x="66010" y="19780"/>
          <a:ext cx="9055985" cy="3657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1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1854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语法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总结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基础课文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练习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324140" y="2650116"/>
            <a:ext cx="114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なんじ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37443" y="2650116"/>
            <a:ext cx="108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なんじ</a:t>
            </a:r>
            <a:endParaRPr kumimoji="1" lang="en-US" altLang="ja-JP" dirty="0"/>
          </a:p>
        </p:txBody>
      </p:sp>
      <p:sp>
        <p:nvSpPr>
          <p:cNvPr id="6" name="文本框 5"/>
          <p:cNvSpPr txBox="1"/>
          <p:nvPr/>
        </p:nvSpPr>
        <p:spPr>
          <a:xfrm>
            <a:off x="3080654" y="3370555"/>
            <a:ext cx="98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はたら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9892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9248" y="3053297"/>
            <a:ext cx="6828780" cy="1200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試験は　いつ　始まりますか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。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考试什么时候开始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来週の　木曜日です。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              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下周四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69248" y="1179826"/>
            <a:ext cx="6743207" cy="1200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先週　休みましたか。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             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上周休息了吗？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いいえ、休みませんでした。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   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不，没有休息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61155" y="810494"/>
            <a:ext cx="118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せんしゅう</a:t>
            </a:r>
            <a:endParaRPr kumimoji="1" lang="en-US" altLang="ja-JP" dirty="0"/>
          </a:p>
        </p:txBody>
      </p:sp>
      <p:sp>
        <p:nvSpPr>
          <p:cNvPr id="5" name="文本框 4"/>
          <p:cNvSpPr txBox="1"/>
          <p:nvPr/>
        </p:nvSpPr>
        <p:spPr>
          <a:xfrm>
            <a:off x="1756513" y="842067"/>
            <a:ext cx="66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やす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87548" y="1655805"/>
            <a:ext cx="66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やす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69248" y="2751803"/>
            <a:ext cx="90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しけん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932026" y="2715794"/>
            <a:ext cx="71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はじ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61155" y="3485287"/>
            <a:ext cx="135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らいしゅう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112320" y="3530407"/>
            <a:ext cx="128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もくようび</a:t>
            </a:r>
            <a:endParaRPr kumimoji="1"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237332"/>
              </p:ext>
            </p:extLst>
          </p:nvPr>
        </p:nvGraphicFramePr>
        <p:xfrm>
          <a:off x="66010" y="19780"/>
          <a:ext cx="9055985" cy="3657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1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1854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语法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总结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基础课文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练习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0646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5651" y="949819"/>
            <a:ext cx="8606913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⑴</a:t>
            </a:r>
            <a:r>
              <a:rPr kumimoji="1" lang="ja-JP" altLang="en-US" sz="2800" dirty="0"/>
              <a:t>　今　何時です（　　）。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⑵</a:t>
            </a:r>
            <a:r>
              <a:rPr kumimoji="1" lang="ja-JP" altLang="ja-JP" sz="2800" dirty="0"/>
              <a:t>　</a:t>
            </a:r>
            <a:r>
              <a:rPr kumimoji="1" lang="ja-JP" altLang="en-US" sz="2800" dirty="0"/>
              <a:t>昨日は　何時（　　）起きます。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⑶</a:t>
            </a:r>
            <a:r>
              <a:rPr kumimoji="1" lang="ja-JP" altLang="en-US" sz="2800" dirty="0"/>
              <a:t>小野さんは　、毎日　</a:t>
            </a:r>
            <a:r>
              <a:rPr kumimoji="1" lang="en-US" altLang="ja-JP" sz="2800" dirty="0"/>
              <a:t>9</a:t>
            </a:r>
            <a:r>
              <a:rPr kumimoji="1" lang="ja-JP" altLang="en-US" sz="2800" dirty="0"/>
              <a:t>時（　）（　）</a:t>
            </a:r>
            <a:r>
              <a:rPr kumimoji="1" lang="en-US" altLang="ja-JP" sz="2800" dirty="0"/>
              <a:t>5</a:t>
            </a:r>
            <a:r>
              <a:rPr kumimoji="1" lang="ja-JP" altLang="en-US" sz="2800" dirty="0"/>
              <a:t>時（　</a:t>
            </a:r>
            <a:r>
              <a:rPr kumimoji="1" lang="zh-CN" altLang="en-US" sz="2800" dirty="0"/>
              <a:t> </a:t>
            </a:r>
            <a:r>
              <a:rPr kumimoji="1" lang="ja-JP" altLang="en-US" sz="2800" dirty="0"/>
              <a:t>）（ 　）働きます。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⑷</a:t>
            </a:r>
            <a:r>
              <a:rPr kumimoji="1" lang="ja-JP" altLang="en-US" sz="2800" dirty="0"/>
              <a:t>李さんは　先週</a:t>
            </a:r>
            <a:r>
              <a:rPr kumimoji="1" lang="ja-JP" altLang="ja-JP" sz="2800" dirty="0"/>
              <a:t>　</a:t>
            </a:r>
            <a:r>
              <a:rPr kumimoji="1" lang="ja-JP" altLang="en-US" sz="2800" dirty="0"/>
              <a:t>（　）　土曜日　休みませんでした。</a:t>
            </a:r>
            <a:endParaRPr kumimoji="1" lang="en-US" altLang="ja-JP" sz="2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032488"/>
              </p:ext>
            </p:extLst>
          </p:nvPr>
        </p:nvGraphicFramePr>
        <p:xfrm>
          <a:off x="66010" y="19780"/>
          <a:ext cx="9055985" cy="3657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1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1854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语法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总结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基础课文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练习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2176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6721" y="949819"/>
            <a:ext cx="8350191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⑴</a:t>
            </a:r>
            <a:r>
              <a:rPr kumimoji="1" lang="ja-JP" altLang="en-US" sz="2800" dirty="0"/>
              <a:t>　今　何時です（　　）。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⑵</a:t>
            </a:r>
            <a:r>
              <a:rPr kumimoji="1" lang="ja-JP" altLang="ja-JP" sz="2800" dirty="0"/>
              <a:t>　</a:t>
            </a:r>
            <a:r>
              <a:rPr kumimoji="1" lang="ja-JP" altLang="en-US" sz="2800" dirty="0"/>
              <a:t>昨日は　何時（　　）起きます。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⑶</a:t>
            </a:r>
            <a:r>
              <a:rPr kumimoji="1" lang="ja-JP" altLang="en-US" sz="2800" dirty="0"/>
              <a:t>小野さんは　、毎日　</a:t>
            </a:r>
            <a:r>
              <a:rPr kumimoji="1" lang="en-US" altLang="ja-JP" sz="2800" dirty="0"/>
              <a:t>9</a:t>
            </a:r>
            <a:r>
              <a:rPr kumimoji="1" lang="ja-JP" altLang="en-US" sz="2800" dirty="0"/>
              <a:t>時（　）（　）</a:t>
            </a:r>
            <a:r>
              <a:rPr kumimoji="1" lang="en-US" altLang="ja-JP" sz="2800" dirty="0"/>
              <a:t>5</a:t>
            </a:r>
            <a:r>
              <a:rPr kumimoji="1" lang="ja-JP" altLang="en-US" sz="2800" dirty="0"/>
              <a:t>時（　）（ 　）働きます。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⑷</a:t>
            </a:r>
            <a:r>
              <a:rPr kumimoji="1" lang="ja-JP" altLang="en-US" sz="2800" dirty="0"/>
              <a:t>李さんは　先週</a:t>
            </a:r>
            <a:r>
              <a:rPr kumimoji="1" lang="ja-JP" altLang="ja-JP" sz="2800" dirty="0"/>
              <a:t>　</a:t>
            </a:r>
            <a:r>
              <a:rPr kumimoji="1" lang="ja-JP" altLang="en-US" sz="2800" dirty="0"/>
              <a:t>（　）　土曜日　休みませんでした。</a:t>
            </a:r>
            <a:endParaRPr kumimoji="1" lang="en-US" altLang="ja-JP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3099936" y="949819"/>
            <a:ext cx="510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か</a:t>
            </a:r>
            <a:endParaRPr kumimoji="1" lang="zh-CN" altLang="en-US" sz="20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99936" y="1902975"/>
            <a:ext cx="683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に</a:t>
            </a:r>
            <a:endParaRPr kumimoji="1" lang="zh-CN" altLang="en-US" sz="20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08886" y="2687506"/>
            <a:ext cx="474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か</a:t>
            </a:r>
            <a:endParaRPr kumimoji="1" lang="zh-CN" altLang="en-US" sz="20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38349" y="2712528"/>
            <a:ext cx="474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ら</a:t>
            </a:r>
            <a:endParaRPr kumimoji="1" lang="zh-CN" altLang="en-US" sz="20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49148" y="2666846"/>
            <a:ext cx="58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ま</a:t>
            </a:r>
            <a:endParaRPr kumimoji="1" lang="zh-CN" altLang="en-US" sz="20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24420" y="2751817"/>
            <a:ext cx="404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</a:t>
            </a:r>
            <a:endParaRPr kumimoji="1" lang="en-US" altLang="ja-JP" sz="20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67396" y="3978221"/>
            <a:ext cx="516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✖️</a:t>
            </a:r>
            <a:endParaRPr kumimoji="1" lang="zh-CN" altLang="en-US" sz="20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132902"/>
              </p:ext>
            </p:extLst>
          </p:nvPr>
        </p:nvGraphicFramePr>
        <p:xfrm>
          <a:off x="66010" y="19780"/>
          <a:ext cx="9055985" cy="3657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1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1854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语法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总结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基础课文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练习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97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1132" y="676146"/>
            <a:ext cx="2625263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前天</a:t>
            </a:r>
            <a:r>
              <a:rPr kumimoji="1" lang="zh-CN" altLang="zh-CN" sz="2400" dirty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肯定）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明年（肯定）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en-US" sz="2400" dirty="0">
                <a:latin typeface="微软雅黑"/>
                <a:ea typeface="微软雅黑"/>
                <a:cs typeface="微软雅黑"/>
              </a:rPr>
              <a:t>后天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（否定）</a:t>
            </a:r>
            <a:endParaRPr kumimoji="1" lang="en-US" altLang="en-US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上个星期（肯定）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 </a:t>
            </a: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上个月（否定）</a:t>
            </a:r>
            <a:r>
              <a:rPr kumimoji="1" lang="en-US" altLang="en-US" sz="2400" dirty="0">
                <a:latin typeface="微软雅黑"/>
                <a:ea typeface="微软雅黑"/>
                <a:cs typeface="微软雅黑"/>
              </a:rPr>
              <a:t> </a:t>
            </a:r>
          </a:p>
          <a:p>
            <a:endParaRPr kumimoji="1" lang="en-US" altLang="en-US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昨天（否）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18667" y="990027"/>
            <a:ext cx="2737556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非过去肯定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非过去否定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过去肯定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过去否定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592500"/>
              </p:ext>
            </p:extLst>
          </p:nvPr>
        </p:nvGraphicFramePr>
        <p:xfrm>
          <a:off x="66010" y="19780"/>
          <a:ext cx="9055985" cy="3657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1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1854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语法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总结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基础课文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练习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304F3197-EAE9-914A-9B52-543EA56D620A}"/>
              </a:ext>
            </a:extLst>
          </p:cNvPr>
          <p:cNvSpPr/>
          <p:nvPr/>
        </p:nvSpPr>
        <p:spPr>
          <a:xfrm>
            <a:off x="3132667" y="437989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2.1.3</a:t>
            </a:r>
            <a:r>
              <a:rPr lang="zh-CN" altLang="en-US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三、描写句</a:t>
            </a:r>
          </a:p>
        </p:txBody>
      </p:sp>
    </p:spTree>
    <p:extLst>
      <p:ext uri="{BB962C8B-B14F-4D97-AF65-F5344CB8AC3E}">
        <p14:creationId xmlns:p14="http://schemas.microsoft.com/office/powerpoint/2010/main" val="64338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7923" y="621408"/>
            <a:ext cx="2625263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前天</a:t>
            </a:r>
            <a:r>
              <a:rPr kumimoji="1" lang="zh-CN" altLang="zh-CN" sz="2400" dirty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肯定）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明年（肯定）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en-US" sz="2400" dirty="0">
                <a:latin typeface="微软雅黑"/>
                <a:ea typeface="微软雅黑"/>
                <a:cs typeface="微软雅黑"/>
              </a:rPr>
              <a:t>后天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（否定）</a:t>
            </a:r>
            <a:endParaRPr kumimoji="1" lang="en-US" altLang="en-US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上个星期（肯定）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 </a:t>
            </a: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上个月（否定）</a:t>
            </a:r>
            <a:r>
              <a:rPr kumimoji="1" lang="en-US" altLang="en-US" sz="2400" dirty="0">
                <a:latin typeface="微软雅黑"/>
                <a:ea typeface="微软雅黑"/>
                <a:cs typeface="微软雅黑"/>
              </a:rPr>
              <a:t> </a:t>
            </a:r>
          </a:p>
          <a:p>
            <a:endParaRPr kumimoji="1" lang="en-US" altLang="en-US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昨天（否）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18667" y="990027"/>
            <a:ext cx="2737556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非过去肯定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非过去否定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过去肯定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过去否定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1878117" y="891585"/>
            <a:ext cx="3540550" cy="2145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V="1">
            <a:off x="2088445" y="1312334"/>
            <a:ext cx="3217334" cy="2546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 flipV="1">
            <a:off x="2088445" y="2218972"/>
            <a:ext cx="3217334" cy="131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2813186" y="3037417"/>
            <a:ext cx="26054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2497666" y="3795889"/>
            <a:ext cx="2921001" cy="176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 flipV="1">
            <a:off x="1878117" y="3707695"/>
            <a:ext cx="3540550" cy="7907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592500"/>
              </p:ext>
            </p:extLst>
          </p:nvPr>
        </p:nvGraphicFramePr>
        <p:xfrm>
          <a:off x="66010" y="19780"/>
          <a:ext cx="9055985" cy="3657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1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1854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语法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总结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基础课文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练习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969A122-F7ED-1243-9FD0-5E15902DC415}"/>
              </a:ext>
            </a:extLst>
          </p:cNvPr>
          <p:cNvSpPr/>
          <p:nvPr/>
        </p:nvSpPr>
        <p:spPr>
          <a:xfrm>
            <a:off x="6224284" y="4221450"/>
            <a:ext cx="1931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2.1.4</a:t>
            </a:r>
            <a:r>
              <a:rPr lang="zh-CN" altLang="en-US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四、叙述句</a:t>
            </a:r>
          </a:p>
        </p:txBody>
      </p:sp>
    </p:spTree>
    <p:extLst>
      <p:ext uri="{BB962C8B-B14F-4D97-AF65-F5344CB8AC3E}">
        <p14:creationId xmlns:p14="http://schemas.microsoft.com/office/powerpoint/2010/main" val="64338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7889" y="1270000"/>
            <a:ext cx="46002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我明天</a:t>
            </a:r>
            <a:r>
              <a:rPr kumimoji="1" lang="zh-CN" altLang="en-US" sz="3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去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日本</a:t>
            </a:r>
            <a:endParaRPr kumimoji="1" lang="en-US" altLang="zh-CN" sz="32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32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我</a:t>
            </a:r>
            <a:r>
              <a:rPr kumimoji="1" lang="zh-CN" altLang="en-US" sz="3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去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过日本</a:t>
            </a:r>
            <a:endParaRPr kumimoji="1" lang="en-US" altLang="zh-CN" sz="32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32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我每年</a:t>
            </a:r>
            <a:r>
              <a:rPr kumimoji="1" lang="zh-CN" altLang="en-US" sz="3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去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日本</a:t>
            </a:r>
            <a:endParaRPr kumimoji="1" lang="en-US" altLang="zh-CN" sz="32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32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我没</a:t>
            </a:r>
            <a:r>
              <a:rPr kumimoji="1" lang="zh-CN" altLang="en-US" sz="3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去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过日本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844114" y="825499"/>
            <a:ext cx="677108" cy="39839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日语动词</a:t>
            </a:r>
            <a:r>
              <a:rPr kumimoji="1" lang="zh-CN" altLang="en-US" sz="3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词尾有变化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592500"/>
              </p:ext>
            </p:extLst>
          </p:nvPr>
        </p:nvGraphicFramePr>
        <p:xfrm>
          <a:off x="66010" y="19780"/>
          <a:ext cx="9055985" cy="3657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1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1854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语法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总结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基础课文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练习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70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442585"/>
              </p:ext>
            </p:extLst>
          </p:nvPr>
        </p:nvGraphicFramePr>
        <p:xfrm>
          <a:off x="592666" y="1242801"/>
          <a:ext cx="8117764" cy="19382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9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9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9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28"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肯定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否定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028">
                <a:tc rowSpan="2"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非过去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现在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ません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02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将来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ません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149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过去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过去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ました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ませんでした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592500"/>
              </p:ext>
            </p:extLst>
          </p:nvPr>
        </p:nvGraphicFramePr>
        <p:xfrm>
          <a:off x="66010" y="19780"/>
          <a:ext cx="9055985" cy="3657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1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1854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语法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总结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基础课文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练习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00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474360"/>
              </p:ext>
            </p:extLst>
          </p:nvPr>
        </p:nvGraphicFramePr>
        <p:xfrm>
          <a:off x="1298221" y="1024079"/>
          <a:ext cx="6088323" cy="18404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9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9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028">
                <a:tc>
                  <a:txBody>
                    <a:bodyPr/>
                    <a:lstStyle/>
                    <a:p>
                      <a:endParaRPr lang="zh-CN" alt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/>
                          <a:ea typeface="微软雅黑"/>
                          <a:cs typeface="微软雅黑"/>
                        </a:rPr>
                        <a:t>肯定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/>
                          <a:ea typeface="微软雅黑"/>
                          <a:cs typeface="微软雅黑"/>
                        </a:rPr>
                        <a:t>否定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028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非过去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latin typeface="微软雅黑"/>
                          <a:ea typeface="微软雅黑"/>
                          <a:cs typeface="微软雅黑"/>
                        </a:rPr>
                        <a:t>ます</a:t>
                      </a:r>
                      <a:endParaRPr lang="zh-CN" alt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latin typeface="微软雅黑"/>
                          <a:ea typeface="微软雅黑"/>
                          <a:cs typeface="微软雅黑"/>
                        </a:rPr>
                        <a:t>ません</a:t>
                      </a:r>
                      <a:endParaRPr lang="zh-CN" alt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421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/>
                          <a:ea typeface="微软雅黑"/>
                          <a:cs typeface="微软雅黑"/>
                        </a:rPr>
                        <a:t>过去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latin typeface="微软雅黑"/>
                          <a:ea typeface="微软雅黑"/>
                          <a:cs typeface="微软雅黑"/>
                        </a:rPr>
                        <a:t>ました</a:t>
                      </a:r>
                      <a:endParaRPr lang="zh-CN" alt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latin typeface="微软雅黑"/>
                          <a:ea typeface="微软雅黑"/>
                          <a:cs typeface="微软雅黑"/>
                        </a:rPr>
                        <a:t>ませんでした</a:t>
                      </a:r>
                      <a:endParaRPr lang="zh-CN" alt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圆角矩形 2"/>
          <p:cNvSpPr/>
          <p:nvPr/>
        </p:nvSpPr>
        <p:spPr>
          <a:xfrm>
            <a:off x="5724300" y="1481668"/>
            <a:ext cx="639811" cy="86783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922879" y="2010835"/>
            <a:ext cx="522112" cy="338667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886222" y="2010835"/>
            <a:ext cx="500323" cy="338667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592500"/>
              </p:ext>
            </p:extLst>
          </p:nvPr>
        </p:nvGraphicFramePr>
        <p:xfrm>
          <a:off x="66010" y="19780"/>
          <a:ext cx="9055985" cy="3657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1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1854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语法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总结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基础课文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练习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89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4461</TotalTime>
  <Words>970</Words>
  <Application>Microsoft Macintosh PowerPoint</Application>
  <PresentationFormat>全屏显示(16:9)</PresentationFormat>
  <Paragraphs>607</Paragraphs>
  <Slides>44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宋体</vt:lpstr>
      <vt:lpstr>微软雅黑</vt:lpstr>
      <vt:lpstr>ＭＳ Ｐゴシック</vt:lpstr>
      <vt:lpstr>Zapf Dingbats</vt:lpstr>
      <vt:lpstr>Arial</vt:lpstr>
      <vt:lpstr>Calibri</vt:lpstr>
      <vt:lpstr>Helvetica Neue For Number</vt:lpstr>
      <vt:lpstr>Wingdings</vt:lpstr>
      <vt:lpstr>Office 主题</vt:lpstr>
      <vt:lpstr>精讲5 动词的时态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第5课 森さんは７時に起きます。</dc:title>
  <dc:creator>松 韩</dc:creator>
  <cp:lastModifiedBy>kongxiangyu0411@yahoo.co.jp</cp:lastModifiedBy>
  <cp:revision>127</cp:revision>
  <dcterms:created xsi:type="dcterms:W3CDTF">2018-05-19T13:09:47Z</dcterms:created>
  <dcterms:modified xsi:type="dcterms:W3CDTF">2019-06-24T07:13:01Z</dcterms:modified>
</cp:coreProperties>
</file>