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386" r:id="rId7"/>
    <p:sldId id="379" r:id="rId8"/>
    <p:sldId id="258" r:id="rId9"/>
    <p:sldId id="259" r:id="rId10"/>
    <p:sldId id="265" r:id="rId11"/>
    <p:sldId id="274" r:id="rId12"/>
    <p:sldId id="440" r:id="rId13"/>
    <p:sldId id="441" r:id="rId14"/>
    <p:sldId id="442" r:id="rId15"/>
    <p:sldId id="443" r:id="rId16"/>
    <p:sldId id="446" r:id="rId17"/>
    <p:sldId id="447" r:id="rId18"/>
    <p:sldId id="448" r:id="rId19"/>
    <p:sldId id="449" r:id="rId20"/>
    <p:sldId id="451" r:id="rId21"/>
    <p:sldId id="444" r:id="rId22"/>
    <p:sldId id="445" r:id="rId23"/>
    <p:sldId id="275" r:id="rId24"/>
    <p:sldId id="276" r:id="rId25"/>
    <p:sldId id="279" r:id="rId26"/>
    <p:sldId id="278" r:id="rId27"/>
    <p:sldId id="280" r:id="rId28"/>
    <p:sldId id="281" r:id="rId29"/>
    <p:sldId id="282" r:id="rId30"/>
    <p:sldId id="283" r:id="rId31"/>
    <p:sldId id="284" r:id="rId32"/>
    <p:sldId id="285" r:id="rId33"/>
    <p:sldId id="286" r:id="rId34"/>
    <p:sldId id="287" r:id="rId35"/>
    <p:sldId id="288" r:id="rId36"/>
    <p:sldId id="289" r:id="rId37"/>
    <p:sldId id="290" r:id="rId38"/>
    <p:sldId id="262" r:id="rId39"/>
    <p:sldId id="291" r:id="rId40"/>
    <p:sldId id="293" r:id="rId41"/>
    <p:sldId id="294" r:id="rId42"/>
    <p:sldId id="295" r:id="rId43"/>
    <p:sldId id="296" r:id="rId44"/>
    <p:sldId id="297" r:id="rId45"/>
    <p:sldId id="298" r:id="rId46"/>
    <p:sldId id="299" r:id="rId47"/>
    <p:sldId id="300" r:id="rId48"/>
    <p:sldId id="261" r:id="rId49"/>
    <p:sldId id="302" r:id="rId50"/>
    <p:sldId id="303" r:id="rId51"/>
    <p:sldId id="304" r:id="rId52"/>
    <p:sldId id="306" r:id="rId53"/>
    <p:sldId id="307" r:id="rId54"/>
    <p:sldId id="308" r:id="rId55"/>
    <p:sldId id="310" r:id="rId56"/>
    <p:sldId id="311" r:id="rId57"/>
    <p:sldId id="309" r:id="rId58"/>
    <p:sldId id="312" r:id="rId59"/>
    <p:sldId id="313" r:id="rId60"/>
    <p:sldId id="314" r:id="rId61"/>
    <p:sldId id="315" r:id="rId62"/>
    <p:sldId id="316" r:id="rId63"/>
    <p:sldId id="317" r:id="rId64"/>
    <p:sldId id="318" r:id="rId65"/>
    <p:sldId id="319" r:id="rId66"/>
    <p:sldId id="320" r:id="rId67"/>
    <p:sldId id="322" r:id="rId68"/>
    <p:sldId id="323" r:id="rId69"/>
    <p:sldId id="321" r:id="rId70"/>
    <p:sldId id="324" r:id="rId71"/>
    <p:sldId id="325" r:id="rId72"/>
    <p:sldId id="326" r:id="rId73"/>
    <p:sldId id="332" r:id="rId74"/>
    <p:sldId id="331" r:id="rId75"/>
    <p:sldId id="333" r:id="rId76"/>
    <p:sldId id="334" r:id="rId77"/>
    <p:sldId id="335" r:id="rId78"/>
    <p:sldId id="336"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4" r:id="rId92"/>
    <p:sldId id="355" r:id="rId93"/>
    <p:sldId id="353" r:id="rId94"/>
    <p:sldId id="357" r:id="rId95"/>
    <p:sldId id="358" r:id="rId96"/>
    <p:sldId id="359" r:id="rId97"/>
    <p:sldId id="360" r:id="rId98"/>
    <p:sldId id="361" r:id="rId99"/>
    <p:sldId id="362" r:id="rId100"/>
    <p:sldId id="363" r:id="rId101"/>
    <p:sldId id="371" r:id="rId102"/>
    <p:sldId id="369" r:id="rId103"/>
    <p:sldId id="370" r:id="rId104"/>
    <p:sldId id="372" r:id="rId105"/>
    <p:sldId id="373" r:id="rId106"/>
    <p:sldId id="374" r:id="rId107"/>
    <p:sldId id="375" r:id="rId108"/>
    <p:sldId id="376" r:id="rId109"/>
    <p:sldId id="377" r:id="rId110"/>
    <p:sldId id="364" r:id="rId111"/>
    <p:sldId id="378" r:id="rId112"/>
    <p:sldId id="366" r:id="rId113"/>
    <p:sldId id="367" r:id="rId114"/>
    <p:sldId id="368" r:id="rId115"/>
    <p:sldId id="365" r:id="rId1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0" Type="http://schemas.openxmlformats.org/officeDocument/2006/relationships/commentAuthors" Target="commentAuthors.xml"/><Relationship Id="rId12" Type="http://schemas.openxmlformats.org/officeDocument/2006/relationships/slide" Target="slides/slide8.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CA2A02D-8DAA-4B24-8FD1-ACBC8E90D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098EBDC-2A33-4240-80F1-DC84C5F259C3}">
      <dgm:prSet phldrT="[文本]" custT="1"/>
      <dgm:spPr/>
      <dgm:t>
        <a:bodyPr/>
        <a:lstStyle/>
        <a:p>
          <a:r>
            <a:rPr lang="zh-CN" altLang="en-US" sz="2800" b="1" dirty="0"/>
            <a:t>列提纲</a:t>
          </a:r>
        </a:p>
      </dgm:t>
    </dgm:pt>
    <dgm:pt modelId="{8E9D88D4-B678-4DFA-9B83-DA2AF464D3F4}" cxnId="{CE59BECA-CBCE-4923-9AE6-B7EA7A317DE6}" type="parTrans">
      <dgm:prSet/>
      <dgm:spPr/>
      <dgm:t>
        <a:bodyPr/>
        <a:lstStyle/>
        <a:p>
          <a:endParaRPr lang="zh-CN" altLang="en-US"/>
        </a:p>
      </dgm:t>
    </dgm:pt>
    <dgm:pt modelId="{D08F702F-18FA-4C80-AEEC-E5C5C4D800D2}" cxnId="{CE59BECA-CBCE-4923-9AE6-B7EA7A317DE6}" type="sibTrans">
      <dgm:prSet/>
      <dgm:spPr/>
      <dgm:t>
        <a:bodyPr/>
        <a:lstStyle/>
        <a:p>
          <a:endParaRPr lang="zh-CN" altLang="en-US"/>
        </a:p>
      </dgm:t>
    </dgm:pt>
    <dgm:pt modelId="{0B7AC25C-1561-4D9B-9E42-17FC835CBC4F}">
      <dgm:prSet phldrT="[文本]" custT="1"/>
      <dgm:spPr/>
      <dgm:t>
        <a:bodyPr/>
        <a:lstStyle/>
        <a:p>
          <a:r>
            <a:rPr lang="zh-CN" altLang="en-US" sz="2800" dirty="0"/>
            <a:t>论点式提纲</a:t>
          </a:r>
        </a:p>
      </dgm:t>
    </dgm:pt>
    <dgm:pt modelId="{08569E4A-3BC0-46CD-8F23-909A79C1C709}" cxnId="{888E08D7-CA95-4632-ADE1-B03CC1F4F235}" type="parTrans">
      <dgm:prSet custT="1"/>
      <dgm:spPr/>
      <dgm:t>
        <a:bodyPr/>
        <a:lstStyle/>
        <a:p>
          <a:endParaRPr lang="zh-CN" altLang="en-US" sz="2000"/>
        </a:p>
      </dgm:t>
    </dgm:pt>
    <dgm:pt modelId="{111C8F9C-3CBA-46D1-9764-E93E1C930BCC}" cxnId="{888E08D7-CA95-4632-ADE1-B03CC1F4F235}" type="sibTrans">
      <dgm:prSet/>
      <dgm:spPr/>
      <dgm:t>
        <a:bodyPr/>
        <a:lstStyle/>
        <a:p>
          <a:endParaRPr lang="zh-CN" altLang="en-US"/>
        </a:p>
      </dgm:t>
    </dgm:pt>
    <dgm:pt modelId="{AF4B11CE-F1A2-455F-A114-65E29A171FCA}">
      <dgm:prSet phldrT="[文本]" custT="1"/>
      <dgm:spPr/>
      <dgm:t>
        <a:bodyPr/>
        <a:lstStyle/>
        <a:p>
          <a:r>
            <a:rPr lang="zh-CN" altLang="en-US" sz="2000" dirty="0"/>
            <a:t>记叙文</a:t>
          </a:r>
        </a:p>
      </dgm:t>
    </dgm:pt>
    <dgm:pt modelId="{DFAECB3C-0352-4756-BCE7-658B058CFED6}" cxnId="{51198CB3-8D4F-49BD-B9D2-6D8892C5A4F4}" type="parTrans">
      <dgm:prSet custT="1"/>
      <dgm:spPr/>
      <dgm:t>
        <a:bodyPr/>
        <a:lstStyle/>
        <a:p>
          <a:endParaRPr lang="zh-CN" altLang="en-US" sz="2000"/>
        </a:p>
      </dgm:t>
    </dgm:pt>
    <dgm:pt modelId="{1C756039-BF79-4D65-9EF8-8CD62ACC21E7}" cxnId="{51198CB3-8D4F-49BD-B9D2-6D8892C5A4F4}" type="sibTrans">
      <dgm:prSet/>
      <dgm:spPr/>
      <dgm:t>
        <a:bodyPr/>
        <a:lstStyle/>
        <a:p>
          <a:endParaRPr lang="zh-CN" altLang="en-US"/>
        </a:p>
      </dgm:t>
    </dgm:pt>
    <dgm:pt modelId="{8D13DCB7-6AE4-4D16-914C-B420E6F1FEEC}">
      <dgm:prSet phldrT="[文本]" custT="1"/>
      <dgm:spPr/>
      <dgm:t>
        <a:bodyPr/>
        <a:lstStyle/>
        <a:p>
          <a:r>
            <a:rPr lang="zh-CN" altLang="en-US" sz="2000" dirty="0"/>
            <a:t>说明文</a:t>
          </a:r>
        </a:p>
      </dgm:t>
    </dgm:pt>
    <dgm:pt modelId="{DED9ED8B-885E-4465-9FFD-B32A0985F3EF}" cxnId="{0A093970-E25D-49D0-9BCD-59A761AF7955}" type="parTrans">
      <dgm:prSet custT="1"/>
      <dgm:spPr/>
      <dgm:t>
        <a:bodyPr/>
        <a:lstStyle/>
        <a:p>
          <a:endParaRPr lang="zh-CN" altLang="en-US" sz="2000"/>
        </a:p>
      </dgm:t>
    </dgm:pt>
    <dgm:pt modelId="{9336E2BE-6C3C-403D-BC86-629383D6A5DD}" cxnId="{0A093970-E25D-49D0-9BCD-59A761AF7955}" type="sibTrans">
      <dgm:prSet/>
      <dgm:spPr/>
      <dgm:t>
        <a:bodyPr/>
        <a:lstStyle/>
        <a:p>
          <a:endParaRPr lang="zh-CN" altLang="en-US"/>
        </a:p>
      </dgm:t>
    </dgm:pt>
    <dgm:pt modelId="{31C28B88-457D-4273-A119-E5A4960D5A99}">
      <dgm:prSet phldrT="[文本]"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sz="2800" dirty="0"/>
            <a:t>句子提纲</a:t>
          </a:r>
        </a:p>
      </dgm:t>
    </dgm:pt>
    <dgm:pt modelId="{0C5A9497-D012-4239-9F55-8E427D02C502}" cxnId="{C395CE06-E3C5-4A22-B1B7-607EF946E46E}" type="parTrans">
      <dgm:prSet custT="1"/>
      <dgm:spPr/>
      <dgm:t>
        <a:bodyPr/>
        <a:lstStyle/>
        <a:p>
          <a:endParaRPr lang="zh-CN" altLang="en-US" sz="2000"/>
        </a:p>
      </dgm:t>
    </dgm:pt>
    <dgm:pt modelId="{D24790A0-B72B-4761-A69A-FAD40B504182}" cxnId="{C395CE06-E3C5-4A22-B1B7-607EF946E46E}" type="sibTrans">
      <dgm:prSet/>
      <dgm:spPr/>
      <dgm:t>
        <a:bodyPr/>
        <a:lstStyle/>
        <a:p>
          <a:endParaRPr lang="zh-CN" altLang="en-US"/>
        </a:p>
      </dgm:t>
    </dgm:pt>
    <dgm:pt modelId="{C524A32B-058B-44BF-B852-A4CD0D96E0A6}">
      <dgm:prSet phldrT="[文本]" custT="1"/>
      <dgm:spPr/>
      <dgm:t>
        <a:bodyPr/>
        <a:lstStyle/>
        <a:p>
          <a:r>
            <a:rPr lang="zh-CN" altLang="en-US" sz="2000" dirty="0"/>
            <a:t>议论文</a:t>
          </a:r>
        </a:p>
      </dgm:t>
    </dgm:pt>
    <dgm:pt modelId="{E9F20B62-5416-47F8-8A04-2D810B074805}" cxnId="{FC2DBC43-D69F-4122-AA9C-3DB2400895C8}" type="parTrans">
      <dgm:prSet custT="1"/>
      <dgm:spPr/>
      <dgm:t>
        <a:bodyPr/>
        <a:lstStyle/>
        <a:p>
          <a:endParaRPr lang="zh-CN" altLang="en-US" sz="2000"/>
        </a:p>
      </dgm:t>
    </dgm:pt>
    <dgm:pt modelId="{91A87CC8-BDB3-4C98-9F68-DA96807054C3}" cxnId="{FC2DBC43-D69F-4122-AA9C-3DB2400895C8}" type="sibTrans">
      <dgm:prSet/>
      <dgm:spPr/>
      <dgm:t>
        <a:bodyPr/>
        <a:lstStyle/>
        <a:p>
          <a:endParaRPr lang="zh-CN" altLang="en-US"/>
        </a:p>
      </dgm:t>
    </dgm:pt>
    <dgm:pt modelId="{23E63F3B-D9D4-49C0-B99F-E9358814A7A6}">
      <dgm:prSet phldrT="[文本]" custT="1"/>
      <dgm:spPr/>
      <dgm:t>
        <a:bodyPr/>
        <a:lstStyle/>
        <a:p>
          <a:r>
            <a:rPr lang="zh-CN" altLang="en-US" sz="2000" dirty="0"/>
            <a:t>描写文</a:t>
          </a:r>
        </a:p>
      </dgm:t>
    </dgm:pt>
    <dgm:pt modelId="{12D573B5-F409-455E-A3C8-8D94D8EDFE31}" cxnId="{17EC368D-CBB7-46B3-A44D-469A7F0F8642}" type="parTrans">
      <dgm:prSet custT="1"/>
      <dgm:spPr/>
      <dgm:t>
        <a:bodyPr/>
        <a:lstStyle/>
        <a:p>
          <a:endParaRPr lang="zh-CN" altLang="en-US" sz="2000"/>
        </a:p>
      </dgm:t>
    </dgm:pt>
    <dgm:pt modelId="{30676FAE-78CF-4AF1-B35F-F1B793995DE1}" cxnId="{17EC368D-CBB7-46B3-A44D-469A7F0F8642}" type="sibTrans">
      <dgm:prSet/>
      <dgm:spPr/>
      <dgm:t>
        <a:bodyPr/>
        <a:lstStyle/>
        <a:p>
          <a:endParaRPr lang="zh-CN" altLang="en-US"/>
        </a:p>
      </dgm:t>
    </dgm:pt>
    <dgm:pt modelId="{0DDF1038-8ED4-4FF3-B811-A1FAD6AC9DE3}">
      <dgm:prSet phldrT="[文本]" custT="1"/>
      <dgm:spPr/>
      <dgm:t>
        <a:bodyPr/>
        <a:lstStyle/>
        <a:p>
          <a:r>
            <a:rPr lang="zh-CN" altLang="en-US" sz="2000" dirty="0"/>
            <a:t>记叙文</a:t>
          </a:r>
        </a:p>
      </dgm:t>
    </dgm:pt>
    <dgm:pt modelId="{6ECCD1FD-B7C2-4ECC-B6A8-EAF3FB2AEBC7}" cxnId="{34376B30-49B3-4883-8FBD-D6929FE3483D}" type="parTrans">
      <dgm:prSet custT="1"/>
      <dgm:spPr/>
      <dgm:t>
        <a:bodyPr/>
        <a:lstStyle/>
        <a:p>
          <a:endParaRPr lang="zh-CN" altLang="en-US" sz="2000"/>
        </a:p>
      </dgm:t>
    </dgm:pt>
    <dgm:pt modelId="{8AE9D1C9-9798-47C5-B081-C8AF6163E6C3}" cxnId="{34376B30-49B3-4883-8FBD-D6929FE3483D}" type="sibTrans">
      <dgm:prSet/>
      <dgm:spPr/>
      <dgm:t>
        <a:bodyPr/>
        <a:lstStyle/>
        <a:p>
          <a:endParaRPr lang="zh-CN" altLang="en-US"/>
        </a:p>
      </dgm:t>
    </dgm:pt>
    <dgm:pt modelId="{72B771A4-8255-46E2-849A-A9CC04F0CDDA}">
      <dgm:prSet phldrT="[文本]" custT="1"/>
      <dgm:spPr/>
      <dgm:t>
        <a:bodyPr/>
        <a:lstStyle/>
        <a:p>
          <a:r>
            <a:rPr lang="zh-CN" altLang="en-US" sz="2000" dirty="0"/>
            <a:t>议论文</a:t>
          </a:r>
        </a:p>
      </dgm:t>
    </dgm:pt>
    <dgm:pt modelId="{FE5B08C2-1464-48F6-B224-7CFE845E3B69}" cxnId="{C21347D6-ED84-4965-BA43-8A0245EDDB6E}" type="parTrans">
      <dgm:prSet custT="1"/>
      <dgm:spPr/>
      <dgm:t>
        <a:bodyPr/>
        <a:lstStyle/>
        <a:p>
          <a:endParaRPr lang="zh-CN" altLang="en-US" sz="2000"/>
        </a:p>
      </dgm:t>
    </dgm:pt>
    <dgm:pt modelId="{417989FA-3214-4537-B7FA-A59C00A70A7F}" cxnId="{C21347D6-ED84-4965-BA43-8A0245EDDB6E}" type="sibTrans">
      <dgm:prSet/>
      <dgm:spPr/>
      <dgm:t>
        <a:bodyPr/>
        <a:lstStyle/>
        <a:p>
          <a:endParaRPr lang="zh-CN" altLang="en-US"/>
        </a:p>
      </dgm:t>
    </dgm:pt>
    <dgm:pt modelId="{9D90B07C-FC3C-4DD7-8796-53610C1AB6E9}">
      <dgm:prSet phldrT="[文本]" custT="1"/>
      <dgm:spPr/>
      <dgm:t>
        <a:bodyPr/>
        <a:lstStyle/>
        <a:p>
          <a:r>
            <a:rPr lang="zh-CN" altLang="en-US" sz="2000" dirty="0"/>
            <a:t>说明文</a:t>
          </a:r>
        </a:p>
      </dgm:t>
    </dgm:pt>
    <dgm:pt modelId="{45D9FFBE-B32F-4773-8F58-7BF56105D379}" cxnId="{43D80055-3CF6-493A-8A8E-EAD523153FBE}" type="parTrans">
      <dgm:prSet custT="1"/>
      <dgm:spPr/>
      <dgm:t>
        <a:bodyPr/>
        <a:lstStyle/>
        <a:p>
          <a:endParaRPr lang="zh-CN" altLang="en-US" sz="2000"/>
        </a:p>
      </dgm:t>
    </dgm:pt>
    <dgm:pt modelId="{C3A01A96-3F21-4EC6-B8E1-B9BE4A441D95}" cxnId="{43D80055-3CF6-493A-8A8E-EAD523153FBE}" type="sibTrans">
      <dgm:prSet/>
      <dgm:spPr/>
      <dgm:t>
        <a:bodyPr/>
        <a:lstStyle/>
        <a:p>
          <a:endParaRPr lang="zh-CN" altLang="en-US"/>
        </a:p>
      </dgm:t>
    </dgm:pt>
    <dgm:pt modelId="{1F20984D-3ECC-4078-8144-AE15FD1E8965}">
      <dgm:prSet phldrT="[文本]" custT="1"/>
      <dgm:spPr/>
      <dgm:t>
        <a:bodyPr/>
        <a:lstStyle/>
        <a:p>
          <a:r>
            <a:rPr lang="zh-CN" altLang="en-US" sz="2000" dirty="0"/>
            <a:t>描写文</a:t>
          </a:r>
        </a:p>
      </dgm:t>
    </dgm:pt>
    <dgm:pt modelId="{02C370DB-0E8D-473B-8AF4-450B304274AC}" cxnId="{27166950-5204-4220-8D0D-239957D1EB7B}" type="parTrans">
      <dgm:prSet custT="1"/>
      <dgm:spPr/>
      <dgm:t>
        <a:bodyPr/>
        <a:lstStyle/>
        <a:p>
          <a:endParaRPr lang="zh-CN" altLang="en-US" sz="2000"/>
        </a:p>
      </dgm:t>
    </dgm:pt>
    <dgm:pt modelId="{CD991BB7-81AA-44E5-9DAD-09D2F6E2D29C}" cxnId="{27166950-5204-4220-8D0D-239957D1EB7B}" type="sibTrans">
      <dgm:prSet/>
      <dgm:spPr/>
      <dgm:t>
        <a:bodyPr/>
        <a:lstStyle/>
        <a:p>
          <a:endParaRPr lang="zh-CN" altLang="en-US"/>
        </a:p>
      </dgm:t>
    </dgm:pt>
    <dgm:pt modelId="{ACE6B057-9E76-4B15-8139-2C6A6288C0D7}" type="pres">
      <dgm:prSet presAssocID="{ACA2A02D-8DAA-4B24-8FD1-ACBC8E90D4B5}" presName="diagram" presStyleCnt="0">
        <dgm:presLayoutVars>
          <dgm:chPref val="1"/>
          <dgm:dir/>
          <dgm:animOne val="branch"/>
          <dgm:animLvl val="lvl"/>
          <dgm:resizeHandles val="exact"/>
        </dgm:presLayoutVars>
      </dgm:prSet>
      <dgm:spPr/>
    </dgm:pt>
    <dgm:pt modelId="{017CD299-38B8-489B-AFF1-B36F60B45530}" type="pres">
      <dgm:prSet presAssocID="{3098EBDC-2A33-4240-80F1-DC84C5F259C3}" presName="root1" presStyleCnt="0"/>
      <dgm:spPr/>
    </dgm:pt>
    <dgm:pt modelId="{BB6C0B8B-1A56-4287-9510-594E8D64059E}" type="pres">
      <dgm:prSet presAssocID="{3098EBDC-2A33-4240-80F1-DC84C5F259C3}" presName="LevelOneTextNode" presStyleLbl="node0" presStyleIdx="0" presStyleCnt="1" custScaleX="197697">
        <dgm:presLayoutVars>
          <dgm:chPref val="3"/>
        </dgm:presLayoutVars>
      </dgm:prSet>
      <dgm:spPr/>
    </dgm:pt>
    <dgm:pt modelId="{B34A9E5C-99A3-43BC-9E3D-554EAF19B44D}" type="pres">
      <dgm:prSet presAssocID="{3098EBDC-2A33-4240-80F1-DC84C5F259C3}" presName="level2hierChild" presStyleCnt="0"/>
      <dgm:spPr/>
    </dgm:pt>
    <dgm:pt modelId="{0FA22D6A-96C5-49B7-BE69-67CC5F2FAD33}" type="pres">
      <dgm:prSet presAssocID="{08569E4A-3BC0-46CD-8F23-909A79C1C709}" presName="conn2-1" presStyleLbl="parChTrans1D2" presStyleIdx="0" presStyleCnt="2" custScaleX="2000000"/>
      <dgm:spPr/>
    </dgm:pt>
    <dgm:pt modelId="{D2C13EA5-B4D7-48F2-860A-49872ECE72DC}" type="pres">
      <dgm:prSet presAssocID="{08569E4A-3BC0-46CD-8F23-909A79C1C709}" presName="connTx" presStyleLbl="parChTrans1D2" presStyleIdx="0" presStyleCnt="2"/>
      <dgm:spPr/>
    </dgm:pt>
    <dgm:pt modelId="{D43EB3CF-BA0B-4DDA-928F-EBC01B7ED31B}" type="pres">
      <dgm:prSet presAssocID="{0B7AC25C-1561-4D9B-9E42-17FC835CBC4F}" presName="root2" presStyleCnt="0"/>
      <dgm:spPr/>
    </dgm:pt>
    <dgm:pt modelId="{3B7D5936-919B-4B94-B0A2-0A1610068FCD}" type="pres">
      <dgm:prSet presAssocID="{0B7AC25C-1561-4D9B-9E42-17FC835CBC4F}" presName="LevelTwoTextNode" presStyleLbl="node2" presStyleIdx="0" presStyleCnt="2" custScaleX="197697">
        <dgm:presLayoutVars>
          <dgm:chPref val="3"/>
        </dgm:presLayoutVars>
      </dgm:prSet>
      <dgm:spPr/>
    </dgm:pt>
    <dgm:pt modelId="{6495E8A7-B0AE-404A-B7D3-C32C44F2982E}" type="pres">
      <dgm:prSet presAssocID="{0B7AC25C-1561-4D9B-9E42-17FC835CBC4F}" presName="level3hierChild" presStyleCnt="0"/>
      <dgm:spPr/>
    </dgm:pt>
    <dgm:pt modelId="{95120E00-70DB-48E6-B8CA-D015D2256F11}" type="pres">
      <dgm:prSet presAssocID="{DFAECB3C-0352-4756-BCE7-658B058CFED6}" presName="conn2-1" presStyleLbl="parChTrans1D3" presStyleIdx="0" presStyleCnt="8" custScaleX="2000000"/>
      <dgm:spPr/>
    </dgm:pt>
    <dgm:pt modelId="{231C7ABE-A21E-44EC-BAA7-74E1DF759261}" type="pres">
      <dgm:prSet presAssocID="{DFAECB3C-0352-4756-BCE7-658B058CFED6}" presName="connTx" presStyleLbl="parChTrans1D3" presStyleIdx="0" presStyleCnt="8"/>
      <dgm:spPr/>
    </dgm:pt>
    <dgm:pt modelId="{D9C135D8-A27E-4612-A6F8-AD177A32BFCB}" type="pres">
      <dgm:prSet presAssocID="{AF4B11CE-F1A2-455F-A114-65E29A171FCA}" presName="root2" presStyleCnt="0"/>
      <dgm:spPr/>
    </dgm:pt>
    <dgm:pt modelId="{804764DA-4DF5-499A-9874-490586156F5F}" type="pres">
      <dgm:prSet presAssocID="{AF4B11CE-F1A2-455F-A114-65E29A171FCA}" presName="LevelTwoTextNode" presStyleLbl="node3" presStyleIdx="0" presStyleCnt="8" custScaleX="145423">
        <dgm:presLayoutVars>
          <dgm:chPref val="3"/>
        </dgm:presLayoutVars>
      </dgm:prSet>
      <dgm:spPr/>
    </dgm:pt>
    <dgm:pt modelId="{A288DFA3-2AA5-4E19-9361-523CAC776476}" type="pres">
      <dgm:prSet presAssocID="{AF4B11CE-F1A2-455F-A114-65E29A171FCA}" presName="level3hierChild" presStyleCnt="0"/>
      <dgm:spPr/>
    </dgm:pt>
    <dgm:pt modelId="{10C60115-EC32-4A8E-999D-A65EB7DE33C4}" type="pres">
      <dgm:prSet presAssocID="{E9F20B62-5416-47F8-8A04-2D810B074805}" presName="conn2-1" presStyleLbl="parChTrans1D3" presStyleIdx="1" presStyleCnt="8" custScaleX="2000000"/>
      <dgm:spPr/>
    </dgm:pt>
    <dgm:pt modelId="{3B866264-D4D9-468F-B312-1D252AC35935}" type="pres">
      <dgm:prSet presAssocID="{E9F20B62-5416-47F8-8A04-2D810B074805}" presName="connTx" presStyleLbl="parChTrans1D3" presStyleIdx="1" presStyleCnt="8"/>
      <dgm:spPr/>
    </dgm:pt>
    <dgm:pt modelId="{C1B413AC-EB53-4CC7-9AA5-B8EF544C4E6A}" type="pres">
      <dgm:prSet presAssocID="{C524A32B-058B-44BF-B852-A4CD0D96E0A6}" presName="root2" presStyleCnt="0"/>
      <dgm:spPr/>
    </dgm:pt>
    <dgm:pt modelId="{54E09C63-4D6D-4F05-ADC6-F4895B6F1FC0}" type="pres">
      <dgm:prSet presAssocID="{C524A32B-058B-44BF-B852-A4CD0D96E0A6}" presName="LevelTwoTextNode" presStyleLbl="node3" presStyleIdx="1" presStyleCnt="8" custScaleX="145423">
        <dgm:presLayoutVars>
          <dgm:chPref val="3"/>
        </dgm:presLayoutVars>
      </dgm:prSet>
      <dgm:spPr/>
    </dgm:pt>
    <dgm:pt modelId="{543A964F-0082-4D3B-8169-E40000806C1D}" type="pres">
      <dgm:prSet presAssocID="{C524A32B-058B-44BF-B852-A4CD0D96E0A6}" presName="level3hierChild" presStyleCnt="0"/>
      <dgm:spPr/>
    </dgm:pt>
    <dgm:pt modelId="{F3EC100B-E54F-4674-BED7-08BA99F8F8D0}" type="pres">
      <dgm:prSet presAssocID="{DED9ED8B-885E-4465-9FFD-B32A0985F3EF}" presName="conn2-1" presStyleLbl="parChTrans1D3" presStyleIdx="2" presStyleCnt="8" custScaleX="2000000"/>
      <dgm:spPr/>
    </dgm:pt>
    <dgm:pt modelId="{CB7AC3EA-08ED-4D98-8A63-69C59CBE98FE}" type="pres">
      <dgm:prSet presAssocID="{DED9ED8B-885E-4465-9FFD-B32A0985F3EF}" presName="connTx" presStyleLbl="parChTrans1D3" presStyleIdx="2" presStyleCnt="8"/>
      <dgm:spPr/>
    </dgm:pt>
    <dgm:pt modelId="{9C4CCA78-A302-442B-B641-CA44BF62EAA3}" type="pres">
      <dgm:prSet presAssocID="{8D13DCB7-6AE4-4D16-914C-B420E6F1FEEC}" presName="root2" presStyleCnt="0"/>
      <dgm:spPr/>
    </dgm:pt>
    <dgm:pt modelId="{40500AB4-CF34-45B6-98B4-4D0DB99EDD15}" type="pres">
      <dgm:prSet presAssocID="{8D13DCB7-6AE4-4D16-914C-B420E6F1FEEC}" presName="LevelTwoTextNode" presStyleLbl="node3" presStyleIdx="2" presStyleCnt="8" custScaleX="145423">
        <dgm:presLayoutVars>
          <dgm:chPref val="3"/>
        </dgm:presLayoutVars>
      </dgm:prSet>
      <dgm:spPr/>
    </dgm:pt>
    <dgm:pt modelId="{F85A3072-3CBB-4902-AB20-76ACE9C7E010}" type="pres">
      <dgm:prSet presAssocID="{8D13DCB7-6AE4-4D16-914C-B420E6F1FEEC}" presName="level3hierChild" presStyleCnt="0"/>
      <dgm:spPr/>
    </dgm:pt>
    <dgm:pt modelId="{14710286-439A-41CC-A7F5-780E9C813446}" type="pres">
      <dgm:prSet presAssocID="{12D573B5-F409-455E-A3C8-8D94D8EDFE31}" presName="conn2-1" presStyleLbl="parChTrans1D3" presStyleIdx="3" presStyleCnt="8" custScaleX="2000000"/>
      <dgm:spPr/>
    </dgm:pt>
    <dgm:pt modelId="{15AF23B3-BA95-4705-97EB-F325E3DB3922}" type="pres">
      <dgm:prSet presAssocID="{12D573B5-F409-455E-A3C8-8D94D8EDFE31}" presName="connTx" presStyleLbl="parChTrans1D3" presStyleIdx="3" presStyleCnt="8"/>
      <dgm:spPr/>
    </dgm:pt>
    <dgm:pt modelId="{31843AEC-1BBC-4923-A085-07AC42CA49EE}" type="pres">
      <dgm:prSet presAssocID="{23E63F3B-D9D4-49C0-B99F-E9358814A7A6}" presName="root2" presStyleCnt="0"/>
      <dgm:spPr/>
    </dgm:pt>
    <dgm:pt modelId="{6D9615FD-E504-44E8-80B6-3EA52A12056C}" type="pres">
      <dgm:prSet presAssocID="{23E63F3B-D9D4-49C0-B99F-E9358814A7A6}" presName="LevelTwoTextNode" presStyleLbl="node3" presStyleIdx="3" presStyleCnt="8" custScaleX="145423">
        <dgm:presLayoutVars>
          <dgm:chPref val="3"/>
        </dgm:presLayoutVars>
      </dgm:prSet>
      <dgm:spPr/>
    </dgm:pt>
    <dgm:pt modelId="{72786F79-7784-4F45-8FF0-484E32D92B56}" type="pres">
      <dgm:prSet presAssocID="{23E63F3B-D9D4-49C0-B99F-E9358814A7A6}" presName="level3hierChild" presStyleCnt="0"/>
      <dgm:spPr/>
    </dgm:pt>
    <dgm:pt modelId="{B80D0C2D-D76A-4CAE-9D45-5C68C57BFD2E}" type="pres">
      <dgm:prSet presAssocID="{0C5A9497-D012-4239-9F55-8E427D02C502}" presName="conn2-1" presStyleLbl="parChTrans1D2" presStyleIdx="1" presStyleCnt="2" custScaleX="2000000"/>
      <dgm:spPr/>
    </dgm:pt>
    <dgm:pt modelId="{11D737EA-02DA-4990-BA2A-8DA4F6664878}" type="pres">
      <dgm:prSet presAssocID="{0C5A9497-D012-4239-9F55-8E427D02C502}" presName="connTx" presStyleLbl="parChTrans1D2" presStyleIdx="1" presStyleCnt="2"/>
      <dgm:spPr/>
    </dgm:pt>
    <dgm:pt modelId="{6687624C-C99A-499B-B719-D26E126C589C}" type="pres">
      <dgm:prSet presAssocID="{31C28B88-457D-4273-A119-E5A4960D5A99}" presName="root2" presStyleCnt="0"/>
      <dgm:spPr/>
    </dgm:pt>
    <dgm:pt modelId="{B506F158-08F0-4A7A-B36C-1F651B35E935}" type="pres">
      <dgm:prSet presAssocID="{31C28B88-457D-4273-A119-E5A4960D5A99}" presName="LevelTwoTextNode" presStyleLbl="node2" presStyleIdx="1" presStyleCnt="2" custScaleX="197697">
        <dgm:presLayoutVars>
          <dgm:chPref val="3"/>
        </dgm:presLayoutVars>
      </dgm:prSet>
      <dgm:spPr/>
    </dgm:pt>
    <dgm:pt modelId="{97A0677F-81B4-431A-BB62-CA10371E574D}" type="pres">
      <dgm:prSet presAssocID="{31C28B88-457D-4273-A119-E5A4960D5A99}" presName="level3hierChild" presStyleCnt="0"/>
      <dgm:spPr/>
    </dgm:pt>
    <dgm:pt modelId="{55EED005-7A79-4FED-BAF5-797E8315FEF9}" type="pres">
      <dgm:prSet presAssocID="{6ECCD1FD-B7C2-4ECC-B6A8-EAF3FB2AEBC7}" presName="conn2-1" presStyleLbl="parChTrans1D3" presStyleIdx="4" presStyleCnt="8" custScaleX="2000000"/>
      <dgm:spPr/>
    </dgm:pt>
    <dgm:pt modelId="{67575ABF-F069-4DA6-9073-04196234A88C}" type="pres">
      <dgm:prSet presAssocID="{6ECCD1FD-B7C2-4ECC-B6A8-EAF3FB2AEBC7}" presName="connTx" presStyleLbl="parChTrans1D3" presStyleIdx="4" presStyleCnt="8"/>
      <dgm:spPr/>
    </dgm:pt>
    <dgm:pt modelId="{7068BB5F-05CB-4E87-91D1-4AC4CEDC48E6}" type="pres">
      <dgm:prSet presAssocID="{0DDF1038-8ED4-4FF3-B811-A1FAD6AC9DE3}" presName="root2" presStyleCnt="0"/>
      <dgm:spPr/>
    </dgm:pt>
    <dgm:pt modelId="{A3FC60CB-9E44-4F9B-BA17-CCFE46451E0C}" type="pres">
      <dgm:prSet presAssocID="{0DDF1038-8ED4-4FF3-B811-A1FAD6AC9DE3}" presName="LevelTwoTextNode" presStyleLbl="node3" presStyleIdx="4" presStyleCnt="8" custScaleX="145423">
        <dgm:presLayoutVars>
          <dgm:chPref val="3"/>
        </dgm:presLayoutVars>
      </dgm:prSet>
      <dgm:spPr/>
    </dgm:pt>
    <dgm:pt modelId="{63C6FEBB-C075-45E6-9C9C-1521373B3FAF}" type="pres">
      <dgm:prSet presAssocID="{0DDF1038-8ED4-4FF3-B811-A1FAD6AC9DE3}" presName="level3hierChild" presStyleCnt="0"/>
      <dgm:spPr/>
    </dgm:pt>
    <dgm:pt modelId="{D0790441-9BCE-4A7E-BFD4-CBF124FA88B9}" type="pres">
      <dgm:prSet presAssocID="{FE5B08C2-1464-48F6-B224-7CFE845E3B69}" presName="conn2-1" presStyleLbl="parChTrans1D3" presStyleIdx="5" presStyleCnt="8" custScaleX="2000000"/>
      <dgm:spPr/>
    </dgm:pt>
    <dgm:pt modelId="{B872D7A9-D6D7-4C5B-B65B-D55C9D47E64B}" type="pres">
      <dgm:prSet presAssocID="{FE5B08C2-1464-48F6-B224-7CFE845E3B69}" presName="connTx" presStyleLbl="parChTrans1D3" presStyleIdx="5" presStyleCnt="8"/>
      <dgm:spPr/>
    </dgm:pt>
    <dgm:pt modelId="{0C326714-4DD8-423D-B147-D57660087885}" type="pres">
      <dgm:prSet presAssocID="{72B771A4-8255-46E2-849A-A9CC04F0CDDA}" presName="root2" presStyleCnt="0"/>
      <dgm:spPr/>
    </dgm:pt>
    <dgm:pt modelId="{5AA914DF-1DC6-4CC0-AA35-6293837A0AB7}" type="pres">
      <dgm:prSet presAssocID="{72B771A4-8255-46E2-849A-A9CC04F0CDDA}" presName="LevelTwoTextNode" presStyleLbl="node3" presStyleIdx="5" presStyleCnt="8" custScaleX="145423">
        <dgm:presLayoutVars>
          <dgm:chPref val="3"/>
        </dgm:presLayoutVars>
      </dgm:prSet>
      <dgm:spPr/>
    </dgm:pt>
    <dgm:pt modelId="{9637BE87-8E36-4141-BF2F-D5CE860094B5}" type="pres">
      <dgm:prSet presAssocID="{72B771A4-8255-46E2-849A-A9CC04F0CDDA}" presName="level3hierChild" presStyleCnt="0"/>
      <dgm:spPr/>
    </dgm:pt>
    <dgm:pt modelId="{6E0595F3-5A08-42A8-AACB-EB799427F958}" type="pres">
      <dgm:prSet presAssocID="{45D9FFBE-B32F-4773-8F58-7BF56105D379}" presName="conn2-1" presStyleLbl="parChTrans1D3" presStyleIdx="6" presStyleCnt="8" custScaleX="2000000"/>
      <dgm:spPr/>
    </dgm:pt>
    <dgm:pt modelId="{019F4C6E-F85A-4A2A-BC25-A5E9EA7EF039}" type="pres">
      <dgm:prSet presAssocID="{45D9FFBE-B32F-4773-8F58-7BF56105D379}" presName="connTx" presStyleLbl="parChTrans1D3" presStyleIdx="6" presStyleCnt="8"/>
      <dgm:spPr/>
    </dgm:pt>
    <dgm:pt modelId="{0D350791-6839-4EB5-88D0-0A5CC1F8761C}" type="pres">
      <dgm:prSet presAssocID="{9D90B07C-FC3C-4DD7-8796-53610C1AB6E9}" presName="root2" presStyleCnt="0"/>
      <dgm:spPr/>
    </dgm:pt>
    <dgm:pt modelId="{4FDAB95C-36A1-40A1-92C7-864BF70460FE}" type="pres">
      <dgm:prSet presAssocID="{9D90B07C-FC3C-4DD7-8796-53610C1AB6E9}" presName="LevelTwoTextNode" presStyleLbl="node3" presStyleIdx="6" presStyleCnt="8" custScaleX="145423">
        <dgm:presLayoutVars>
          <dgm:chPref val="3"/>
        </dgm:presLayoutVars>
      </dgm:prSet>
      <dgm:spPr/>
    </dgm:pt>
    <dgm:pt modelId="{7B42BE64-5F5E-4355-9B10-2C3AC2A8E02D}" type="pres">
      <dgm:prSet presAssocID="{9D90B07C-FC3C-4DD7-8796-53610C1AB6E9}" presName="level3hierChild" presStyleCnt="0"/>
      <dgm:spPr/>
    </dgm:pt>
    <dgm:pt modelId="{2783C41E-854D-45DE-BBC1-2863021D1E2B}" type="pres">
      <dgm:prSet presAssocID="{02C370DB-0E8D-473B-8AF4-450B304274AC}" presName="conn2-1" presStyleLbl="parChTrans1D3" presStyleIdx="7" presStyleCnt="8" custScaleX="2000000"/>
      <dgm:spPr/>
    </dgm:pt>
    <dgm:pt modelId="{9EE5F4E9-29AD-42DD-9B13-9D18B773E93C}" type="pres">
      <dgm:prSet presAssocID="{02C370DB-0E8D-473B-8AF4-450B304274AC}" presName="connTx" presStyleLbl="parChTrans1D3" presStyleIdx="7" presStyleCnt="8"/>
      <dgm:spPr/>
    </dgm:pt>
    <dgm:pt modelId="{5C5B0225-4887-455E-9ECA-D2B620D89AA0}" type="pres">
      <dgm:prSet presAssocID="{1F20984D-3ECC-4078-8144-AE15FD1E8965}" presName="root2" presStyleCnt="0"/>
      <dgm:spPr/>
    </dgm:pt>
    <dgm:pt modelId="{032ABB44-DB05-4098-BEBD-A1FB775E737D}" type="pres">
      <dgm:prSet presAssocID="{1F20984D-3ECC-4078-8144-AE15FD1E8965}" presName="LevelTwoTextNode" presStyleLbl="node3" presStyleIdx="7" presStyleCnt="8" custScaleX="145423">
        <dgm:presLayoutVars>
          <dgm:chPref val="3"/>
        </dgm:presLayoutVars>
      </dgm:prSet>
      <dgm:spPr/>
    </dgm:pt>
    <dgm:pt modelId="{792351BF-DCA6-4DCA-92F1-4FA21BC03448}" type="pres">
      <dgm:prSet presAssocID="{1F20984D-3ECC-4078-8144-AE15FD1E8965}" presName="level3hierChild" presStyleCnt="0"/>
      <dgm:spPr/>
    </dgm:pt>
  </dgm:ptLst>
  <dgm:cxnLst>
    <dgm:cxn modelId="{00A8AE03-DE4E-4202-B5FA-AD9769704983}" type="presOf" srcId="{0C5A9497-D012-4239-9F55-8E427D02C502}" destId="{11D737EA-02DA-4990-BA2A-8DA4F6664878}" srcOrd="1" destOrd="0" presId="urn:microsoft.com/office/officeart/2005/8/layout/hierarchy2"/>
    <dgm:cxn modelId="{C2471704-5DA7-4759-AF2B-6DF1FA0C223B}" type="presOf" srcId="{9D90B07C-FC3C-4DD7-8796-53610C1AB6E9}" destId="{4FDAB95C-36A1-40A1-92C7-864BF70460FE}" srcOrd="0" destOrd="0" presId="urn:microsoft.com/office/officeart/2005/8/layout/hierarchy2"/>
    <dgm:cxn modelId="{C395CE06-E3C5-4A22-B1B7-607EF946E46E}" srcId="{3098EBDC-2A33-4240-80F1-DC84C5F259C3}" destId="{31C28B88-457D-4273-A119-E5A4960D5A99}" srcOrd="1" destOrd="0" parTransId="{0C5A9497-D012-4239-9F55-8E427D02C502}" sibTransId="{D24790A0-B72B-4761-A69A-FAD40B504182}"/>
    <dgm:cxn modelId="{C802D30C-42B0-4A48-93F3-B0453827871B}" type="presOf" srcId="{FE5B08C2-1464-48F6-B224-7CFE845E3B69}" destId="{D0790441-9BCE-4A7E-BFD4-CBF124FA88B9}" srcOrd="0" destOrd="0" presId="urn:microsoft.com/office/officeart/2005/8/layout/hierarchy2"/>
    <dgm:cxn modelId="{C6841313-86B9-48C5-8313-E9B72530AF8F}" type="presOf" srcId="{C524A32B-058B-44BF-B852-A4CD0D96E0A6}" destId="{54E09C63-4D6D-4F05-ADC6-F4895B6F1FC0}" srcOrd="0" destOrd="0" presId="urn:microsoft.com/office/officeart/2005/8/layout/hierarchy2"/>
    <dgm:cxn modelId="{81B23226-453F-464E-8814-69E8CE500CFD}" type="presOf" srcId="{DED9ED8B-885E-4465-9FFD-B32A0985F3EF}" destId="{CB7AC3EA-08ED-4D98-8A63-69C59CBE98FE}" srcOrd="1" destOrd="0" presId="urn:microsoft.com/office/officeart/2005/8/layout/hierarchy2"/>
    <dgm:cxn modelId="{CC52092C-D916-4EFD-9295-73329C1603BC}" type="presOf" srcId="{45D9FFBE-B32F-4773-8F58-7BF56105D379}" destId="{019F4C6E-F85A-4A2A-BC25-A5E9EA7EF039}" srcOrd="1" destOrd="0" presId="urn:microsoft.com/office/officeart/2005/8/layout/hierarchy2"/>
    <dgm:cxn modelId="{DE53392E-4945-4104-9C8A-60C22409BD31}" type="presOf" srcId="{02C370DB-0E8D-473B-8AF4-450B304274AC}" destId="{2783C41E-854D-45DE-BBC1-2863021D1E2B}" srcOrd="0" destOrd="0" presId="urn:microsoft.com/office/officeart/2005/8/layout/hierarchy2"/>
    <dgm:cxn modelId="{34376B30-49B3-4883-8FBD-D6929FE3483D}" srcId="{31C28B88-457D-4273-A119-E5A4960D5A99}" destId="{0DDF1038-8ED4-4FF3-B811-A1FAD6AC9DE3}" srcOrd="0" destOrd="0" parTransId="{6ECCD1FD-B7C2-4ECC-B6A8-EAF3FB2AEBC7}" sibTransId="{8AE9D1C9-9798-47C5-B081-C8AF6163E6C3}"/>
    <dgm:cxn modelId="{17874B3D-09DE-4DA6-B09F-74D4B2237EF3}" type="presOf" srcId="{31C28B88-457D-4273-A119-E5A4960D5A99}" destId="{B506F158-08F0-4A7A-B36C-1F651B35E935}" srcOrd="0" destOrd="0" presId="urn:microsoft.com/office/officeart/2005/8/layout/hierarchy2"/>
    <dgm:cxn modelId="{31969240-516E-42F9-8584-97346A8E71BC}" type="presOf" srcId="{0B7AC25C-1561-4D9B-9E42-17FC835CBC4F}" destId="{3B7D5936-919B-4B94-B0A2-0A1610068FCD}" srcOrd="0" destOrd="0" presId="urn:microsoft.com/office/officeart/2005/8/layout/hierarchy2"/>
    <dgm:cxn modelId="{FC2DBC43-D69F-4122-AA9C-3DB2400895C8}" srcId="{0B7AC25C-1561-4D9B-9E42-17FC835CBC4F}" destId="{C524A32B-058B-44BF-B852-A4CD0D96E0A6}" srcOrd="1" destOrd="0" parTransId="{E9F20B62-5416-47F8-8A04-2D810B074805}" sibTransId="{91A87CC8-BDB3-4C98-9F68-DA96807054C3}"/>
    <dgm:cxn modelId="{F6C7E163-4A6C-42C1-97B7-67E8ACFA0FEB}" type="presOf" srcId="{08569E4A-3BC0-46CD-8F23-909A79C1C709}" destId="{0FA22D6A-96C5-49B7-BE69-67CC5F2FAD33}" srcOrd="0" destOrd="0" presId="urn:microsoft.com/office/officeart/2005/8/layout/hierarchy2"/>
    <dgm:cxn modelId="{D6AA5868-3F67-4012-8BBB-4B7A816CCD91}" type="presOf" srcId="{08569E4A-3BC0-46CD-8F23-909A79C1C709}" destId="{D2C13EA5-B4D7-48F2-860A-49872ECE72DC}" srcOrd="1" destOrd="0" presId="urn:microsoft.com/office/officeart/2005/8/layout/hierarchy2"/>
    <dgm:cxn modelId="{8667516A-1096-41CC-A176-F0D1ED9B8D69}" type="presOf" srcId="{ACA2A02D-8DAA-4B24-8FD1-ACBC8E90D4B5}" destId="{ACE6B057-9E76-4B15-8139-2C6A6288C0D7}" srcOrd="0" destOrd="0" presId="urn:microsoft.com/office/officeart/2005/8/layout/hierarchy2"/>
    <dgm:cxn modelId="{1B92784C-B912-4B25-8805-6F9BF30793A1}" type="presOf" srcId="{3098EBDC-2A33-4240-80F1-DC84C5F259C3}" destId="{BB6C0B8B-1A56-4287-9510-594E8D64059E}" srcOrd="0" destOrd="0" presId="urn:microsoft.com/office/officeart/2005/8/layout/hierarchy2"/>
    <dgm:cxn modelId="{FFDC6F6F-456A-4E14-A34E-86BCCA9371B4}" type="presOf" srcId="{E9F20B62-5416-47F8-8A04-2D810B074805}" destId="{10C60115-EC32-4A8E-999D-A65EB7DE33C4}" srcOrd="0" destOrd="0" presId="urn:microsoft.com/office/officeart/2005/8/layout/hierarchy2"/>
    <dgm:cxn modelId="{0A093970-E25D-49D0-9BCD-59A761AF7955}" srcId="{0B7AC25C-1561-4D9B-9E42-17FC835CBC4F}" destId="{8D13DCB7-6AE4-4D16-914C-B420E6F1FEEC}" srcOrd="2" destOrd="0" parTransId="{DED9ED8B-885E-4465-9FFD-B32A0985F3EF}" sibTransId="{9336E2BE-6C3C-403D-BC86-629383D6A5DD}"/>
    <dgm:cxn modelId="{27166950-5204-4220-8D0D-239957D1EB7B}" srcId="{31C28B88-457D-4273-A119-E5A4960D5A99}" destId="{1F20984D-3ECC-4078-8144-AE15FD1E8965}" srcOrd="3" destOrd="0" parTransId="{02C370DB-0E8D-473B-8AF4-450B304274AC}" sibTransId="{CD991BB7-81AA-44E5-9DAD-09D2F6E2D29C}"/>
    <dgm:cxn modelId="{43D80055-3CF6-493A-8A8E-EAD523153FBE}" srcId="{31C28B88-457D-4273-A119-E5A4960D5A99}" destId="{9D90B07C-FC3C-4DD7-8796-53610C1AB6E9}" srcOrd="2" destOrd="0" parTransId="{45D9FFBE-B32F-4773-8F58-7BF56105D379}" sibTransId="{C3A01A96-3F21-4EC6-B8E1-B9BE4A441D95}"/>
    <dgm:cxn modelId="{35BCFD79-69C0-4314-B0F0-E74BF1781816}" type="presOf" srcId="{AF4B11CE-F1A2-455F-A114-65E29A171FCA}" destId="{804764DA-4DF5-499A-9874-490586156F5F}" srcOrd="0" destOrd="0" presId="urn:microsoft.com/office/officeart/2005/8/layout/hierarchy2"/>
    <dgm:cxn modelId="{7BC83881-A448-47D1-B823-45A4755ADBDD}" type="presOf" srcId="{72B771A4-8255-46E2-849A-A9CC04F0CDDA}" destId="{5AA914DF-1DC6-4CC0-AA35-6293837A0AB7}" srcOrd="0" destOrd="0" presId="urn:microsoft.com/office/officeart/2005/8/layout/hierarchy2"/>
    <dgm:cxn modelId="{D09F3089-1143-4CBA-A08F-D32F1253DC2E}" type="presOf" srcId="{45D9FFBE-B32F-4773-8F58-7BF56105D379}" destId="{6E0595F3-5A08-42A8-AACB-EB799427F958}" srcOrd="0" destOrd="0" presId="urn:microsoft.com/office/officeart/2005/8/layout/hierarchy2"/>
    <dgm:cxn modelId="{17EC368D-CBB7-46B3-A44D-469A7F0F8642}" srcId="{0B7AC25C-1561-4D9B-9E42-17FC835CBC4F}" destId="{23E63F3B-D9D4-49C0-B99F-E9358814A7A6}" srcOrd="3" destOrd="0" parTransId="{12D573B5-F409-455E-A3C8-8D94D8EDFE31}" sibTransId="{30676FAE-78CF-4AF1-B35F-F1B793995DE1}"/>
    <dgm:cxn modelId="{78111F92-25C5-4D57-AFA2-55B002143D6C}" type="presOf" srcId="{23E63F3B-D9D4-49C0-B99F-E9358814A7A6}" destId="{6D9615FD-E504-44E8-80B6-3EA52A12056C}" srcOrd="0" destOrd="0" presId="urn:microsoft.com/office/officeart/2005/8/layout/hierarchy2"/>
    <dgm:cxn modelId="{8D3FEB9E-A667-4B0E-83F9-58200E62FF13}" type="presOf" srcId="{DFAECB3C-0352-4756-BCE7-658B058CFED6}" destId="{231C7ABE-A21E-44EC-BAA7-74E1DF759261}" srcOrd="1" destOrd="0" presId="urn:microsoft.com/office/officeart/2005/8/layout/hierarchy2"/>
    <dgm:cxn modelId="{A72E08AC-13AE-449C-8C06-FE4DDF789B05}" type="presOf" srcId="{DED9ED8B-885E-4465-9FFD-B32A0985F3EF}" destId="{F3EC100B-E54F-4674-BED7-08BA99F8F8D0}" srcOrd="0" destOrd="0" presId="urn:microsoft.com/office/officeart/2005/8/layout/hierarchy2"/>
    <dgm:cxn modelId="{7FEE34AD-B973-4B16-AD43-6AD0282DD68B}" type="presOf" srcId="{1F20984D-3ECC-4078-8144-AE15FD1E8965}" destId="{032ABB44-DB05-4098-BEBD-A1FB775E737D}" srcOrd="0" destOrd="0" presId="urn:microsoft.com/office/officeart/2005/8/layout/hierarchy2"/>
    <dgm:cxn modelId="{51198CB3-8D4F-49BD-B9D2-6D8892C5A4F4}" srcId="{0B7AC25C-1561-4D9B-9E42-17FC835CBC4F}" destId="{AF4B11CE-F1A2-455F-A114-65E29A171FCA}" srcOrd="0" destOrd="0" parTransId="{DFAECB3C-0352-4756-BCE7-658B058CFED6}" sibTransId="{1C756039-BF79-4D65-9EF8-8CD62ACC21E7}"/>
    <dgm:cxn modelId="{05BC86B7-504D-4789-9ABA-3E750C9FC002}" type="presOf" srcId="{0C5A9497-D012-4239-9F55-8E427D02C502}" destId="{B80D0C2D-D76A-4CAE-9D45-5C68C57BFD2E}" srcOrd="0" destOrd="0" presId="urn:microsoft.com/office/officeart/2005/8/layout/hierarchy2"/>
    <dgm:cxn modelId="{EF82BAB7-EC61-4A9E-91E7-BB96725F522C}" type="presOf" srcId="{FE5B08C2-1464-48F6-B224-7CFE845E3B69}" destId="{B872D7A9-D6D7-4C5B-B65B-D55C9D47E64B}" srcOrd="1" destOrd="0" presId="urn:microsoft.com/office/officeart/2005/8/layout/hierarchy2"/>
    <dgm:cxn modelId="{CE59BECA-CBCE-4923-9AE6-B7EA7A317DE6}" srcId="{ACA2A02D-8DAA-4B24-8FD1-ACBC8E90D4B5}" destId="{3098EBDC-2A33-4240-80F1-DC84C5F259C3}" srcOrd="0" destOrd="0" parTransId="{8E9D88D4-B678-4DFA-9B83-DA2AF464D3F4}" sibTransId="{D08F702F-18FA-4C80-AEEC-E5C5C4D800D2}"/>
    <dgm:cxn modelId="{C21347D6-ED84-4965-BA43-8A0245EDDB6E}" srcId="{31C28B88-457D-4273-A119-E5A4960D5A99}" destId="{72B771A4-8255-46E2-849A-A9CC04F0CDDA}" srcOrd="1" destOrd="0" parTransId="{FE5B08C2-1464-48F6-B224-7CFE845E3B69}" sibTransId="{417989FA-3214-4537-B7FA-A59C00A70A7F}"/>
    <dgm:cxn modelId="{888E08D7-CA95-4632-ADE1-B03CC1F4F235}" srcId="{3098EBDC-2A33-4240-80F1-DC84C5F259C3}" destId="{0B7AC25C-1561-4D9B-9E42-17FC835CBC4F}" srcOrd="0" destOrd="0" parTransId="{08569E4A-3BC0-46CD-8F23-909A79C1C709}" sibTransId="{111C8F9C-3CBA-46D1-9764-E93E1C930BCC}"/>
    <dgm:cxn modelId="{7EBA31DE-4439-4D5C-A264-9B7D59DFD425}" type="presOf" srcId="{0DDF1038-8ED4-4FF3-B811-A1FAD6AC9DE3}" destId="{A3FC60CB-9E44-4F9B-BA17-CCFE46451E0C}" srcOrd="0" destOrd="0" presId="urn:microsoft.com/office/officeart/2005/8/layout/hierarchy2"/>
    <dgm:cxn modelId="{4ADE41E5-3049-406A-8BB9-9F2BED892360}" type="presOf" srcId="{02C370DB-0E8D-473B-8AF4-450B304274AC}" destId="{9EE5F4E9-29AD-42DD-9B13-9D18B773E93C}" srcOrd="1" destOrd="0" presId="urn:microsoft.com/office/officeart/2005/8/layout/hierarchy2"/>
    <dgm:cxn modelId="{CB556DF1-5185-4598-84BE-1402386FDE28}" type="presOf" srcId="{12D573B5-F409-455E-A3C8-8D94D8EDFE31}" destId="{14710286-439A-41CC-A7F5-780E9C813446}" srcOrd="0" destOrd="0" presId="urn:microsoft.com/office/officeart/2005/8/layout/hierarchy2"/>
    <dgm:cxn modelId="{33FF28F3-541C-4BD3-96C3-435E4FE1CA83}" type="presOf" srcId="{6ECCD1FD-B7C2-4ECC-B6A8-EAF3FB2AEBC7}" destId="{67575ABF-F069-4DA6-9073-04196234A88C}" srcOrd="1" destOrd="0" presId="urn:microsoft.com/office/officeart/2005/8/layout/hierarchy2"/>
    <dgm:cxn modelId="{7540F9F3-B4F9-4BAC-B162-80EF6ED246D4}" type="presOf" srcId="{12D573B5-F409-455E-A3C8-8D94D8EDFE31}" destId="{15AF23B3-BA95-4705-97EB-F325E3DB3922}" srcOrd="1" destOrd="0" presId="urn:microsoft.com/office/officeart/2005/8/layout/hierarchy2"/>
    <dgm:cxn modelId="{C99062F4-10F9-4554-9590-EC9C83E80D00}" type="presOf" srcId="{8D13DCB7-6AE4-4D16-914C-B420E6F1FEEC}" destId="{40500AB4-CF34-45B6-98B4-4D0DB99EDD15}" srcOrd="0" destOrd="0" presId="urn:microsoft.com/office/officeart/2005/8/layout/hierarchy2"/>
    <dgm:cxn modelId="{A3A23EF7-EC94-4D77-B545-06C5050910F3}" type="presOf" srcId="{DFAECB3C-0352-4756-BCE7-658B058CFED6}" destId="{95120E00-70DB-48E6-B8CA-D015D2256F11}" srcOrd="0" destOrd="0" presId="urn:microsoft.com/office/officeart/2005/8/layout/hierarchy2"/>
    <dgm:cxn modelId="{18FBE6F8-8B0D-4692-9A93-BA6966AFE418}" type="presOf" srcId="{6ECCD1FD-B7C2-4ECC-B6A8-EAF3FB2AEBC7}" destId="{55EED005-7A79-4FED-BAF5-797E8315FEF9}" srcOrd="0" destOrd="0" presId="urn:microsoft.com/office/officeart/2005/8/layout/hierarchy2"/>
    <dgm:cxn modelId="{1B779FFE-F483-4F06-9ACA-DDA3219D5DCE}" type="presOf" srcId="{E9F20B62-5416-47F8-8A04-2D810B074805}" destId="{3B866264-D4D9-468F-B312-1D252AC35935}" srcOrd="1" destOrd="0" presId="urn:microsoft.com/office/officeart/2005/8/layout/hierarchy2"/>
    <dgm:cxn modelId="{49422D1D-0968-4E2C-A081-847975844C5A}" type="presParOf" srcId="{ACE6B057-9E76-4B15-8139-2C6A6288C0D7}" destId="{017CD299-38B8-489B-AFF1-B36F60B45530}" srcOrd="0" destOrd="0" presId="urn:microsoft.com/office/officeart/2005/8/layout/hierarchy2"/>
    <dgm:cxn modelId="{F77FF665-F2B7-4C68-B032-6A03D9728EE0}" type="presParOf" srcId="{017CD299-38B8-489B-AFF1-B36F60B45530}" destId="{BB6C0B8B-1A56-4287-9510-594E8D64059E}" srcOrd="0" destOrd="0" presId="urn:microsoft.com/office/officeart/2005/8/layout/hierarchy2"/>
    <dgm:cxn modelId="{E58AA40B-494C-4D52-9547-35F1C44AC707}" type="presParOf" srcId="{017CD299-38B8-489B-AFF1-B36F60B45530}" destId="{B34A9E5C-99A3-43BC-9E3D-554EAF19B44D}" srcOrd="1" destOrd="0" presId="urn:microsoft.com/office/officeart/2005/8/layout/hierarchy2"/>
    <dgm:cxn modelId="{DA3B4219-CA43-4F4F-A393-B7951DF4060C}" type="presParOf" srcId="{B34A9E5C-99A3-43BC-9E3D-554EAF19B44D}" destId="{0FA22D6A-96C5-49B7-BE69-67CC5F2FAD33}" srcOrd="0" destOrd="0" presId="urn:microsoft.com/office/officeart/2005/8/layout/hierarchy2"/>
    <dgm:cxn modelId="{0A93BEE3-BC50-4481-AD88-D12A59B40721}" type="presParOf" srcId="{0FA22D6A-96C5-49B7-BE69-67CC5F2FAD33}" destId="{D2C13EA5-B4D7-48F2-860A-49872ECE72DC}" srcOrd="0" destOrd="0" presId="urn:microsoft.com/office/officeart/2005/8/layout/hierarchy2"/>
    <dgm:cxn modelId="{8002AD36-B35A-471A-9CF5-AF0F18271BC5}" type="presParOf" srcId="{B34A9E5C-99A3-43BC-9E3D-554EAF19B44D}" destId="{D43EB3CF-BA0B-4DDA-928F-EBC01B7ED31B}" srcOrd="1" destOrd="0" presId="urn:microsoft.com/office/officeart/2005/8/layout/hierarchy2"/>
    <dgm:cxn modelId="{936F5706-4FB3-40ED-95FD-26BF4EC17979}" type="presParOf" srcId="{D43EB3CF-BA0B-4DDA-928F-EBC01B7ED31B}" destId="{3B7D5936-919B-4B94-B0A2-0A1610068FCD}" srcOrd="0" destOrd="0" presId="urn:microsoft.com/office/officeart/2005/8/layout/hierarchy2"/>
    <dgm:cxn modelId="{B7768AA1-2D1F-4249-8F4C-6863551121D5}" type="presParOf" srcId="{D43EB3CF-BA0B-4DDA-928F-EBC01B7ED31B}" destId="{6495E8A7-B0AE-404A-B7D3-C32C44F2982E}" srcOrd="1" destOrd="0" presId="urn:microsoft.com/office/officeart/2005/8/layout/hierarchy2"/>
    <dgm:cxn modelId="{AD25E1F5-1E41-4116-B31D-B06613FBD003}" type="presParOf" srcId="{6495E8A7-B0AE-404A-B7D3-C32C44F2982E}" destId="{95120E00-70DB-48E6-B8CA-D015D2256F11}" srcOrd="0" destOrd="0" presId="urn:microsoft.com/office/officeart/2005/8/layout/hierarchy2"/>
    <dgm:cxn modelId="{05419B25-86A7-4DD3-B683-A05867D1D5BA}" type="presParOf" srcId="{95120E00-70DB-48E6-B8CA-D015D2256F11}" destId="{231C7ABE-A21E-44EC-BAA7-74E1DF759261}" srcOrd="0" destOrd="0" presId="urn:microsoft.com/office/officeart/2005/8/layout/hierarchy2"/>
    <dgm:cxn modelId="{8760A73F-4BD9-49C8-9553-823C7434AA15}" type="presParOf" srcId="{6495E8A7-B0AE-404A-B7D3-C32C44F2982E}" destId="{D9C135D8-A27E-4612-A6F8-AD177A32BFCB}" srcOrd="1" destOrd="0" presId="urn:microsoft.com/office/officeart/2005/8/layout/hierarchy2"/>
    <dgm:cxn modelId="{35A75A20-5BFD-4D54-B5D7-34993C30E504}" type="presParOf" srcId="{D9C135D8-A27E-4612-A6F8-AD177A32BFCB}" destId="{804764DA-4DF5-499A-9874-490586156F5F}" srcOrd="0" destOrd="0" presId="urn:microsoft.com/office/officeart/2005/8/layout/hierarchy2"/>
    <dgm:cxn modelId="{18423F41-2523-4868-85F7-2BABA908C097}" type="presParOf" srcId="{D9C135D8-A27E-4612-A6F8-AD177A32BFCB}" destId="{A288DFA3-2AA5-4E19-9361-523CAC776476}" srcOrd="1" destOrd="0" presId="urn:microsoft.com/office/officeart/2005/8/layout/hierarchy2"/>
    <dgm:cxn modelId="{DF4C9D36-A63F-4614-8D2F-72B90AB20023}" type="presParOf" srcId="{6495E8A7-B0AE-404A-B7D3-C32C44F2982E}" destId="{10C60115-EC32-4A8E-999D-A65EB7DE33C4}" srcOrd="2" destOrd="0" presId="urn:microsoft.com/office/officeart/2005/8/layout/hierarchy2"/>
    <dgm:cxn modelId="{0166E534-6A09-48B3-98B5-C440F2E27A22}" type="presParOf" srcId="{10C60115-EC32-4A8E-999D-A65EB7DE33C4}" destId="{3B866264-D4D9-468F-B312-1D252AC35935}" srcOrd="0" destOrd="0" presId="urn:microsoft.com/office/officeart/2005/8/layout/hierarchy2"/>
    <dgm:cxn modelId="{0DACF1E5-8C02-4A74-B93E-65B16B6B0B44}" type="presParOf" srcId="{6495E8A7-B0AE-404A-B7D3-C32C44F2982E}" destId="{C1B413AC-EB53-4CC7-9AA5-B8EF544C4E6A}" srcOrd="3" destOrd="0" presId="urn:microsoft.com/office/officeart/2005/8/layout/hierarchy2"/>
    <dgm:cxn modelId="{B6445126-ABEB-44B5-A6C3-93915F0C266C}" type="presParOf" srcId="{C1B413AC-EB53-4CC7-9AA5-B8EF544C4E6A}" destId="{54E09C63-4D6D-4F05-ADC6-F4895B6F1FC0}" srcOrd="0" destOrd="0" presId="urn:microsoft.com/office/officeart/2005/8/layout/hierarchy2"/>
    <dgm:cxn modelId="{4BB1DE6B-498F-4B5A-9206-F879BEC95C9D}" type="presParOf" srcId="{C1B413AC-EB53-4CC7-9AA5-B8EF544C4E6A}" destId="{543A964F-0082-4D3B-8169-E40000806C1D}" srcOrd="1" destOrd="0" presId="urn:microsoft.com/office/officeart/2005/8/layout/hierarchy2"/>
    <dgm:cxn modelId="{C7B98AB3-2737-4BBB-8204-17A1D9FA8CC3}" type="presParOf" srcId="{6495E8A7-B0AE-404A-B7D3-C32C44F2982E}" destId="{F3EC100B-E54F-4674-BED7-08BA99F8F8D0}" srcOrd="4" destOrd="0" presId="urn:microsoft.com/office/officeart/2005/8/layout/hierarchy2"/>
    <dgm:cxn modelId="{DFE9B2E9-546D-4C69-B1D0-FA8676C54B1F}" type="presParOf" srcId="{F3EC100B-E54F-4674-BED7-08BA99F8F8D0}" destId="{CB7AC3EA-08ED-4D98-8A63-69C59CBE98FE}" srcOrd="0" destOrd="0" presId="urn:microsoft.com/office/officeart/2005/8/layout/hierarchy2"/>
    <dgm:cxn modelId="{C62D25FD-D387-4721-95B5-515871C9CA8F}" type="presParOf" srcId="{6495E8A7-B0AE-404A-B7D3-C32C44F2982E}" destId="{9C4CCA78-A302-442B-B641-CA44BF62EAA3}" srcOrd="5" destOrd="0" presId="urn:microsoft.com/office/officeart/2005/8/layout/hierarchy2"/>
    <dgm:cxn modelId="{F927D49A-792F-4493-840B-B69197E76B20}" type="presParOf" srcId="{9C4CCA78-A302-442B-B641-CA44BF62EAA3}" destId="{40500AB4-CF34-45B6-98B4-4D0DB99EDD15}" srcOrd="0" destOrd="0" presId="urn:microsoft.com/office/officeart/2005/8/layout/hierarchy2"/>
    <dgm:cxn modelId="{38AB29A3-B14A-4AA3-ADB6-D89B61EC8724}" type="presParOf" srcId="{9C4CCA78-A302-442B-B641-CA44BF62EAA3}" destId="{F85A3072-3CBB-4902-AB20-76ACE9C7E010}" srcOrd="1" destOrd="0" presId="urn:microsoft.com/office/officeart/2005/8/layout/hierarchy2"/>
    <dgm:cxn modelId="{C3A07B2F-27A3-4847-9C1A-CE494BE6C741}" type="presParOf" srcId="{6495E8A7-B0AE-404A-B7D3-C32C44F2982E}" destId="{14710286-439A-41CC-A7F5-780E9C813446}" srcOrd="6" destOrd="0" presId="urn:microsoft.com/office/officeart/2005/8/layout/hierarchy2"/>
    <dgm:cxn modelId="{272C58B3-43C4-4E5C-BB17-892DFE6212B6}" type="presParOf" srcId="{14710286-439A-41CC-A7F5-780E9C813446}" destId="{15AF23B3-BA95-4705-97EB-F325E3DB3922}" srcOrd="0" destOrd="0" presId="urn:microsoft.com/office/officeart/2005/8/layout/hierarchy2"/>
    <dgm:cxn modelId="{735B5445-6389-430D-9E0F-1C7A59210858}" type="presParOf" srcId="{6495E8A7-B0AE-404A-B7D3-C32C44F2982E}" destId="{31843AEC-1BBC-4923-A085-07AC42CA49EE}" srcOrd="7" destOrd="0" presId="urn:microsoft.com/office/officeart/2005/8/layout/hierarchy2"/>
    <dgm:cxn modelId="{64D66FCA-8EBA-461B-8ACE-E79A84DDD104}" type="presParOf" srcId="{31843AEC-1BBC-4923-A085-07AC42CA49EE}" destId="{6D9615FD-E504-44E8-80B6-3EA52A12056C}" srcOrd="0" destOrd="0" presId="urn:microsoft.com/office/officeart/2005/8/layout/hierarchy2"/>
    <dgm:cxn modelId="{2E957DF9-3708-47AF-BF72-761F633AF069}" type="presParOf" srcId="{31843AEC-1BBC-4923-A085-07AC42CA49EE}" destId="{72786F79-7784-4F45-8FF0-484E32D92B56}" srcOrd="1" destOrd="0" presId="urn:microsoft.com/office/officeart/2005/8/layout/hierarchy2"/>
    <dgm:cxn modelId="{AE808775-C587-42E7-AACB-8B5E7EEE94A7}" type="presParOf" srcId="{B34A9E5C-99A3-43BC-9E3D-554EAF19B44D}" destId="{B80D0C2D-D76A-4CAE-9D45-5C68C57BFD2E}" srcOrd="2" destOrd="0" presId="urn:microsoft.com/office/officeart/2005/8/layout/hierarchy2"/>
    <dgm:cxn modelId="{1C53AF98-AABE-45D1-B294-C7769172E007}" type="presParOf" srcId="{B80D0C2D-D76A-4CAE-9D45-5C68C57BFD2E}" destId="{11D737EA-02DA-4990-BA2A-8DA4F6664878}" srcOrd="0" destOrd="0" presId="urn:microsoft.com/office/officeart/2005/8/layout/hierarchy2"/>
    <dgm:cxn modelId="{0057D08E-6830-4E4E-968A-BC892146BCC0}" type="presParOf" srcId="{B34A9E5C-99A3-43BC-9E3D-554EAF19B44D}" destId="{6687624C-C99A-499B-B719-D26E126C589C}" srcOrd="3" destOrd="0" presId="urn:microsoft.com/office/officeart/2005/8/layout/hierarchy2"/>
    <dgm:cxn modelId="{1652F6B7-1FCA-44C7-A3DA-DA095C9D9530}" type="presParOf" srcId="{6687624C-C99A-499B-B719-D26E126C589C}" destId="{B506F158-08F0-4A7A-B36C-1F651B35E935}" srcOrd="0" destOrd="0" presId="urn:microsoft.com/office/officeart/2005/8/layout/hierarchy2"/>
    <dgm:cxn modelId="{9C700BB6-E084-4E7A-916E-DDA7FFB1D129}" type="presParOf" srcId="{6687624C-C99A-499B-B719-D26E126C589C}" destId="{97A0677F-81B4-431A-BB62-CA10371E574D}" srcOrd="1" destOrd="0" presId="urn:microsoft.com/office/officeart/2005/8/layout/hierarchy2"/>
    <dgm:cxn modelId="{03809001-2D79-4E48-B60D-21FAA1A9613A}" type="presParOf" srcId="{97A0677F-81B4-431A-BB62-CA10371E574D}" destId="{55EED005-7A79-4FED-BAF5-797E8315FEF9}" srcOrd="0" destOrd="0" presId="urn:microsoft.com/office/officeart/2005/8/layout/hierarchy2"/>
    <dgm:cxn modelId="{5BAA1CD9-31C7-4A05-9073-088C2FBEB813}" type="presParOf" srcId="{55EED005-7A79-4FED-BAF5-797E8315FEF9}" destId="{67575ABF-F069-4DA6-9073-04196234A88C}" srcOrd="0" destOrd="0" presId="urn:microsoft.com/office/officeart/2005/8/layout/hierarchy2"/>
    <dgm:cxn modelId="{FFE0FB88-BE38-4F21-8F03-18FAFCC07245}" type="presParOf" srcId="{97A0677F-81B4-431A-BB62-CA10371E574D}" destId="{7068BB5F-05CB-4E87-91D1-4AC4CEDC48E6}" srcOrd="1" destOrd="0" presId="urn:microsoft.com/office/officeart/2005/8/layout/hierarchy2"/>
    <dgm:cxn modelId="{5EFA9BA3-277B-45D0-A3AC-E7416A56905A}" type="presParOf" srcId="{7068BB5F-05CB-4E87-91D1-4AC4CEDC48E6}" destId="{A3FC60CB-9E44-4F9B-BA17-CCFE46451E0C}" srcOrd="0" destOrd="0" presId="urn:microsoft.com/office/officeart/2005/8/layout/hierarchy2"/>
    <dgm:cxn modelId="{01E6C6C6-F1D7-4DE3-AC94-2B7881DD7A2C}" type="presParOf" srcId="{7068BB5F-05CB-4E87-91D1-4AC4CEDC48E6}" destId="{63C6FEBB-C075-45E6-9C9C-1521373B3FAF}" srcOrd="1" destOrd="0" presId="urn:microsoft.com/office/officeart/2005/8/layout/hierarchy2"/>
    <dgm:cxn modelId="{677AC5D3-B84D-4B03-B00B-A22F1DC6FB15}" type="presParOf" srcId="{97A0677F-81B4-431A-BB62-CA10371E574D}" destId="{D0790441-9BCE-4A7E-BFD4-CBF124FA88B9}" srcOrd="2" destOrd="0" presId="urn:microsoft.com/office/officeart/2005/8/layout/hierarchy2"/>
    <dgm:cxn modelId="{502BEBA2-76E0-4047-872D-16A38C32B150}" type="presParOf" srcId="{D0790441-9BCE-4A7E-BFD4-CBF124FA88B9}" destId="{B872D7A9-D6D7-4C5B-B65B-D55C9D47E64B}" srcOrd="0" destOrd="0" presId="urn:microsoft.com/office/officeart/2005/8/layout/hierarchy2"/>
    <dgm:cxn modelId="{00DD752D-B13C-450E-B36C-C9A547BE3929}" type="presParOf" srcId="{97A0677F-81B4-431A-BB62-CA10371E574D}" destId="{0C326714-4DD8-423D-B147-D57660087885}" srcOrd="3" destOrd="0" presId="urn:microsoft.com/office/officeart/2005/8/layout/hierarchy2"/>
    <dgm:cxn modelId="{4A37C35D-4A57-4129-ADFA-09AD90CC657F}" type="presParOf" srcId="{0C326714-4DD8-423D-B147-D57660087885}" destId="{5AA914DF-1DC6-4CC0-AA35-6293837A0AB7}" srcOrd="0" destOrd="0" presId="urn:microsoft.com/office/officeart/2005/8/layout/hierarchy2"/>
    <dgm:cxn modelId="{D7BB562F-89FE-42A9-8D01-D174FA1055C4}" type="presParOf" srcId="{0C326714-4DD8-423D-B147-D57660087885}" destId="{9637BE87-8E36-4141-BF2F-D5CE860094B5}" srcOrd="1" destOrd="0" presId="urn:microsoft.com/office/officeart/2005/8/layout/hierarchy2"/>
    <dgm:cxn modelId="{081494A4-656E-4007-99CC-B806F9D8A30C}" type="presParOf" srcId="{97A0677F-81B4-431A-BB62-CA10371E574D}" destId="{6E0595F3-5A08-42A8-AACB-EB799427F958}" srcOrd="4" destOrd="0" presId="urn:microsoft.com/office/officeart/2005/8/layout/hierarchy2"/>
    <dgm:cxn modelId="{724C937F-BDC8-47C6-BD02-F6DF1B46A8AC}" type="presParOf" srcId="{6E0595F3-5A08-42A8-AACB-EB799427F958}" destId="{019F4C6E-F85A-4A2A-BC25-A5E9EA7EF039}" srcOrd="0" destOrd="0" presId="urn:microsoft.com/office/officeart/2005/8/layout/hierarchy2"/>
    <dgm:cxn modelId="{310E52A9-9853-4B9D-9545-7B12B5E71F08}" type="presParOf" srcId="{97A0677F-81B4-431A-BB62-CA10371E574D}" destId="{0D350791-6839-4EB5-88D0-0A5CC1F8761C}" srcOrd="5" destOrd="0" presId="urn:microsoft.com/office/officeart/2005/8/layout/hierarchy2"/>
    <dgm:cxn modelId="{8D25D509-F8B7-4BA6-A88D-07F11B439D88}" type="presParOf" srcId="{0D350791-6839-4EB5-88D0-0A5CC1F8761C}" destId="{4FDAB95C-36A1-40A1-92C7-864BF70460FE}" srcOrd="0" destOrd="0" presId="urn:microsoft.com/office/officeart/2005/8/layout/hierarchy2"/>
    <dgm:cxn modelId="{4A13B113-36E8-4917-84BA-F6E747844D3D}" type="presParOf" srcId="{0D350791-6839-4EB5-88D0-0A5CC1F8761C}" destId="{7B42BE64-5F5E-4355-9B10-2C3AC2A8E02D}" srcOrd="1" destOrd="0" presId="urn:microsoft.com/office/officeart/2005/8/layout/hierarchy2"/>
    <dgm:cxn modelId="{3D50EA48-C3E8-4C09-8FC3-875493BCBF65}" type="presParOf" srcId="{97A0677F-81B4-431A-BB62-CA10371E574D}" destId="{2783C41E-854D-45DE-BBC1-2863021D1E2B}" srcOrd="6" destOrd="0" presId="urn:microsoft.com/office/officeart/2005/8/layout/hierarchy2"/>
    <dgm:cxn modelId="{1132BFA6-5512-431E-9FE7-66E3BB7E553F}" type="presParOf" srcId="{2783C41E-854D-45DE-BBC1-2863021D1E2B}" destId="{9EE5F4E9-29AD-42DD-9B13-9D18B773E93C}" srcOrd="0" destOrd="0" presId="urn:microsoft.com/office/officeart/2005/8/layout/hierarchy2"/>
    <dgm:cxn modelId="{30201CFB-7D25-4E15-BB28-9476CEF52F81}" type="presParOf" srcId="{97A0677F-81B4-431A-BB62-CA10371E574D}" destId="{5C5B0225-4887-455E-9ECA-D2B620D89AA0}" srcOrd="7" destOrd="0" presId="urn:microsoft.com/office/officeart/2005/8/layout/hierarchy2"/>
    <dgm:cxn modelId="{6E4EC4EF-CB2F-41F2-BF7A-796DB9646C64}" type="presParOf" srcId="{5C5B0225-4887-455E-9ECA-D2B620D89AA0}" destId="{032ABB44-DB05-4098-BEBD-A1FB775E737D}" srcOrd="0" destOrd="0" presId="urn:microsoft.com/office/officeart/2005/8/layout/hierarchy2"/>
    <dgm:cxn modelId="{DE22834D-BCE1-443C-ACD4-2401D37E073A}" type="presParOf" srcId="{5C5B0225-4887-455E-9ECA-D2B620D89AA0}" destId="{792351BF-DCA6-4DCA-92F1-4FA21BC0344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B895C-CD4D-4BCC-8100-E8405FD8F44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36B557D-93DD-42BF-9867-C7BAD5E6CAC0}">
      <dgm:prSet phldrT="[文本]"/>
      <dgm:spPr/>
      <dgm:t>
        <a:bodyPr/>
        <a:lstStyle/>
        <a:p>
          <a:r>
            <a:rPr lang="zh-CN" altLang="en-US" dirty="0"/>
            <a:t>句子提纲</a:t>
          </a:r>
        </a:p>
      </dgm:t>
    </dgm:pt>
    <dgm:pt modelId="{19109F82-77DA-4B8A-8994-E69EF091093C}" cxnId="{A3316A97-3F2E-4D6F-883B-E833B4675A72}" type="parTrans">
      <dgm:prSet/>
      <dgm:spPr/>
      <dgm:t>
        <a:bodyPr/>
        <a:lstStyle/>
        <a:p>
          <a:endParaRPr lang="zh-CN" altLang="en-US"/>
        </a:p>
      </dgm:t>
    </dgm:pt>
    <dgm:pt modelId="{CE19D2EC-1ECE-4C66-906F-E515E786BF63}" cxnId="{A3316A97-3F2E-4D6F-883B-E833B4675A72}" type="sibTrans">
      <dgm:prSet/>
      <dgm:spPr/>
      <dgm:t>
        <a:bodyPr/>
        <a:lstStyle/>
        <a:p>
          <a:endParaRPr lang="zh-CN" altLang="en-US"/>
        </a:p>
      </dgm:t>
    </dgm:pt>
    <dgm:pt modelId="{DF530BDC-012C-4EBC-893B-20D6DB2E0D49}">
      <dgm:prSet phldrT="[文本]"/>
      <dgm:spPr/>
      <dgm:t>
        <a:bodyPr/>
        <a:lstStyle/>
        <a:p>
          <a:r>
            <a:rPr lang="zh-CN" altLang="en-US" dirty="0"/>
            <a:t>记叙文</a:t>
          </a:r>
        </a:p>
      </dgm:t>
    </dgm:pt>
    <dgm:pt modelId="{EADB70BF-9199-49AC-AC7B-D89EBFAEC38E}" cxnId="{C3B6E3C0-510D-4DE7-9339-85773D3AFC98}" type="parTrans">
      <dgm:prSet/>
      <dgm:spPr/>
      <dgm:t>
        <a:bodyPr/>
        <a:lstStyle/>
        <a:p>
          <a:endParaRPr lang="zh-CN" altLang="en-US"/>
        </a:p>
      </dgm:t>
    </dgm:pt>
    <dgm:pt modelId="{05AED3DE-BF89-423C-BEB0-7894F0579891}" cxnId="{C3B6E3C0-510D-4DE7-9339-85773D3AFC98}" type="sibTrans">
      <dgm:prSet/>
      <dgm:spPr/>
      <dgm:t>
        <a:bodyPr/>
        <a:lstStyle/>
        <a:p>
          <a:endParaRPr lang="zh-CN" altLang="en-US"/>
        </a:p>
      </dgm:t>
    </dgm:pt>
    <dgm:pt modelId="{7163CB89-70A2-4409-82C9-532E2828F31E}">
      <dgm:prSet phldrT="[文本]"/>
      <dgm:spPr/>
      <dgm:t>
        <a:bodyPr/>
        <a:lstStyle/>
        <a:p>
          <a:r>
            <a:rPr lang="zh-CN" altLang="en-US" dirty="0"/>
            <a:t>议论文</a:t>
          </a:r>
        </a:p>
      </dgm:t>
    </dgm:pt>
    <dgm:pt modelId="{71BCD4B1-B691-4E71-B486-F7F339E5EADA}" cxnId="{3D14A08C-E6AD-4D7D-ACE0-6FC42B296F2A}" type="parTrans">
      <dgm:prSet/>
      <dgm:spPr/>
      <dgm:t>
        <a:bodyPr/>
        <a:lstStyle/>
        <a:p>
          <a:endParaRPr lang="zh-CN" altLang="en-US"/>
        </a:p>
      </dgm:t>
    </dgm:pt>
    <dgm:pt modelId="{F7CDE7C4-E191-4AC7-BA37-DC6373734E78}" cxnId="{3D14A08C-E6AD-4D7D-ACE0-6FC42B296F2A}" type="sibTrans">
      <dgm:prSet/>
      <dgm:spPr/>
      <dgm:t>
        <a:bodyPr/>
        <a:lstStyle/>
        <a:p>
          <a:endParaRPr lang="zh-CN" altLang="en-US"/>
        </a:p>
      </dgm:t>
    </dgm:pt>
    <dgm:pt modelId="{005C40C1-8439-4821-AA0D-A1C235550005}">
      <dgm:prSet phldrT="[文本]"/>
      <dgm:spPr/>
      <dgm:t>
        <a:bodyPr/>
        <a:lstStyle/>
        <a:p>
          <a:r>
            <a:rPr lang="zh-CN" altLang="en-US" dirty="0"/>
            <a:t>说明文</a:t>
          </a:r>
        </a:p>
      </dgm:t>
    </dgm:pt>
    <dgm:pt modelId="{34538816-F34C-4496-B2C0-CBFE09E85A5E}" cxnId="{7ACEC5D1-8016-4EB4-9CDF-F84377D37517}" type="parTrans">
      <dgm:prSet/>
      <dgm:spPr/>
      <dgm:t>
        <a:bodyPr/>
        <a:lstStyle/>
        <a:p>
          <a:endParaRPr lang="zh-CN" altLang="en-US"/>
        </a:p>
      </dgm:t>
    </dgm:pt>
    <dgm:pt modelId="{0DAE3DB4-8B42-489E-AFB0-AC675BDC1E96}" cxnId="{7ACEC5D1-8016-4EB4-9CDF-F84377D37517}" type="sibTrans">
      <dgm:prSet/>
      <dgm:spPr/>
      <dgm:t>
        <a:bodyPr/>
        <a:lstStyle/>
        <a:p>
          <a:endParaRPr lang="zh-CN" altLang="en-US"/>
        </a:p>
      </dgm:t>
    </dgm:pt>
    <dgm:pt modelId="{F3987C36-1FC8-481E-A8EA-B6C6AC140DF6}">
      <dgm:prSet phldrT="[文本]"/>
      <dgm:spPr/>
      <dgm:t>
        <a:bodyPr/>
        <a:lstStyle/>
        <a:p>
          <a:r>
            <a:rPr lang="zh-CN" altLang="en-US" dirty="0"/>
            <a:t>描写文</a:t>
          </a:r>
        </a:p>
      </dgm:t>
    </dgm:pt>
    <dgm:pt modelId="{385EF398-A699-4E98-AF5B-8ADC11D19C06}" cxnId="{4B98BB39-FFD3-4909-9F68-202ED4C59BE3}" type="parTrans">
      <dgm:prSet/>
      <dgm:spPr/>
      <dgm:t>
        <a:bodyPr/>
        <a:lstStyle/>
        <a:p>
          <a:endParaRPr lang="zh-CN" altLang="en-US"/>
        </a:p>
      </dgm:t>
    </dgm:pt>
    <dgm:pt modelId="{7FA81A21-0383-409D-BF6D-E5588DBCCF9A}" cxnId="{4B98BB39-FFD3-4909-9F68-202ED4C59BE3}" type="sibTrans">
      <dgm:prSet/>
      <dgm:spPr/>
      <dgm:t>
        <a:bodyPr/>
        <a:lstStyle/>
        <a:p>
          <a:endParaRPr lang="zh-CN" altLang="en-US"/>
        </a:p>
      </dgm:t>
    </dgm:pt>
    <dgm:pt modelId="{03B743FC-C265-4DEC-A579-EB1A414350DC}" type="pres">
      <dgm:prSet presAssocID="{3EAB895C-CD4D-4BCC-8100-E8405FD8F443}" presName="diagram" presStyleCnt="0">
        <dgm:presLayoutVars>
          <dgm:chPref val="1"/>
          <dgm:dir/>
          <dgm:animOne val="branch"/>
          <dgm:animLvl val="lvl"/>
          <dgm:resizeHandles val="exact"/>
        </dgm:presLayoutVars>
      </dgm:prSet>
      <dgm:spPr/>
    </dgm:pt>
    <dgm:pt modelId="{FDFE04E4-51BE-484D-92B0-F5814D7486EB}" type="pres">
      <dgm:prSet presAssocID="{136B557D-93DD-42BF-9867-C7BAD5E6CAC0}" presName="root1" presStyleCnt="0"/>
      <dgm:spPr/>
    </dgm:pt>
    <dgm:pt modelId="{E5DBED53-7DBB-4D88-8A48-D13726F1FB70}" type="pres">
      <dgm:prSet presAssocID="{136B557D-93DD-42BF-9867-C7BAD5E6CAC0}" presName="LevelOneTextNode" presStyleLbl="node0" presStyleIdx="0" presStyleCnt="1">
        <dgm:presLayoutVars>
          <dgm:chPref val="3"/>
        </dgm:presLayoutVars>
      </dgm:prSet>
      <dgm:spPr/>
    </dgm:pt>
    <dgm:pt modelId="{A8FF895F-B835-4629-AE99-83321ED29D63}" type="pres">
      <dgm:prSet presAssocID="{136B557D-93DD-42BF-9867-C7BAD5E6CAC0}" presName="level2hierChild" presStyleCnt="0"/>
      <dgm:spPr/>
    </dgm:pt>
    <dgm:pt modelId="{9AB863E2-CF4E-41D1-AA22-A1490555F59D}" type="pres">
      <dgm:prSet presAssocID="{EADB70BF-9199-49AC-AC7B-D89EBFAEC38E}" presName="conn2-1" presStyleLbl="parChTrans1D2" presStyleIdx="0" presStyleCnt="4"/>
      <dgm:spPr/>
    </dgm:pt>
    <dgm:pt modelId="{6F5A262A-533B-4B2B-B182-EA7A1FEBA693}" type="pres">
      <dgm:prSet presAssocID="{EADB70BF-9199-49AC-AC7B-D89EBFAEC38E}" presName="connTx" presStyleLbl="parChTrans1D2" presStyleIdx="0" presStyleCnt="4"/>
      <dgm:spPr/>
    </dgm:pt>
    <dgm:pt modelId="{F8209D79-8454-4181-850C-45F4DE46EA86}" type="pres">
      <dgm:prSet presAssocID="{DF530BDC-012C-4EBC-893B-20D6DB2E0D49}" presName="root2" presStyleCnt="0"/>
      <dgm:spPr/>
    </dgm:pt>
    <dgm:pt modelId="{2797934B-6FF9-455E-9E72-CE96741526F5}" type="pres">
      <dgm:prSet presAssocID="{DF530BDC-012C-4EBC-893B-20D6DB2E0D49}" presName="LevelTwoTextNode" presStyleLbl="node2" presStyleIdx="0" presStyleCnt="4">
        <dgm:presLayoutVars>
          <dgm:chPref val="3"/>
        </dgm:presLayoutVars>
      </dgm:prSet>
      <dgm:spPr/>
    </dgm:pt>
    <dgm:pt modelId="{26B9B154-D880-45D0-BD64-56FCC3C525BB}" type="pres">
      <dgm:prSet presAssocID="{DF530BDC-012C-4EBC-893B-20D6DB2E0D49}" presName="level3hierChild" presStyleCnt="0"/>
      <dgm:spPr/>
    </dgm:pt>
    <dgm:pt modelId="{FFFCCA0B-3E7C-4843-B6B4-9FF6822A8776}" type="pres">
      <dgm:prSet presAssocID="{71BCD4B1-B691-4E71-B486-F7F339E5EADA}" presName="conn2-1" presStyleLbl="parChTrans1D2" presStyleIdx="1" presStyleCnt="4"/>
      <dgm:spPr/>
    </dgm:pt>
    <dgm:pt modelId="{E5BFB6D6-AD01-44D6-9A6D-1D7ECBFD02B5}" type="pres">
      <dgm:prSet presAssocID="{71BCD4B1-B691-4E71-B486-F7F339E5EADA}" presName="connTx" presStyleLbl="parChTrans1D2" presStyleIdx="1" presStyleCnt="4"/>
      <dgm:spPr/>
    </dgm:pt>
    <dgm:pt modelId="{516E08D0-7088-426D-BEBE-65734484BD3A}" type="pres">
      <dgm:prSet presAssocID="{7163CB89-70A2-4409-82C9-532E2828F31E}" presName="root2" presStyleCnt="0"/>
      <dgm:spPr/>
    </dgm:pt>
    <dgm:pt modelId="{DAE1C896-3E04-4C35-8E84-86F6E3849963}" type="pres">
      <dgm:prSet presAssocID="{7163CB89-70A2-4409-82C9-532E2828F31E}" presName="LevelTwoTextNode" presStyleLbl="node2" presStyleIdx="1" presStyleCnt="4">
        <dgm:presLayoutVars>
          <dgm:chPref val="3"/>
        </dgm:presLayoutVars>
      </dgm:prSet>
      <dgm:spPr/>
    </dgm:pt>
    <dgm:pt modelId="{43EA554D-B12D-4FA8-B378-5E01510BF1C4}" type="pres">
      <dgm:prSet presAssocID="{7163CB89-70A2-4409-82C9-532E2828F31E}" presName="level3hierChild" presStyleCnt="0"/>
      <dgm:spPr/>
    </dgm:pt>
    <dgm:pt modelId="{0BCE66FB-CD17-4562-98F0-7680DFD4075A}" type="pres">
      <dgm:prSet presAssocID="{34538816-F34C-4496-B2C0-CBFE09E85A5E}" presName="conn2-1" presStyleLbl="parChTrans1D2" presStyleIdx="2" presStyleCnt="4"/>
      <dgm:spPr/>
    </dgm:pt>
    <dgm:pt modelId="{70A780AD-7627-4D51-A94E-07E595FE7566}" type="pres">
      <dgm:prSet presAssocID="{34538816-F34C-4496-B2C0-CBFE09E85A5E}" presName="connTx" presStyleLbl="parChTrans1D2" presStyleIdx="2" presStyleCnt="4"/>
      <dgm:spPr/>
    </dgm:pt>
    <dgm:pt modelId="{B38AE421-F574-4BEA-A1EA-A85B22A84C4D}" type="pres">
      <dgm:prSet presAssocID="{005C40C1-8439-4821-AA0D-A1C235550005}" presName="root2" presStyleCnt="0"/>
      <dgm:spPr/>
    </dgm:pt>
    <dgm:pt modelId="{0B649417-F7D2-47D2-976A-9EC57A926439}" type="pres">
      <dgm:prSet presAssocID="{005C40C1-8439-4821-AA0D-A1C235550005}" presName="LevelTwoTextNode" presStyleLbl="node2" presStyleIdx="2" presStyleCnt="4">
        <dgm:presLayoutVars>
          <dgm:chPref val="3"/>
        </dgm:presLayoutVars>
      </dgm:prSet>
      <dgm:spPr/>
    </dgm:pt>
    <dgm:pt modelId="{EA251FAE-98EF-4687-907D-0D349B0C2B9C}" type="pres">
      <dgm:prSet presAssocID="{005C40C1-8439-4821-AA0D-A1C235550005}" presName="level3hierChild" presStyleCnt="0"/>
      <dgm:spPr/>
    </dgm:pt>
    <dgm:pt modelId="{7930A0D6-7944-49BA-8C05-72DC7B244D5E}" type="pres">
      <dgm:prSet presAssocID="{385EF398-A699-4E98-AF5B-8ADC11D19C06}" presName="conn2-1" presStyleLbl="parChTrans1D2" presStyleIdx="3" presStyleCnt="4"/>
      <dgm:spPr/>
    </dgm:pt>
    <dgm:pt modelId="{07EA9C50-7F17-4BF7-A70C-959E263341B8}" type="pres">
      <dgm:prSet presAssocID="{385EF398-A699-4E98-AF5B-8ADC11D19C06}" presName="connTx" presStyleLbl="parChTrans1D2" presStyleIdx="3" presStyleCnt="4"/>
      <dgm:spPr/>
    </dgm:pt>
    <dgm:pt modelId="{3C3C23E3-2E9C-4AD9-808C-480C7E4FEEBD}" type="pres">
      <dgm:prSet presAssocID="{F3987C36-1FC8-481E-A8EA-B6C6AC140DF6}" presName="root2" presStyleCnt="0"/>
      <dgm:spPr/>
    </dgm:pt>
    <dgm:pt modelId="{157186BD-4980-4955-8C88-ED9824859FBD}" type="pres">
      <dgm:prSet presAssocID="{F3987C36-1FC8-481E-A8EA-B6C6AC140DF6}" presName="LevelTwoTextNode" presStyleLbl="node2" presStyleIdx="3" presStyleCnt="4">
        <dgm:presLayoutVars>
          <dgm:chPref val="3"/>
        </dgm:presLayoutVars>
      </dgm:prSet>
      <dgm:spPr/>
    </dgm:pt>
    <dgm:pt modelId="{17610C47-CD9D-41BE-8625-83B97E4B315C}" type="pres">
      <dgm:prSet presAssocID="{F3987C36-1FC8-481E-A8EA-B6C6AC140DF6}" presName="level3hierChild" presStyleCnt="0"/>
      <dgm:spPr/>
    </dgm:pt>
  </dgm:ptLst>
  <dgm:cxnLst>
    <dgm:cxn modelId="{F38B5709-4525-41C0-A809-839D72A5A4D2}" type="presOf" srcId="{F3987C36-1FC8-481E-A8EA-B6C6AC140DF6}" destId="{157186BD-4980-4955-8C88-ED9824859FBD}" srcOrd="0" destOrd="0" presId="urn:microsoft.com/office/officeart/2005/8/layout/hierarchy2"/>
    <dgm:cxn modelId="{4B98BB39-FFD3-4909-9F68-202ED4C59BE3}" srcId="{136B557D-93DD-42BF-9867-C7BAD5E6CAC0}" destId="{F3987C36-1FC8-481E-A8EA-B6C6AC140DF6}" srcOrd="3" destOrd="0" parTransId="{385EF398-A699-4E98-AF5B-8ADC11D19C06}" sibTransId="{7FA81A21-0383-409D-BF6D-E5588DBCCF9A}"/>
    <dgm:cxn modelId="{DF1A785B-FA0F-4841-99ED-B54EC3F5C5E6}" type="presOf" srcId="{385EF398-A699-4E98-AF5B-8ADC11D19C06}" destId="{7930A0D6-7944-49BA-8C05-72DC7B244D5E}" srcOrd="0" destOrd="0" presId="urn:microsoft.com/office/officeart/2005/8/layout/hierarchy2"/>
    <dgm:cxn modelId="{7C890750-7186-4108-A671-3C0B459DBD1B}" type="presOf" srcId="{385EF398-A699-4E98-AF5B-8ADC11D19C06}" destId="{07EA9C50-7F17-4BF7-A70C-959E263341B8}" srcOrd="1" destOrd="0" presId="urn:microsoft.com/office/officeart/2005/8/layout/hierarchy2"/>
    <dgm:cxn modelId="{3EDD7D57-ACCC-44D6-981D-72CCDA463FED}" type="presOf" srcId="{71BCD4B1-B691-4E71-B486-F7F339E5EADA}" destId="{E5BFB6D6-AD01-44D6-9A6D-1D7ECBFD02B5}" srcOrd="1" destOrd="0" presId="urn:microsoft.com/office/officeart/2005/8/layout/hierarchy2"/>
    <dgm:cxn modelId="{280A9D59-E749-4A30-83DD-BBC0E9D41E62}" type="presOf" srcId="{DF530BDC-012C-4EBC-893B-20D6DB2E0D49}" destId="{2797934B-6FF9-455E-9E72-CE96741526F5}" srcOrd="0" destOrd="0" presId="urn:microsoft.com/office/officeart/2005/8/layout/hierarchy2"/>
    <dgm:cxn modelId="{5978A47B-06B5-43EF-9E43-5DD9FD3F772E}" type="presOf" srcId="{EADB70BF-9199-49AC-AC7B-D89EBFAEC38E}" destId="{9AB863E2-CF4E-41D1-AA22-A1490555F59D}" srcOrd="0" destOrd="0" presId="urn:microsoft.com/office/officeart/2005/8/layout/hierarchy2"/>
    <dgm:cxn modelId="{1CF8B87D-4B5E-43EC-B5BB-E50D7EF4BB5A}" type="presOf" srcId="{71BCD4B1-B691-4E71-B486-F7F339E5EADA}" destId="{FFFCCA0B-3E7C-4843-B6B4-9FF6822A8776}" srcOrd="0" destOrd="0" presId="urn:microsoft.com/office/officeart/2005/8/layout/hierarchy2"/>
    <dgm:cxn modelId="{B297ED85-9A6F-4D5D-B07B-25C4A1AAFCFA}" type="presOf" srcId="{EADB70BF-9199-49AC-AC7B-D89EBFAEC38E}" destId="{6F5A262A-533B-4B2B-B182-EA7A1FEBA693}" srcOrd="1" destOrd="0" presId="urn:microsoft.com/office/officeart/2005/8/layout/hierarchy2"/>
    <dgm:cxn modelId="{3D14A08C-E6AD-4D7D-ACE0-6FC42B296F2A}" srcId="{136B557D-93DD-42BF-9867-C7BAD5E6CAC0}" destId="{7163CB89-70A2-4409-82C9-532E2828F31E}" srcOrd="1" destOrd="0" parTransId="{71BCD4B1-B691-4E71-B486-F7F339E5EADA}" sibTransId="{F7CDE7C4-E191-4AC7-BA37-DC6373734E78}"/>
    <dgm:cxn modelId="{A3316A97-3F2E-4D6F-883B-E833B4675A72}" srcId="{3EAB895C-CD4D-4BCC-8100-E8405FD8F443}" destId="{136B557D-93DD-42BF-9867-C7BAD5E6CAC0}" srcOrd="0" destOrd="0" parTransId="{19109F82-77DA-4B8A-8994-E69EF091093C}" sibTransId="{CE19D2EC-1ECE-4C66-906F-E515E786BF63}"/>
    <dgm:cxn modelId="{C3B6E3C0-510D-4DE7-9339-85773D3AFC98}" srcId="{136B557D-93DD-42BF-9867-C7BAD5E6CAC0}" destId="{DF530BDC-012C-4EBC-893B-20D6DB2E0D49}" srcOrd="0" destOrd="0" parTransId="{EADB70BF-9199-49AC-AC7B-D89EBFAEC38E}" sibTransId="{05AED3DE-BF89-423C-BEB0-7894F0579891}"/>
    <dgm:cxn modelId="{B5ADF9C1-E78D-4606-9E8C-80096CEFA194}" type="presOf" srcId="{34538816-F34C-4496-B2C0-CBFE09E85A5E}" destId="{70A780AD-7627-4D51-A94E-07E595FE7566}" srcOrd="1" destOrd="0" presId="urn:microsoft.com/office/officeart/2005/8/layout/hierarchy2"/>
    <dgm:cxn modelId="{A0C5BDC7-0A93-4630-80BD-2C144255E693}" type="presOf" srcId="{34538816-F34C-4496-B2C0-CBFE09E85A5E}" destId="{0BCE66FB-CD17-4562-98F0-7680DFD4075A}" srcOrd="0" destOrd="0" presId="urn:microsoft.com/office/officeart/2005/8/layout/hierarchy2"/>
    <dgm:cxn modelId="{7ACEC5D1-8016-4EB4-9CDF-F84377D37517}" srcId="{136B557D-93DD-42BF-9867-C7BAD5E6CAC0}" destId="{005C40C1-8439-4821-AA0D-A1C235550005}" srcOrd="2" destOrd="0" parTransId="{34538816-F34C-4496-B2C0-CBFE09E85A5E}" sibTransId="{0DAE3DB4-8B42-489E-AFB0-AC675BDC1E96}"/>
    <dgm:cxn modelId="{77B8EFD4-8670-4AB5-AA5B-944E992194C1}" type="presOf" srcId="{136B557D-93DD-42BF-9867-C7BAD5E6CAC0}" destId="{E5DBED53-7DBB-4D88-8A48-D13726F1FB70}" srcOrd="0" destOrd="0" presId="urn:microsoft.com/office/officeart/2005/8/layout/hierarchy2"/>
    <dgm:cxn modelId="{B8AF33EB-824F-4B09-A847-2FFE9BBCAF56}" type="presOf" srcId="{3EAB895C-CD4D-4BCC-8100-E8405FD8F443}" destId="{03B743FC-C265-4DEC-A579-EB1A414350DC}" srcOrd="0" destOrd="0" presId="urn:microsoft.com/office/officeart/2005/8/layout/hierarchy2"/>
    <dgm:cxn modelId="{771455F2-94D3-46A6-A451-470A3B8E4CCF}" type="presOf" srcId="{005C40C1-8439-4821-AA0D-A1C235550005}" destId="{0B649417-F7D2-47D2-976A-9EC57A926439}" srcOrd="0" destOrd="0" presId="urn:microsoft.com/office/officeart/2005/8/layout/hierarchy2"/>
    <dgm:cxn modelId="{F12755FF-141F-416E-AB9E-B0D87A826050}" type="presOf" srcId="{7163CB89-70A2-4409-82C9-532E2828F31E}" destId="{DAE1C896-3E04-4C35-8E84-86F6E3849963}" srcOrd="0" destOrd="0" presId="urn:microsoft.com/office/officeart/2005/8/layout/hierarchy2"/>
    <dgm:cxn modelId="{FA318CF3-9FEA-4F7F-BDD3-7219F42AB81E}" type="presParOf" srcId="{03B743FC-C265-4DEC-A579-EB1A414350DC}" destId="{FDFE04E4-51BE-484D-92B0-F5814D7486EB}" srcOrd="0" destOrd="0" presId="urn:microsoft.com/office/officeart/2005/8/layout/hierarchy2"/>
    <dgm:cxn modelId="{A27F433D-5312-4302-96C5-39B4F93CF2AF}" type="presParOf" srcId="{FDFE04E4-51BE-484D-92B0-F5814D7486EB}" destId="{E5DBED53-7DBB-4D88-8A48-D13726F1FB70}" srcOrd="0" destOrd="0" presId="urn:microsoft.com/office/officeart/2005/8/layout/hierarchy2"/>
    <dgm:cxn modelId="{DC6CAA59-5AC2-4FCE-98CE-7F8204BAB143}" type="presParOf" srcId="{FDFE04E4-51BE-484D-92B0-F5814D7486EB}" destId="{A8FF895F-B835-4629-AE99-83321ED29D63}" srcOrd="1" destOrd="0" presId="urn:microsoft.com/office/officeart/2005/8/layout/hierarchy2"/>
    <dgm:cxn modelId="{0F2427FB-EC74-4F40-ADBA-C10A85F72BCE}" type="presParOf" srcId="{A8FF895F-B835-4629-AE99-83321ED29D63}" destId="{9AB863E2-CF4E-41D1-AA22-A1490555F59D}" srcOrd="0" destOrd="0" presId="urn:microsoft.com/office/officeart/2005/8/layout/hierarchy2"/>
    <dgm:cxn modelId="{ECE8EA34-D305-4271-8DE7-01505B6ADF2C}" type="presParOf" srcId="{9AB863E2-CF4E-41D1-AA22-A1490555F59D}" destId="{6F5A262A-533B-4B2B-B182-EA7A1FEBA693}" srcOrd="0" destOrd="0" presId="urn:microsoft.com/office/officeart/2005/8/layout/hierarchy2"/>
    <dgm:cxn modelId="{4780C393-4CEB-4E27-B9A9-0A8C2177B00B}" type="presParOf" srcId="{A8FF895F-B835-4629-AE99-83321ED29D63}" destId="{F8209D79-8454-4181-850C-45F4DE46EA86}" srcOrd="1" destOrd="0" presId="urn:microsoft.com/office/officeart/2005/8/layout/hierarchy2"/>
    <dgm:cxn modelId="{14DE4526-F98E-41C5-9C77-E839C6F95D90}" type="presParOf" srcId="{F8209D79-8454-4181-850C-45F4DE46EA86}" destId="{2797934B-6FF9-455E-9E72-CE96741526F5}" srcOrd="0" destOrd="0" presId="urn:microsoft.com/office/officeart/2005/8/layout/hierarchy2"/>
    <dgm:cxn modelId="{B6145C75-4888-4B37-AC52-CFD67746852B}" type="presParOf" srcId="{F8209D79-8454-4181-850C-45F4DE46EA86}" destId="{26B9B154-D880-45D0-BD64-56FCC3C525BB}" srcOrd="1" destOrd="0" presId="urn:microsoft.com/office/officeart/2005/8/layout/hierarchy2"/>
    <dgm:cxn modelId="{E9CA24B1-C25F-4785-9BE3-73494C21923E}" type="presParOf" srcId="{A8FF895F-B835-4629-AE99-83321ED29D63}" destId="{FFFCCA0B-3E7C-4843-B6B4-9FF6822A8776}" srcOrd="2" destOrd="0" presId="urn:microsoft.com/office/officeart/2005/8/layout/hierarchy2"/>
    <dgm:cxn modelId="{8AEA4516-6FF9-4E90-B736-1DD8320D2756}" type="presParOf" srcId="{FFFCCA0B-3E7C-4843-B6B4-9FF6822A8776}" destId="{E5BFB6D6-AD01-44D6-9A6D-1D7ECBFD02B5}" srcOrd="0" destOrd="0" presId="urn:microsoft.com/office/officeart/2005/8/layout/hierarchy2"/>
    <dgm:cxn modelId="{338B8BCC-2C67-4ABF-9826-9C90040EB876}" type="presParOf" srcId="{A8FF895F-B835-4629-AE99-83321ED29D63}" destId="{516E08D0-7088-426D-BEBE-65734484BD3A}" srcOrd="3" destOrd="0" presId="urn:microsoft.com/office/officeart/2005/8/layout/hierarchy2"/>
    <dgm:cxn modelId="{B56F3F07-5803-4F50-A3C1-E8C4BA477192}" type="presParOf" srcId="{516E08D0-7088-426D-BEBE-65734484BD3A}" destId="{DAE1C896-3E04-4C35-8E84-86F6E3849963}" srcOrd="0" destOrd="0" presId="urn:microsoft.com/office/officeart/2005/8/layout/hierarchy2"/>
    <dgm:cxn modelId="{77D2B841-D579-40C5-9F3C-19E375EB74F2}" type="presParOf" srcId="{516E08D0-7088-426D-BEBE-65734484BD3A}" destId="{43EA554D-B12D-4FA8-B378-5E01510BF1C4}" srcOrd="1" destOrd="0" presId="urn:microsoft.com/office/officeart/2005/8/layout/hierarchy2"/>
    <dgm:cxn modelId="{BA0FFC0C-94AC-4CC3-890C-77537785B9A1}" type="presParOf" srcId="{A8FF895F-B835-4629-AE99-83321ED29D63}" destId="{0BCE66FB-CD17-4562-98F0-7680DFD4075A}" srcOrd="4" destOrd="0" presId="urn:microsoft.com/office/officeart/2005/8/layout/hierarchy2"/>
    <dgm:cxn modelId="{CE62AA3B-0EAB-492D-A1FB-EA02D6651026}" type="presParOf" srcId="{0BCE66FB-CD17-4562-98F0-7680DFD4075A}" destId="{70A780AD-7627-4D51-A94E-07E595FE7566}" srcOrd="0" destOrd="0" presId="urn:microsoft.com/office/officeart/2005/8/layout/hierarchy2"/>
    <dgm:cxn modelId="{8DFDEA42-5F9F-4679-8DFB-867542E6B39A}" type="presParOf" srcId="{A8FF895F-B835-4629-AE99-83321ED29D63}" destId="{B38AE421-F574-4BEA-A1EA-A85B22A84C4D}" srcOrd="5" destOrd="0" presId="urn:microsoft.com/office/officeart/2005/8/layout/hierarchy2"/>
    <dgm:cxn modelId="{282EDC68-7CB0-4AD7-8066-62C94D2A9D61}" type="presParOf" srcId="{B38AE421-F574-4BEA-A1EA-A85B22A84C4D}" destId="{0B649417-F7D2-47D2-976A-9EC57A926439}" srcOrd="0" destOrd="0" presId="urn:microsoft.com/office/officeart/2005/8/layout/hierarchy2"/>
    <dgm:cxn modelId="{DEE238A5-DBC0-4B5B-93FF-2C6C94A00381}" type="presParOf" srcId="{B38AE421-F574-4BEA-A1EA-A85B22A84C4D}" destId="{EA251FAE-98EF-4687-907D-0D349B0C2B9C}" srcOrd="1" destOrd="0" presId="urn:microsoft.com/office/officeart/2005/8/layout/hierarchy2"/>
    <dgm:cxn modelId="{CE3CE685-2332-41A5-8D67-B0F4F0AF039A}" type="presParOf" srcId="{A8FF895F-B835-4629-AE99-83321ED29D63}" destId="{7930A0D6-7944-49BA-8C05-72DC7B244D5E}" srcOrd="6" destOrd="0" presId="urn:microsoft.com/office/officeart/2005/8/layout/hierarchy2"/>
    <dgm:cxn modelId="{F8BDD1FE-9C0C-4EB1-90C2-EBCE11643684}" type="presParOf" srcId="{7930A0D6-7944-49BA-8C05-72DC7B244D5E}" destId="{07EA9C50-7F17-4BF7-A70C-959E263341B8}" srcOrd="0" destOrd="0" presId="urn:microsoft.com/office/officeart/2005/8/layout/hierarchy2"/>
    <dgm:cxn modelId="{57BA272A-32B6-4FA6-812C-0A54C3C9801E}" type="presParOf" srcId="{A8FF895F-B835-4629-AE99-83321ED29D63}" destId="{3C3C23E3-2E9C-4AD9-808C-480C7E4FEEBD}" srcOrd="7" destOrd="0" presId="urn:microsoft.com/office/officeart/2005/8/layout/hierarchy2"/>
    <dgm:cxn modelId="{12ED339F-AD81-4B89-92D1-5679B02CC5DF}" type="presParOf" srcId="{3C3C23E3-2E9C-4AD9-808C-480C7E4FEEBD}" destId="{157186BD-4980-4955-8C88-ED9824859FBD}" srcOrd="0" destOrd="0" presId="urn:microsoft.com/office/officeart/2005/8/layout/hierarchy2"/>
    <dgm:cxn modelId="{9B02764B-29A3-4705-9EC3-A857C5722853}" type="presParOf" srcId="{3C3C23E3-2E9C-4AD9-808C-480C7E4FEEBD}" destId="{17610C47-CD9D-41BE-8625-83B97E4B315C}"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19E0AD98-266E-47FD-B8FA-5093334310A8}">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论点式提纲</a:t>
          </a:r>
        </a:p>
      </dgm:t>
    </dgm:pt>
    <dgm:pt modelId="{CA9F0C33-B1F7-4079-9ED2-878FF8CFA13C}" cxnId="{AB1CC7C8-413E-4974-A5C2-4EF9A7E472E7}" type="parTrans">
      <dgm:prSet/>
      <dgm:spPr/>
      <dgm:t>
        <a:bodyPr/>
        <a:lstStyle/>
        <a:p>
          <a:endParaRPr lang="zh-CN" altLang="en-US"/>
        </a:p>
      </dgm:t>
    </dgm:pt>
    <dgm:pt modelId="{007852ED-A8C7-4240-8F2F-BBA4CC4322B9}" cxnId="{AB1CC7C8-413E-4974-A5C2-4EF9A7E472E7}" type="sibTrans">
      <dgm:prSet/>
      <dgm:spPr/>
      <dgm:t>
        <a:bodyPr/>
        <a:lstStyle/>
        <a:p>
          <a:endParaRPr lang="zh-CN" altLang="en-US"/>
        </a:p>
      </dgm:t>
    </dgm:pt>
    <dgm:pt modelId="{5BF784FD-75A4-4155-9277-8C650888E4D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句子提纲</a:t>
          </a:r>
        </a:p>
      </dgm:t>
    </dgm:pt>
    <dgm:pt modelId="{733D45AB-AF73-484D-8788-1554CB8993CE}" cxnId="{8ACABD1C-91BA-4E14-8551-83CB0A8F741F}" type="parTrans">
      <dgm:prSet/>
      <dgm:spPr/>
      <dgm:t>
        <a:bodyPr/>
        <a:lstStyle/>
        <a:p>
          <a:endParaRPr lang="zh-CN" altLang="en-US"/>
        </a:p>
      </dgm:t>
    </dgm:pt>
    <dgm:pt modelId="{CE3A1B8E-EA47-4A7B-B15B-8FA6B098DC09}" cxnId="{8ACABD1C-91BA-4E14-8551-83CB0A8F741F}"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句子提纲</a:t>
          </a:r>
        </a:p>
      </dgm:t>
    </dgm:pt>
    <dgm:pt modelId="{EC1223D6-9AB4-4360-8F9D-CBBEAA94DF8C}" cxnId="{A1563CF9-9B14-43A0-9ACE-A02A4A5C5B77}" type="parTrans">
      <dgm:prSet/>
      <dgm:spPr/>
      <dgm:t>
        <a:bodyPr/>
        <a:lstStyle/>
        <a:p>
          <a:endParaRPr lang="zh-CN" altLang="en-US"/>
        </a:p>
      </dgm:t>
    </dgm:pt>
    <dgm:pt modelId="{6EFBE694-E027-4071-92F8-0B19FCA73E83}" cxnId="{A1563CF9-9B14-43A0-9ACE-A02A4A5C5B77}" type="sibTrans">
      <dgm:prSet/>
      <dgm:spPr/>
      <dgm:t>
        <a:bodyPr/>
        <a:lstStyle/>
        <a:p>
          <a:endParaRPr lang="zh-CN" altLang="en-US"/>
        </a:p>
      </dgm:t>
    </dgm:pt>
    <dgm:pt modelId="{24A6105D-D018-41A4-957C-A5675ECCEC9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记叙文</a:t>
          </a:r>
        </a:p>
      </dgm:t>
    </dgm:pt>
    <dgm:pt modelId="{00A6168E-91A3-4BB0-85A0-B8F6A18E86CF}" cxnId="{164C52B5-542B-4AB1-8B18-6FF659410871}" type="parTrans">
      <dgm:prSet/>
      <dgm:spPr/>
      <dgm:t>
        <a:bodyPr/>
        <a:lstStyle/>
        <a:p>
          <a:endParaRPr lang="zh-CN" altLang="en-US"/>
        </a:p>
      </dgm:t>
    </dgm:pt>
    <dgm:pt modelId="{C139FC76-A8CC-45EC-8EFF-DB7CD0AF6B1A}" cxnId="{164C52B5-542B-4AB1-8B18-6FF659410871}" type="sibTrans">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cxnId="{AEA7E602-1513-430B-8DCD-9194EFAB8A5E}" type="parTrans">
      <dgm:prSet/>
      <dgm:spPr/>
      <dgm:t>
        <a:bodyPr/>
        <a:lstStyle/>
        <a:p>
          <a:endParaRPr lang="zh-CN" altLang="en-US"/>
        </a:p>
      </dgm:t>
    </dgm:pt>
    <dgm:pt modelId="{9AA08999-0684-44F3-98A9-0CB90C82931B}" cxnId="{AEA7E602-1513-430B-8DCD-9194EFAB8A5E}" type="sibTrans">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cxnId="{EFE12050-D23C-4532-B2E4-FCB22B1C866E}" type="parTrans">
      <dgm:prSet/>
      <dgm:spPr/>
      <dgm:t>
        <a:bodyPr/>
        <a:lstStyle/>
        <a:p>
          <a:endParaRPr lang="zh-CN" altLang="en-US"/>
        </a:p>
      </dgm:t>
    </dgm:pt>
    <dgm:pt modelId="{2AE340A3-DFEA-4DB6-936A-D2391637632E}" cxnId="{EFE12050-D23C-4532-B2E4-FCB22B1C866E}" type="sibTrans">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cxnId="{AB629CEA-749B-4795-B9A6-643C676EDFF7}" type="parTrans">
      <dgm:prSet/>
      <dgm:spPr/>
      <dgm:t>
        <a:bodyPr/>
        <a:lstStyle/>
        <a:p>
          <a:endParaRPr lang="zh-CN" altLang="en-US"/>
        </a:p>
      </dgm:t>
    </dgm:pt>
    <dgm:pt modelId="{9A87C29C-EA9C-4B82-B2C5-36FF28917FFD}" cxnId="{AB629CEA-749B-4795-B9A6-643C676EDFF7}" type="sibTrans">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0B8B-1A56-4287-9510-594E8D64059E}">
      <dsp:nvSpPr>
        <dsp:cNvPr id="0" name=""/>
        <dsp:cNvSpPr/>
      </dsp:nvSpPr>
      <dsp:spPr>
        <a:xfrm>
          <a:off x="351295" y="2410315"/>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列提纲</a:t>
          </a:r>
        </a:p>
      </dsp:txBody>
      <dsp:txXfrm>
        <a:off x="368811" y="2427831"/>
        <a:ext cx="2329563" cy="563003"/>
      </dsp:txXfrm>
    </dsp:sp>
    <dsp:sp modelId="{0FA22D6A-96C5-49B7-BE69-67CC5F2FAD33}">
      <dsp:nvSpPr>
        <dsp:cNvPr id="0" name=""/>
        <dsp:cNvSpPr/>
      </dsp:nvSpPr>
      <dsp:spPr>
        <a:xfrm rot="17350740">
          <a:off x="2226949" y="2011660"/>
          <a:ext cx="1456310" cy="19865"/>
        </a:xfrm>
        <a:custGeom>
          <a:avLst/>
          <a:gdLst/>
          <a:ahLst/>
          <a:cxnLst/>
          <a:rect l="0" t="0" r="0" b="0"/>
          <a:pathLst>
            <a:path>
              <a:moveTo>
                <a:pt x="0" y="9932"/>
              </a:moveTo>
              <a:lnTo>
                <a:pt x="1456310"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226949" y="1985185"/>
        <a:ext cx="1456310" cy="72815"/>
      </dsp:txXfrm>
    </dsp:sp>
    <dsp:sp modelId="{3B7D5936-919B-4B94-B0A2-0A1610068FCD}">
      <dsp:nvSpPr>
        <dsp:cNvPr id="0" name=""/>
        <dsp:cNvSpPr/>
      </dsp:nvSpPr>
      <dsp:spPr>
        <a:xfrm>
          <a:off x="3194319" y="1034834"/>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论点式提纲</a:t>
          </a:r>
        </a:p>
      </dsp:txBody>
      <dsp:txXfrm>
        <a:off x="3211835" y="1052350"/>
        <a:ext cx="2329563" cy="563003"/>
      </dsp:txXfrm>
    </dsp:sp>
    <dsp:sp modelId="{95120E00-70DB-48E6-B8CA-D015D2256F11}">
      <dsp:nvSpPr>
        <dsp:cNvPr id="0" name=""/>
        <dsp:cNvSpPr/>
      </dsp:nvSpPr>
      <dsp:spPr>
        <a:xfrm rot="17692822">
          <a:off x="5229552" y="808114"/>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789618"/>
        <a:ext cx="1137151" cy="56857"/>
      </dsp:txXfrm>
    </dsp:sp>
    <dsp:sp modelId="{804764DA-4DF5-499A-9874-490586156F5F}">
      <dsp:nvSpPr>
        <dsp:cNvPr id="0" name=""/>
        <dsp:cNvSpPr/>
      </dsp:nvSpPr>
      <dsp:spPr>
        <a:xfrm>
          <a:off x="6037342" y="3224"/>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6054858" y="20740"/>
        <a:ext cx="1704329" cy="563003"/>
      </dsp:txXfrm>
    </dsp:sp>
    <dsp:sp modelId="{10C60115-EC32-4A8E-999D-A65EB7DE33C4}">
      <dsp:nvSpPr>
        <dsp:cNvPr id="0" name=""/>
        <dsp:cNvSpPr/>
      </dsp:nvSpPr>
      <dsp:spPr>
        <a:xfrm rot="19457599">
          <a:off x="5503535" y="1151984"/>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1147187"/>
        <a:ext cx="589186" cy="29459"/>
      </dsp:txXfrm>
    </dsp:sp>
    <dsp:sp modelId="{54E09C63-4D6D-4F05-ADC6-F4895B6F1FC0}">
      <dsp:nvSpPr>
        <dsp:cNvPr id="0" name=""/>
        <dsp:cNvSpPr/>
      </dsp:nvSpPr>
      <dsp:spPr>
        <a:xfrm>
          <a:off x="6037342" y="690964"/>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6054858" y="708480"/>
        <a:ext cx="1704329" cy="563003"/>
      </dsp:txXfrm>
    </dsp:sp>
    <dsp:sp modelId="{F3EC100B-E54F-4674-BED7-08BA99F8F8D0}">
      <dsp:nvSpPr>
        <dsp:cNvPr id="0" name=""/>
        <dsp:cNvSpPr/>
      </dsp:nvSpPr>
      <dsp:spPr>
        <a:xfrm rot="2142401">
          <a:off x="5503535" y="1495854"/>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1491057"/>
        <a:ext cx="589186" cy="29459"/>
      </dsp:txXfrm>
    </dsp:sp>
    <dsp:sp modelId="{40500AB4-CF34-45B6-98B4-4D0DB99EDD15}">
      <dsp:nvSpPr>
        <dsp:cNvPr id="0" name=""/>
        <dsp:cNvSpPr/>
      </dsp:nvSpPr>
      <dsp:spPr>
        <a:xfrm>
          <a:off x="6037342" y="1378705"/>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6054858" y="1396221"/>
        <a:ext cx="1704329" cy="563003"/>
      </dsp:txXfrm>
    </dsp:sp>
    <dsp:sp modelId="{14710286-439A-41CC-A7F5-780E9C813446}">
      <dsp:nvSpPr>
        <dsp:cNvPr id="0" name=""/>
        <dsp:cNvSpPr/>
      </dsp:nvSpPr>
      <dsp:spPr>
        <a:xfrm rot="3907178">
          <a:off x="5229552" y="1839724"/>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1821229"/>
        <a:ext cx="1137151" cy="56857"/>
      </dsp:txXfrm>
    </dsp:sp>
    <dsp:sp modelId="{6D9615FD-E504-44E8-80B6-3EA52A12056C}">
      <dsp:nvSpPr>
        <dsp:cNvPr id="0" name=""/>
        <dsp:cNvSpPr/>
      </dsp:nvSpPr>
      <dsp:spPr>
        <a:xfrm>
          <a:off x="6037342" y="2066445"/>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6054858" y="2083961"/>
        <a:ext cx="1704329" cy="563003"/>
      </dsp:txXfrm>
    </dsp:sp>
    <dsp:sp modelId="{B80D0C2D-D76A-4CAE-9D45-5C68C57BFD2E}">
      <dsp:nvSpPr>
        <dsp:cNvPr id="0" name=""/>
        <dsp:cNvSpPr/>
      </dsp:nvSpPr>
      <dsp:spPr>
        <a:xfrm rot="4249260">
          <a:off x="2226949" y="3387141"/>
          <a:ext cx="1456310" cy="19865"/>
        </a:xfrm>
        <a:custGeom>
          <a:avLst/>
          <a:gdLst/>
          <a:ahLst/>
          <a:cxnLst/>
          <a:rect l="0" t="0" r="0" b="0"/>
          <a:pathLst>
            <a:path>
              <a:moveTo>
                <a:pt x="0" y="9932"/>
              </a:moveTo>
              <a:lnTo>
                <a:pt x="1456310"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226949" y="3360666"/>
        <a:ext cx="1456310" cy="72815"/>
      </dsp:txXfrm>
    </dsp:sp>
    <dsp:sp modelId="{B506F158-08F0-4A7A-B36C-1F651B35E935}">
      <dsp:nvSpPr>
        <dsp:cNvPr id="0" name=""/>
        <dsp:cNvSpPr/>
      </dsp:nvSpPr>
      <dsp:spPr>
        <a:xfrm>
          <a:off x="3194319" y="3785796"/>
          <a:ext cx="2364595" cy="598035"/>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句子提纲</a:t>
          </a:r>
        </a:p>
      </dsp:txBody>
      <dsp:txXfrm>
        <a:off x="3211835" y="3803312"/>
        <a:ext cx="2329563" cy="563003"/>
      </dsp:txXfrm>
    </dsp:sp>
    <dsp:sp modelId="{55EED005-7A79-4FED-BAF5-797E8315FEF9}">
      <dsp:nvSpPr>
        <dsp:cNvPr id="0" name=""/>
        <dsp:cNvSpPr/>
      </dsp:nvSpPr>
      <dsp:spPr>
        <a:xfrm rot="17692822">
          <a:off x="5229552" y="3559076"/>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3540580"/>
        <a:ext cx="1137151" cy="56857"/>
      </dsp:txXfrm>
    </dsp:sp>
    <dsp:sp modelId="{A3FC60CB-9E44-4F9B-BA17-CCFE46451E0C}">
      <dsp:nvSpPr>
        <dsp:cNvPr id="0" name=""/>
        <dsp:cNvSpPr/>
      </dsp:nvSpPr>
      <dsp:spPr>
        <a:xfrm>
          <a:off x="6037342" y="2754186"/>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6054858" y="2771702"/>
        <a:ext cx="1704329" cy="563003"/>
      </dsp:txXfrm>
    </dsp:sp>
    <dsp:sp modelId="{D0790441-9BCE-4A7E-BFD4-CBF124FA88B9}">
      <dsp:nvSpPr>
        <dsp:cNvPr id="0" name=""/>
        <dsp:cNvSpPr/>
      </dsp:nvSpPr>
      <dsp:spPr>
        <a:xfrm rot="19457599">
          <a:off x="5503535" y="3902946"/>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3898149"/>
        <a:ext cx="589186" cy="29459"/>
      </dsp:txXfrm>
    </dsp:sp>
    <dsp:sp modelId="{5AA914DF-1DC6-4CC0-AA35-6293837A0AB7}">
      <dsp:nvSpPr>
        <dsp:cNvPr id="0" name=""/>
        <dsp:cNvSpPr/>
      </dsp:nvSpPr>
      <dsp:spPr>
        <a:xfrm>
          <a:off x="6037342" y="3441926"/>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6054858" y="3459442"/>
        <a:ext cx="1704329" cy="563003"/>
      </dsp:txXfrm>
    </dsp:sp>
    <dsp:sp modelId="{6E0595F3-5A08-42A8-AACB-EB799427F958}">
      <dsp:nvSpPr>
        <dsp:cNvPr id="0" name=""/>
        <dsp:cNvSpPr/>
      </dsp:nvSpPr>
      <dsp:spPr>
        <a:xfrm rot="2142401">
          <a:off x="5503535" y="4246816"/>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4242020"/>
        <a:ext cx="589186" cy="29459"/>
      </dsp:txXfrm>
    </dsp:sp>
    <dsp:sp modelId="{4FDAB95C-36A1-40A1-92C7-864BF70460FE}">
      <dsp:nvSpPr>
        <dsp:cNvPr id="0" name=""/>
        <dsp:cNvSpPr/>
      </dsp:nvSpPr>
      <dsp:spPr>
        <a:xfrm>
          <a:off x="6037342" y="4129667"/>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6054858" y="4147183"/>
        <a:ext cx="1704329" cy="563003"/>
      </dsp:txXfrm>
    </dsp:sp>
    <dsp:sp modelId="{2783C41E-854D-45DE-BBC1-2863021D1E2B}">
      <dsp:nvSpPr>
        <dsp:cNvPr id="0" name=""/>
        <dsp:cNvSpPr/>
      </dsp:nvSpPr>
      <dsp:spPr>
        <a:xfrm rot="3907178">
          <a:off x="5229552" y="4590687"/>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4572191"/>
        <a:ext cx="1137151" cy="56857"/>
      </dsp:txXfrm>
    </dsp:sp>
    <dsp:sp modelId="{032ABB44-DB05-4098-BEBD-A1FB775E737D}">
      <dsp:nvSpPr>
        <dsp:cNvPr id="0" name=""/>
        <dsp:cNvSpPr/>
      </dsp:nvSpPr>
      <dsp:spPr>
        <a:xfrm>
          <a:off x="6037342" y="4817407"/>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6054858" y="4834923"/>
        <a:ext cx="1704329" cy="5630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BED53-7DBB-4D88-8A48-D13726F1FB70}">
      <dsp:nvSpPr>
        <dsp:cNvPr id="0" name=""/>
        <dsp:cNvSpPr/>
      </dsp:nvSpPr>
      <dsp:spPr>
        <a:xfrm>
          <a:off x="1142999" y="2100791"/>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句子提纲</a:t>
          </a:r>
        </a:p>
      </dsp:txBody>
      <dsp:txXfrm>
        <a:off x="1178646" y="2136438"/>
        <a:ext cx="2362872" cy="1145789"/>
      </dsp:txXfrm>
    </dsp:sp>
    <dsp:sp modelId="{9AB863E2-CF4E-41D1-AA22-A1490555F59D}">
      <dsp:nvSpPr>
        <dsp:cNvPr id="0" name=""/>
        <dsp:cNvSpPr/>
      </dsp:nvSpPr>
      <dsp:spPr>
        <a:xfrm rot="17692822">
          <a:off x="2906870" y="1639384"/>
          <a:ext cx="2314259" cy="40429"/>
        </a:xfrm>
        <a:custGeom>
          <a:avLst/>
          <a:gdLst/>
          <a:ahLst/>
          <a:cxnLst/>
          <a:rect l="0" t="0" r="0" b="0"/>
          <a:pathLst>
            <a:path>
              <a:moveTo>
                <a:pt x="0" y="20214"/>
              </a:moveTo>
              <a:lnTo>
                <a:pt x="231425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143" y="1601742"/>
        <a:ext cx="115712" cy="115712"/>
      </dsp:txXfrm>
    </dsp:sp>
    <dsp:sp modelId="{2797934B-6FF9-455E-9E72-CE96741526F5}">
      <dsp:nvSpPr>
        <dsp:cNvPr id="0" name=""/>
        <dsp:cNvSpPr/>
      </dsp:nvSpPr>
      <dsp:spPr>
        <a:xfrm>
          <a:off x="4550833" y="1322"/>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记叙文</a:t>
          </a:r>
        </a:p>
      </dsp:txBody>
      <dsp:txXfrm>
        <a:off x="4586480" y="36969"/>
        <a:ext cx="2362872" cy="1145789"/>
      </dsp:txXfrm>
    </dsp:sp>
    <dsp:sp modelId="{FFFCCA0B-3E7C-4843-B6B4-9FF6822A8776}">
      <dsp:nvSpPr>
        <dsp:cNvPr id="0" name=""/>
        <dsp:cNvSpPr/>
      </dsp:nvSpPr>
      <dsp:spPr>
        <a:xfrm rot="19457599">
          <a:off x="3464462" y="2339207"/>
          <a:ext cx="1199074" cy="40429"/>
        </a:xfrm>
        <a:custGeom>
          <a:avLst/>
          <a:gdLst/>
          <a:ahLst/>
          <a:cxnLst/>
          <a:rect l="0" t="0" r="0" b="0"/>
          <a:pathLst>
            <a:path>
              <a:moveTo>
                <a:pt x="0" y="20214"/>
              </a:moveTo>
              <a:lnTo>
                <a:pt x="11990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4023" y="2329445"/>
        <a:ext cx="59953" cy="59953"/>
      </dsp:txXfrm>
    </dsp:sp>
    <dsp:sp modelId="{DAE1C896-3E04-4C35-8E84-86F6E3849963}">
      <dsp:nvSpPr>
        <dsp:cNvPr id="0" name=""/>
        <dsp:cNvSpPr/>
      </dsp:nvSpPr>
      <dsp:spPr>
        <a:xfrm>
          <a:off x="4550833" y="1400968"/>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议论文</a:t>
          </a:r>
        </a:p>
      </dsp:txBody>
      <dsp:txXfrm>
        <a:off x="4586480" y="1436615"/>
        <a:ext cx="2362872" cy="1145789"/>
      </dsp:txXfrm>
    </dsp:sp>
    <dsp:sp modelId="{0BCE66FB-CD17-4562-98F0-7680DFD4075A}">
      <dsp:nvSpPr>
        <dsp:cNvPr id="0" name=""/>
        <dsp:cNvSpPr/>
      </dsp:nvSpPr>
      <dsp:spPr>
        <a:xfrm rot="2142401">
          <a:off x="3464462" y="3039030"/>
          <a:ext cx="1199074" cy="40429"/>
        </a:xfrm>
        <a:custGeom>
          <a:avLst/>
          <a:gdLst/>
          <a:ahLst/>
          <a:cxnLst/>
          <a:rect l="0" t="0" r="0" b="0"/>
          <a:pathLst>
            <a:path>
              <a:moveTo>
                <a:pt x="0" y="20214"/>
              </a:moveTo>
              <a:lnTo>
                <a:pt x="11990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4023" y="3029268"/>
        <a:ext cx="59953" cy="59953"/>
      </dsp:txXfrm>
    </dsp:sp>
    <dsp:sp modelId="{0B649417-F7D2-47D2-976A-9EC57A926439}">
      <dsp:nvSpPr>
        <dsp:cNvPr id="0" name=""/>
        <dsp:cNvSpPr/>
      </dsp:nvSpPr>
      <dsp:spPr>
        <a:xfrm>
          <a:off x="4550833" y="2800614"/>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说明文</a:t>
          </a:r>
        </a:p>
      </dsp:txBody>
      <dsp:txXfrm>
        <a:off x="4586480" y="2836261"/>
        <a:ext cx="2362872" cy="1145789"/>
      </dsp:txXfrm>
    </dsp:sp>
    <dsp:sp modelId="{7930A0D6-7944-49BA-8C05-72DC7B244D5E}">
      <dsp:nvSpPr>
        <dsp:cNvPr id="0" name=""/>
        <dsp:cNvSpPr/>
      </dsp:nvSpPr>
      <dsp:spPr>
        <a:xfrm rot="3907178">
          <a:off x="2906870" y="3738853"/>
          <a:ext cx="2314259" cy="40429"/>
        </a:xfrm>
        <a:custGeom>
          <a:avLst/>
          <a:gdLst/>
          <a:ahLst/>
          <a:cxnLst/>
          <a:rect l="0" t="0" r="0" b="0"/>
          <a:pathLst>
            <a:path>
              <a:moveTo>
                <a:pt x="0" y="20214"/>
              </a:moveTo>
              <a:lnTo>
                <a:pt x="231425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143" y="3701211"/>
        <a:ext cx="115712" cy="115712"/>
      </dsp:txXfrm>
    </dsp:sp>
    <dsp:sp modelId="{157186BD-4980-4955-8C88-ED9824859FBD}">
      <dsp:nvSpPr>
        <dsp:cNvPr id="0" name=""/>
        <dsp:cNvSpPr/>
      </dsp:nvSpPr>
      <dsp:spPr>
        <a:xfrm>
          <a:off x="4550833" y="4200260"/>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描写文</a:t>
          </a:r>
        </a:p>
      </dsp:txBody>
      <dsp:txXfrm>
        <a:off x="4586480" y="4235907"/>
        <a:ext cx="2362872" cy="1145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描写文</a:t>
          </a:r>
        </a:p>
      </dsp:txBody>
      <dsp:txXfrm>
        <a:off x="1630256" y="1593842"/>
        <a:ext cx="889076" cy="4311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81"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3.png"/><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92959"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33378"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4</a:t>
            </a:r>
            <a:endPar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99110" y="161290"/>
            <a:ext cx="3702685" cy="368300"/>
          </a:xfrm>
          <a:prstGeom prst="rect">
            <a:avLst/>
          </a:prstGeom>
          <a:noFill/>
        </p:spPr>
        <p:txBody>
          <a:bodyPr wrap="none" rtlCol="0">
            <a:spAutoFit/>
          </a:bodyPr>
          <a:p>
            <a:pPr algn="l"/>
            <a:r>
              <a:rPr lang="zh-CN" altLang="en-US">
                <a:solidFill>
                  <a:schemeClr val="accent4">
                    <a:lumMod val="20000"/>
                    <a:lumOff val="80000"/>
                  </a:schemeClr>
                </a:solidFill>
              </a:rPr>
              <a:t>2.2.1一、记叙文(Narrative Writng)</a:t>
            </a:r>
            <a:endParaRPr lang="zh-CN" altLang="en-US">
              <a:solidFill>
                <a:schemeClr val="accent4">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 </a:t>
            </a:r>
            <a:r>
              <a:rPr lang="zh-CN" altLang="en-US" sz="2800" b="1" dirty="0">
                <a:solidFill>
                  <a:schemeClr val="accent1">
                    <a:lumMod val="90000"/>
                  </a:schemeClr>
                </a:solidFill>
                <a:latin typeface="微软雅黑" panose="020B0503020204020204" charset="-122"/>
                <a:ea typeface="微软雅黑" panose="020B0503020204020204" charset="-122"/>
              </a:rPr>
              <a:t>句子提纲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554258" y="1339548"/>
            <a:ext cx="8258175" cy="3471207"/>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历年考试中，句子提纲会涉及到的文章类型有：</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记叙文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议论文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说明文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描写文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其中议论文和说明文较多考</a:t>
            </a:r>
            <a:endParaRPr lang="en-US" altLang="zh-CN" sz="2000" spc="10" dirty="0">
              <a:latin typeface="微软雅黑" panose="020B0503020204020204" charset="-122"/>
              <a:ea typeface="微软雅黑" panose="020B0503020204020204" charset="-122"/>
              <a:sym typeface="+mn-e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93762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785" y="624840"/>
            <a:ext cx="8995410" cy="5285105"/>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③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a:t>
            </a:r>
            <a:r>
              <a:rPr lang="en-US" altLang="zh-CN" sz="2000">
                <a:latin typeface="微软雅黑" panose="020B0503020204020204" charset="-122"/>
                <a:ea typeface="微软雅黑" panose="020B0503020204020204" charset="-122"/>
                <a:sym typeface="+mn-ea"/>
              </a:rPr>
              <a:t>olorgenics experts claim that</a:t>
            </a:r>
            <a:r>
              <a:rPr lang="en-US" altLang="zh-CN" sz="2000" u="sng">
                <a:solidFill>
                  <a:schemeClr val="bg2">
                    <a:lumMod val="50000"/>
                  </a:schemeClr>
                </a:solidFill>
                <a:latin typeface="微软雅黑" panose="020B0503020204020204" charset="-122"/>
                <a:ea typeface="微软雅黑" panose="020B0503020204020204" charset="-122"/>
                <a:sym typeface="+mn-ea"/>
              </a:rPr>
              <a:t> our clothes send messages to others about our mood, personality and desires.</a:t>
            </a:r>
            <a:r>
              <a:rPr lang="en-US" altLang="zh-CN" sz="2000">
                <a:latin typeface="微软雅黑" panose="020B0503020204020204" charset="-122"/>
                <a:ea typeface="微软雅黑" panose="020B0503020204020204" charset="-122"/>
                <a:sym typeface="+mn-ea"/>
              </a:rPr>
              <a:t> For them, pink expresses peace and contentment of the wearer. People who often wear pink are supposed to be warm and understanding. The</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message is that you would like to share your peace and happiness with others. Red garments indicate a high level of physical energy. People who wear red like to take life at a fast pace. Brown is the color of wealth and shows a need for independence and material security. Wearers of green have love of nature and enjoy peaceful moments.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938895" y="804545"/>
            <a:ext cx="3858260" cy="460502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colorgenics  </a:t>
            </a:r>
            <a:r>
              <a:rPr lang="zh-CN" altLang="en-US">
                <a:latin typeface="微软雅黑" panose="020B0503020204020204" charset="-122"/>
                <a:ea typeface="微软雅黑" panose="020B0503020204020204" charset="-122"/>
              </a:rPr>
              <a:t>色彩取向学</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claim  v. </a:t>
            </a:r>
            <a:r>
              <a:rPr lang="zh-CN" altLang="en-US">
                <a:latin typeface="微软雅黑" panose="020B0503020204020204" charset="-122"/>
                <a:ea typeface="微软雅黑" panose="020B0503020204020204" charset="-122"/>
              </a:rPr>
              <a:t>声称、断言、主张</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contentment  [kən'tɛntmənt]</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满意、满足</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content</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内容、目录、（食物）含量</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满意的、满足的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garment   n. </a:t>
            </a:r>
            <a:r>
              <a:rPr lang="zh-CN" altLang="en-US">
                <a:latin typeface="微软雅黑" panose="020B0503020204020204" charset="-122"/>
                <a:ea typeface="微软雅黑" panose="020B0503020204020204" charset="-122"/>
              </a:rPr>
              <a:t>衣服</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pace  n. </a:t>
            </a:r>
            <a:r>
              <a:rPr lang="zh-CN" altLang="en-US">
                <a:latin typeface="微软雅黑" panose="020B0503020204020204" charset="-122"/>
                <a:ea typeface="微软雅黑" panose="020B0503020204020204" charset="-122"/>
              </a:rPr>
              <a:t>速度、进度   </a:t>
            </a: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踱步</a:t>
            </a:r>
            <a:endParaRPr lang="zh-CN" altLang="en-US">
              <a:latin typeface="微软雅黑" panose="020B0503020204020204" charset="-122"/>
              <a:ea typeface="微软雅黑" panose="020B0503020204020204" charset="-122"/>
            </a:endParaRPr>
          </a:p>
          <a:p>
            <a:pPr fontAlgn="auto">
              <a:lnSpc>
                <a:spcPts val="3520"/>
              </a:lnSpc>
            </a:pPr>
            <a:endParaRPr lang="zh-CN" altLang="en-US">
              <a:latin typeface="微软雅黑" panose="020B0503020204020204" charset="-122"/>
              <a:ea typeface="微软雅黑" panose="020B0503020204020204" charset="-122"/>
            </a:endParaRPr>
          </a:p>
        </p:txBody>
      </p:sp>
      <p:sp>
        <p:nvSpPr>
          <p:cNvPr id="2" name="文本框 1"/>
          <p:cNvSpPr txBox="1"/>
          <p:nvPr/>
        </p:nvSpPr>
        <p:spPr>
          <a:xfrm>
            <a:off x="29210" y="59969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段意：研究颜色的专家认为我们的衣服能向他人传递我们的心情、性格和愿望</a:t>
            </a:r>
            <a:endParaRPr lang="zh-CN" altLang="en-US">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3369310"/>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The colors we wear express our mood, personality and desires.</a:t>
            </a:r>
            <a:endParaRPr lang="en-US" altLang="zh-CN">
              <a:latin typeface="微软雅黑" panose="020B0503020204020204" charset="-122"/>
              <a:ea typeface="微软雅黑" panose="020B0503020204020204" charset="-122"/>
            </a:endParaRP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77240"/>
            <a:ext cx="8983980" cy="355346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Color is used symbolically in all cultures and it plays an important role in ceremonies and festivities.</a:t>
            </a:r>
            <a:r>
              <a:rPr lang="en-US" altLang="zh-CN" sz="2000" b="0">
                <a:solidFill>
                  <a:schemeClr val="tx1"/>
                </a:solidFill>
                <a:latin typeface="微软雅黑" panose="020B0503020204020204" charset="-122"/>
                <a:ea typeface="微软雅黑" panose="020B0503020204020204" charset="-122"/>
                <a:cs typeface="微软雅黑" panose="020B0503020204020204" charset="-122"/>
                <a:sym typeface="+mn-ea"/>
              </a:rPr>
              <a:t> Yellow is a symbol of luck in Peru and it can be seen just about everywhere. Yellow is also an important color to the Vietnamese who use it at weddings and on their flag, where it represents courage, victory and sacrifice. In many cultures, white symbolizes purity, and black, on the other hand, symbolizes death.</a:t>
            </a:r>
            <a:endParaRPr lang="en-US" altLang="zh-CN" sz="2000" b="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9142730" y="900430"/>
            <a:ext cx="3234055" cy="505650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symbolically   [sim'bɔlikəli]</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adv. 象征性地</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象征意义地 </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festivity  [fe'stɪvɪtɪ]</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欢庆、庆典</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Peru  [pəˈruː]  </a:t>
            </a:r>
            <a:r>
              <a:rPr lang="zh-CN" altLang="en-US">
                <a:latin typeface="微软雅黑" panose="020B0503020204020204" charset="-122"/>
                <a:ea typeface="微软雅黑" panose="020B0503020204020204" charset="-122"/>
              </a:rPr>
              <a:t>秘鲁</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Vietnamese  [ˈvjɛtnəmiːz]</a:t>
            </a:r>
            <a:endParaRPr lang="en-US" altLang="zh-CN">
              <a:latin typeface="微软雅黑" panose="020B0503020204020204" charset="-122"/>
              <a:ea typeface="微软雅黑" panose="020B0503020204020204" charset="-122"/>
            </a:endParaRPr>
          </a:p>
          <a:p>
            <a:pPr fontAlgn="auto">
              <a:lnSpc>
                <a:spcPts val="3520"/>
              </a:lnSpc>
            </a:pPr>
            <a:r>
              <a:rPr lang="zh-CN" altLang="en-US">
                <a:latin typeface="微软雅黑" panose="020B0503020204020204" charset="-122"/>
                <a:ea typeface="微软雅黑" panose="020B0503020204020204" charset="-122"/>
              </a:rPr>
              <a:t>越南人</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sacrifice  n. </a:t>
            </a:r>
            <a:r>
              <a:rPr lang="zh-CN" altLang="en-US">
                <a:latin typeface="微软雅黑" panose="020B0503020204020204" charset="-122"/>
                <a:ea typeface="微软雅黑" panose="020B0503020204020204" charset="-122"/>
              </a:rPr>
              <a:t>牺牲</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symbolize  v. </a:t>
            </a:r>
            <a:r>
              <a:rPr lang="zh-CN" altLang="en-US">
                <a:latin typeface="微软雅黑" panose="020B0503020204020204" charset="-122"/>
                <a:ea typeface="微软雅黑" panose="020B0503020204020204" charset="-122"/>
              </a:rPr>
              <a:t>象征、代表</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purity  n. </a:t>
            </a:r>
            <a:r>
              <a:rPr lang="zh-CN" altLang="en-US">
                <a:latin typeface="微软雅黑" panose="020B0503020204020204" charset="-122"/>
                <a:ea typeface="微软雅黑" panose="020B0503020204020204" charset="-122"/>
              </a:rPr>
              <a:t>纯洁</a:t>
            </a:r>
            <a:endParaRPr lang="zh-CN" altLang="en-US">
              <a:latin typeface="微软雅黑" panose="020B0503020204020204" charset="-122"/>
              <a:ea typeface="微软雅黑" panose="020B0503020204020204" charset="-122"/>
            </a:endParaRPr>
          </a:p>
          <a:p>
            <a:pPr fontAlgn="auto">
              <a:lnSpc>
                <a:spcPts val="3520"/>
              </a:lnSpc>
            </a:pPr>
            <a:r>
              <a:rPr lang="en-US" altLang="zh-CN" sz="1600">
                <a:latin typeface="微软雅黑" panose="020B0503020204020204" charset="-122"/>
                <a:ea typeface="微软雅黑" panose="020B0503020204020204" charset="-122"/>
              </a:rPr>
              <a:t> </a:t>
            </a:r>
            <a:endParaRPr lang="en-US" altLang="zh-CN" sz="1600">
              <a:latin typeface="微软雅黑" panose="020B0503020204020204" charset="-122"/>
              <a:ea typeface="微软雅黑" panose="020B0503020204020204" charset="-122"/>
            </a:endParaRPr>
          </a:p>
        </p:txBody>
      </p:sp>
      <p:sp>
        <p:nvSpPr>
          <p:cNvPr id="2" name="文本框 1"/>
          <p:cNvSpPr txBox="1"/>
          <p:nvPr/>
        </p:nvSpPr>
        <p:spPr>
          <a:xfrm>
            <a:off x="156845" y="503936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段意：颜色在所有文化里都有象征意义，在庆典和节日里，颜色也发挥着很大的作用</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77240"/>
            <a:ext cx="8983980" cy="355346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sym typeface="+mn-ea"/>
              </a:rPr>
              <a:t>Color is used symbolically in all cultures and it plays an important role in ceremonies and festivities.</a:t>
            </a:r>
            <a:r>
              <a:rPr lang="en-US" altLang="zh-CN" sz="2000" b="0">
                <a:solidFill>
                  <a:schemeClr val="tx1"/>
                </a:solidFill>
                <a:latin typeface="微软雅黑" panose="020B0503020204020204" charset="-122"/>
                <a:ea typeface="微软雅黑" panose="020B0503020204020204" charset="-122"/>
                <a:cs typeface="微软雅黑" panose="020B0503020204020204" charset="-122"/>
                <a:sym typeface="+mn-ea"/>
              </a:rPr>
              <a:t> Yellow is a symbol of luck in Peru and it can be seen just about everywhere. Yellow is also an important color to the Vietnamese who use it at weddings and on their flag, where it represents courage, victory and sacrifice. In many cultures, white symbolizes purity, and black, on the other hand, symbolizes death.</a:t>
            </a:r>
            <a:endParaRPr lang="en-US" altLang="zh-CN" sz="2000" b="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9142730" y="900430"/>
            <a:ext cx="3234055" cy="505650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symbolically   [sim'bɔlikəli]</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adv. 象征性地</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象征意义地 </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festivity  [fe'stɪvɪtɪ]</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欢庆、庆典</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Peru  [pəˈruː]  </a:t>
            </a:r>
            <a:r>
              <a:rPr lang="zh-CN" altLang="en-US">
                <a:latin typeface="微软雅黑" panose="020B0503020204020204" charset="-122"/>
                <a:ea typeface="微软雅黑" panose="020B0503020204020204" charset="-122"/>
              </a:rPr>
              <a:t>秘鲁</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Vietnamese  [ˈvjɛtnəmiːz]</a:t>
            </a:r>
            <a:endParaRPr lang="en-US" altLang="zh-CN">
              <a:latin typeface="微软雅黑" panose="020B0503020204020204" charset="-122"/>
              <a:ea typeface="微软雅黑" panose="020B0503020204020204" charset="-122"/>
            </a:endParaRPr>
          </a:p>
          <a:p>
            <a:pPr fontAlgn="auto">
              <a:lnSpc>
                <a:spcPts val="3520"/>
              </a:lnSpc>
            </a:pPr>
            <a:r>
              <a:rPr lang="zh-CN" altLang="en-US">
                <a:latin typeface="微软雅黑" panose="020B0503020204020204" charset="-122"/>
                <a:ea typeface="微软雅黑" panose="020B0503020204020204" charset="-122"/>
              </a:rPr>
              <a:t>越南人</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sacrifice  n. </a:t>
            </a:r>
            <a:r>
              <a:rPr lang="zh-CN" altLang="en-US">
                <a:latin typeface="微软雅黑" panose="020B0503020204020204" charset="-122"/>
                <a:ea typeface="微软雅黑" panose="020B0503020204020204" charset="-122"/>
              </a:rPr>
              <a:t>牺牲</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symbolize  v. </a:t>
            </a:r>
            <a:r>
              <a:rPr lang="zh-CN" altLang="en-US">
                <a:latin typeface="微软雅黑" panose="020B0503020204020204" charset="-122"/>
                <a:ea typeface="微软雅黑" panose="020B0503020204020204" charset="-122"/>
              </a:rPr>
              <a:t>象征、代表</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purity  n. </a:t>
            </a:r>
            <a:r>
              <a:rPr lang="zh-CN" altLang="en-US">
                <a:latin typeface="微软雅黑" panose="020B0503020204020204" charset="-122"/>
                <a:ea typeface="微软雅黑" panose="020B0503020204020204" charset="-122"/>
              </a:rPr>
              <a:t>纯洁</a:t>
            </a:r>
            <a:endParaRPr lang="zh-CN" altLang="en-US">
              <a:latin typeface="微软雅黑" panose="020B0503020204020204" charset="-122"/>
              <a:ea typeface="微软雅黑" panose="020B0503020204020204" charset="-122"/>
            </a:endParaRPr>
          </a:p>
          <a:p>
            <a:pPr fontAlgn="auto">
              <a:lnSpc>
                <a:spcPts val="3520"/>
              </a:lnSpc>
            </a:pPr>
            <a:r>
              <a:rPr lang="en-US" altLang="zh-CN" sz="1600">
                <a:latin typeface="微软雅黑" panose="020B0503020204020204" charset="-122"/>
                <a:ea typeface="微软雅黑" panose="020B0503020204020204" charset="-122"/>
              </a:rPr>
              <a:t> </a:t>
            </a:r>
            <a:endParaRPr lang="en-US" altLang="zh-CN" sz="1600">
              <a:latin typeface="微软雅黑" panose="020B0503020204020204" charset="-122"/>
              <a:ea typeface="微软雅黑" panose="020B0503020204020204" charset="-122"/>
            </a:endParaRPr>
          </a:p>
        </p:txBody>
      </p:sp>
      <p:sp>
        <p:nvSpPr>
          <p:cNvPr id="2" name="文本框 1"/>
          <p:cNvSpPr txBox="1"/>
          <p:nvPr/>
        </p:nvSpPr>
        <p:spPr>
          <a:xfrm>
            <a:off x="156845" y="503936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段意：颜色在所有文化里都有象征意义，在庆典和节日里，颜色也发挥着很大的作用</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3915410"/>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The colors we wear express our mood, personality and desires.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The symbolic meaning of the same color varies in different cultures.</a:t>
            </a:r>
            <a:endParaRPr lang="en-US" altLang="zh-CN">
              <a:latin typeface="微软雅黑" panose="020B0503020204020204" charset="-122"/>
              <a:ea typeface="微软雅黑" panose="020B0503020204020204" charset="-122"/>
            </a:endParaRP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24840"/>
            <a:ext cx="8983980" cy="470789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experts believe that colors have a strong effect on us and that colors can be used to heal. They say that by concentrating our thoughts on certain colors, we can cause energy to go to the parts of the body that need treatment. White light is said to be cleansing, and it can balance the body's entire system. Yellow stimulates the mind and creates a positive attitude, so it can help against depression. Green, which has a calming and restful effect, is supposed to be good for heart conditions.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9226550" y="688340"/>
            <a:ext cx="3234055" cy="279971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heal  v. </a:t>
            </a:r>
            <a:r>
              <a:rPr lang="zh-CN" altLang="en-US">
                <a:latin typeface="微软雅黑" panose="020B0503020204020204" charset="-122"/>
                <a:ea typeface="微软雅黑" panose="020B0503020204020204" charset="-122"/>
              </a:rPr>
              <a:t>治愈</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cleansing   ['klenzɪŋ]</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清净的、有去污作用的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清洗</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清洁、清洗</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restful  adj. </a:t>
            </a:r>
            <a:r>
              <a:rPr lang="zh-CN" altLang="en-US">
                <a:latin typeface="微软雅黑" panose="020B0503020204020204" charset="-122"/>
                <a:ea typeface="微软雅黑" panose="020B0503020204020204" charset="-122"/>
              </a:rPr>
              <a:t>宁静的、安静的</a:t>
            </a:r>
            <a:endParaRPr lang="zh-CN" altLang="en-US">
              <a:latin typeface="微软雅黑" panose="020B0503020204020204" charset="-122"/>
              <a:ea typeface="微软雅黑" panose="020B0503020204020204" charset="-122"/>
            </a:endParaRPr>
          </a:p>
        </p:txBody>
      </p:sp>
      <p:sp>
        <p:nvSpPr>
          <p:cNvPr id="2" name="文本框 1"/>
          <p:cNvSpPr txBox="1"/>
          <p:nvPr/>
        </p:nvSpPr>
        <p:spPr>
          <a:xfrm>
            <a:off x="156845" y="577469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段意：一些专家相信颜色对我们有重要的影响，同时颜色被用来帮助人们康复。</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psychologists also use color to treat patients with emotional and psychological problems. By giving them what is called the Luscher color test, in which people select the colors they like and dislike, doctors can learn many things about a patient's personality.</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8468360" y="923925"/>
            <a:ext cx="3852545" cy="144526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psychological adj. </a:t>
            </a:r>
            <a:r>
              <a:rPr lang="zh-CN" altLang="en-US">
                <a:latin typeface="微软雅黑" panose="020B0503020204020204" charset="-122"/>
                <a:ea typeface="微软雅黑" panose="020B0503020204020204" charset="-122"/>
              </a:rPr>
              <a:t>心理的、精神的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select  v. </a:t>
            </a:r>
            <a:r>
              <a:rPr lang="zh-CN" altLang="en-US">
                <a:latin typeface="微软雅黑" panose="020B0503020204020204" charset="-122"/>
                <a:ea typeface="微软雅黑" panose="020B0503020204020204" charset="-122"/>
              </a:rPr>
              <a:t>挑选</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personality  n. </a:t>
            </a:r>
            <a:r>
              <a:rPr lang="zh-CN" altLang="en-US">
                <a:latin typeface="微软雅黑" panose="020B0503020204020204" charset="-122"/>
                <a:ea typeface="微软雅黑" panose="020B0503020204020204" charset="-122"/>
              </a:rPr>
              <a:t>性格</a:t>
            </a:r>
            <a:endParaRPr lang="zh-CN" altLang="en-US">
              <a:latin typeface="微软雅黑" panose="020B0503020204020204" charset="-122"/>
              <a:ea typeface="微软雅黑" panose="020B0503020204020204" charset="-122"/>
            </a:endParaRPr>
          </a:p>
        </p:txBody>
      </p:sp>
      <p:sp>
        <p:nvSpPr>
          <p:cNvPr id="4" name="文本框 3"/>
          <p:cNvSpPr txBox="1"/>
          <p:nvPr/>
        </p:nvSpPr>
        <p:spPr>
          <a:xfrm>
            <a:off x="156845"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段意：一些心理学家还用颜色治疗有情感疾病和心理问题的病人。</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4461510"/>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The colors we wear express our mood, personality and desires.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The symbolic meaning of the same color varies in different cultures.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C. Colors have medicinal effects.</a:t>
            </a:r>
            <a:endParaRPr lang="en-US" altLang="zh-CN">
              <a:latin typeface="微软雅黑" panose="020B0503020204020204" charset="-122"/>
              <a:ea typeface="微软雅黑" panose="020B0503020204020204" charset="-122"/>
            </a:endParaRP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24840"/>
            <a:ext cx="8983980" cy="470789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experts believe that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sym typeface="+mn-ea"/>
              </a:rPr>
              <a:t>colors have a strong effect on us and that colors can be used to heal.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They say that by concentrating our thoughts on certain colors, we can cause energy to go to the parts of the body that need treatment. White light is said to be cleansing, and it can balance the body's entire system. Yellow stimulates the mind and creates a positive attitude, so it can help against depression. Green, which has a calming and restful effect, is supposed to be good for heart conditions.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9226550" y="688340"/>
            <a:ext cx="3234055" cy="279971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heal  v. </a:t>
            </a:r>
            <a:r>
              <a:rPr lang="zh-CN" altLang="en-US">
                <a:latin typeface="微软雅黑" panose="020B0503020204020204" charset="-122"/>
                <a:ea typeface="微软雅黑" panose="020B0503020204020204" charset="-122"/>
              </a:rPr>
              <a:t>治愈</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cleansing   ['klenzɪŋ]</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清净的、有去污作用的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清洗</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清洁、清洗</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restful  adj. </a:t>
            </a:r>
            <a:r>
              <a:rPr lang="zh-CN" altLang="en-US">
                <a:latin typeface="微软雅黑" panose="020B0503020204020204" charset="-122"/>
                <a:ea typeface="微软雅黑" panose="020B0503020204020204" charset="-122"/>
              </a:rPr>
              <a:t>宁静的、安静的</a:t>
            </a:r>
            <a:endParaRPr lang="zh-CN" altLang="en-US">
              <a:latin typeface="微软雅黑" panose="020B0503020204020204" charset="-122"/>
              <a:ea typeface="微软雅黑" panose="020B0503020204020204" charset="-122"/>
            </a:endParaRPr>
          </a:p>
        </p:txBody>
      </p:sp>
      <p:sp>
        <p:nvSpPr>
          <p:cNvPr id="2" name="文本框 1"/>
          <p:cNvSpPr txBox="1"/>
          <p:nvPr/>
        </p:nvSpPr>
        <p:spPr>
          <a:xfrm>
            <a:off x="156845" y="577469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段意：一些专家相信颜色对我们有重要的影响，同时颜色被用来帮助人们康复。</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7810" y="1088390"/>
            <a:ext cx="9923145" cy="368300"/>
          </a:xfrm>
          <a:prstGeom prst="rect">
            <a:avLst/>
          </a:prstGeom>
          <a:noFill/>
        </p:spPr>
        <p:txBody>
          <a:bodyPr wrap="square" rtlCol="0">
            <a:spAutoFit/>
          </a:bodyPr>
          <a:lstStyle/>
          <a:p>
            <a:r>
              <a:rPr lang="zh-CN" altLang="en-US">
                <a:solidFill>
                  <a:schemeClr val="bg1">
                    <a:lumMod val="75000"/>
                  </a:schemeClr>
                </a:solidFill>
                <a:latin typeface="微软雅黑" panose="020B0503020204020204" charset="-122"/>
                <a:ea typeface="微软雅黑" panose="020B0503020204020204" charset="-122"/>
              </a:rPr>
              <a:t>① 段意：我们对颜色都很敏感，人们之所以受颜色影响是因为颜色和我们的生活息息相关</a:t>
            </a:r>
            <a:endParaRPr lang="zh-CN" altLang="en-US">
              <a:solidFill>
                <a:schemeClr val="bg1">
                  <a:lumMod val="75000"/>
                </a:schemeClr>
              </a:solidFill>
              <a:latin typeface="微软雅黑" panose="020B0503020204020204" charset="-122"/>
              <a:ea typeface="微软雅黑" panose="020B0503020204020204" charset="-122"/>
            </a:endParaRPr>
          </a:p>
        </p:txBody>
      </p:sp>
      <p:sp>
        <p:nvSpPr>
          <p:cNvPr id="2" name="文本框 1"/>
          <p:cNvSpPr txBox="1"/>
          <p:nvPr/>
        </p:nvSpPr>
        <p:spPr>
          <a:xfrm>
            <a:off x="257810" y="1456690"/>
            <a:ext cx="11569065" cy="111696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② 段意：我们穿戴的颜色能显示出关于我们的事，我们下意识地选择穿戴某种颜色是为了表达一定的想法、情感和需要</a:t>
            </a:r>
            <a:endParaRPr lang="zh-CN" altLang="en-US">
              <a:solidFill>
                <a:schemeClr val="bg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257810" y="2573655"/>
            <a:ext cx="8947785" cy="60388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③ 段意：研究颜色的专家认为我们的衣服能向他人传递我们的心情、性格和愿望</a:t>
            </a:r>
            <a:endParaRPr lang="zh-CN" altLang="en-US">
              <a:solidFill>
                <a:schemeClr val="bg1">
                  <a:lumMod val="75000"/>
                </a:schemeClr>
              </a:solidFill>
              <a:latin typeface="微软雅黑" panose="020B0503020204020204" charset="-122"/>
              <a:ea typeface="微软雅黑" panose="020B0503020204020204" charset="-122"/>
            </a:endParaRPr>
          </a:p>
        </p:txBody>
      </p:sp>
      <p:sp>
        <p:nvSpPr>
          <p:cNvPr id="6" name="文本框 5"/>
          <p:cNvSpPr txBox="1"/>
          <p:nvPr/>
        </p:nvSpPr>
        <p:spPr>
          <a:xfrm>
            <a:off x="257810" y="3177540"/>
            <a:ext cx="8947785" cy="60388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④ 段意：颜色在所有文化里都有象征意义，在庆典和节日里，颜色也发挥着很大的作用</a:t>
            </a:r>
            <a:endParaRPr lang="zh-CN" altLang="en-US">
              <a:solidFill>
                <a:schemeClr val="bg1">
                  <a:lumMod val="75000"/>
                </a:schemeClr>
              </a:solidFill>
              <a:latin typeface="微软雅黑" panose="020B0503020204020204" charset="-122"/>
              <a:ea typeface="微软雅黑" panose="020B0503020204020204" charset="-122"/>
            </a:endParaRPr>
          </a:p>
        </p:txBody>
      </p:sp>
      <p:sp>
        <p:nvSpPr>
          <p:cNvPr id="7" name="文本框 6"/>
          <p:cNvSpPr txBox="1"/>
          <p:nvPr/>
        </p:nvSpPr>
        <p:spPr>
          <a:xfrm>
            <a:off x="257810" y="3923030"/>
            <a:ext cx="8947785" cy="60388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⑤ 段意：一些专家相信颜色对我们有重要的影响，同时颜色被用来帮助人们康复。</a:t>
            </a:r>
            <a:endParaRPr lang="zh-CN" altLang="en-US">
              <a:solidFill>
                <a:schemeClr val="bg1">
                  <a:lumMod val="75000"/>
                </a:schemeClr>
              </a:solidFill>
              <a:latin typeface="微软雅黑" panose="020B0503020204020204" charset="-122"/>
              <a:ea typeface="微软雅黑" panose="020B0503020204020204" charset="-122"/>
            </a:endParaRPr>
          </a:p>
        </p:txBody>
      </p:sp>
      <p:sp>
        <p:nvSpPr>
          <p:cNvPr id="8" name="文本框 7"/>
          <p:cNvSpPr txBox="1"/>
          <p:nvPr/>
        </p:nvSpPr>
        <p:spPr>
          <a:xfrm>
            <a:off x="257810" y="4526915"/>
            <a:ext cx="8947785" cy="603885"/>
          </a:xfrm>
          <a:prstGeom prst="rect">
            <a:avLst/>
          </a:prstGeom>
          <a:noFill/>
        </p:spPr>
        <p:txBody>
          <a:bodyPr wrap="square" rtlCol="0">
            <a:spAutoFit/>
          </a:bodyPr>
          <a:lstStyle/>
          <a:p>
            <a:pPr fontAlgn="auto">
              <a:lnSpc>
                <a:spcPts val="4000"/>
              </a:lnSpc>
            </a:pPr>
            <a:r>
              <a:rPr lang="zh-CN" altLang="en-US">
                <a:solidFill>
                  <a:schemeClr val="bg1">
                    <a:lumMod val="75000"/>
                  </a:schemeClr>
                </a:solidFill>
                <a:latin typeface="微软雅黑" panose="020B0503020204020204" charset="-122"/>
                <a:ea typeface="微软雅黑" panose="020B0503020204020204" charset="-122"/>
              </a:rPr>
              <a:t>⑥ 段意：一些心理学家还用颜色治疗有情感疾病和心理问题的病人。</a:t>
            </a:r>
            <a:endParaRPr lang="zh-CN" altLang="en-US">
              <a:solidFill>
                <a:schemeClr val="bg1">
                  <a:lumMod val="75000"/>
                </a:schemeClr>
              </a:solidFill>
              <a:latin typeface="微软雅黑" panose="020B0503020204020204" charset="-122"/>
              <a:ea typeface="微软雅黑" panose="020B0503020204020204" charset="-122"/>
            </a:endParaRPr>
          </a:p>
        </p:txBody>
      </p:sp>
      <p:sp>
        <p:nvSpPr>
          <p:cNvPr id="9" name="文本框 8"/>
          <p:cNvSpPr txBox="1"/>
          <p:nvPr/>
        </p:nvSpPr>
        <p:spPr>
          <a:xfrm>
            <a:off x="257810" y="5401310"/>
            <a:ext cx="8947785" cy="603885"/>
          </a:xfrm>
          <a:prstGeom prst="rect">
            <a:avLst/>
          </a:prstGeom>
          <a:noFill/>
        </p:spPr>
        <p:txBody>
          <a:bodyPr wrap="square" rtlCol="0">
            <a:spAutoFit/>
          </a:bodyPr>
          <a:lstStyle/>
          <a:p>
            <a:pPr fontAlgn="auto">
              <a:lnSpc>
                <a:spcPts val="4000"/>
              </a:lnSpc>
            </a:pPr>
            <a:r>
              <a:rPr lang="zh-CN" altLang="en-US">
                <a:solidFill>
                  <a:schemeClr val="bg2">
                    <a:lumMod val="50000"/>
                  </a:schemeClr>
                </a:solidFill>
                <a:latin typeface="微软雅黑" panose="020B0503020204020204" charset="-122"/>
                <a:ea typeface="微软雅黑" panose="020B0503020204020204" charset="-122"/>
              </a:rPr>
              <a:t>⑦ 段意：总之，对颜色的研究能让我们更好地理解和提高我们的生活。</a:t>
            </a:r>
            <a:endParaRPr lang="zh-CN" altLang="en-US">
              <a:solidFill>
                <a:schemeClr val="bg2">
                  <a:lumMod val="50000"/>
                </a:schemeClr>
              </a:solidFill>
              <a:latin typeface="微软雅黑" panose="020B0503020204020204" charset="-122"/>
              <a:ea typeface="微软雅黑" panose="020B0503020204020204" charset="-122"/>
            </a:endParaRPr>
          </a:p>
        </p:txBody>
      </p:sp>
      <p:sp>
        <p:nvSpPr>
          <p:cNvPr id="10" name="矩形 9"/>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2.2.1 </a:t>
            </a:r>
            <a:r>
              <a:rPr lang="zh-CN" altLang="en-US" sz="2800" b="1" dirty="0">
                <a:solidFill>
                  <a:schemeClr val="accent1">
                    <a:lumMod val="90000"/>
                  </a:schemeClr>
                </a:solidFill>
                <a:latin typeface="微软雅黑" panose="020B0503020204020204" charset="-122"/>
                <a:ea typeface="微软雅黑" panose="020B0503020204020204" charset="-122"/>
              </a:rPr>
              <a:t>记叙文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05619" y="1235853"/>
            <a:ext cx="11637742" cy="3988721"/>
          </a:xfrm>
          <a:prstGeom prst="rect">
            <a:avLst/>
          </a:prstGeom>
          <a:noFill/>
          <a:ln w="9525">
            <a:noFill/>
          </a:ln>
        </p:spPr>
        <p:txBody>
          <a:bodyPr wrap="square">
            <a:spAutoFit/>
          </a:bodyPr>
          <a:lstStyle/>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记叙文往往讲述一个故事，多按时间发展顺序讲述，所以提纲也是按这个顺序列出的。</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Ⅰ There are differences in men’s and women’s ways of talking.</a:t>
            </a:r>
            <a:endParaRPr lang="en-US" altLang="zh-CN" sz="16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Ⅱ In public conversations and private conversations, they behave differently.</a:t>
            </a:r>
            <a:endParaRPr lang="en-US" altLang="zh-CN" sz="16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Ⅲ Teaching is one job where the differences between men’s and women’s ways of talking show.</a:t>
            </a:r>
            <a:endParaRPr lang="en-US" altLang="zh-CN" sz="16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Ⅳ Women are not naturally more helpful.</a:t>
            </a:r>
            <a:endParaRPr lang="en-US" altLang="zh-CN" sz="16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Ⅴ The brain is pre-programmed for language.</a:t>
            </a:r>
            <a:endParaRPr lang="en-US" altLang="zh-CN" sz="1600" spc="10" dirty="0">
              <a:latin typeface="微软雅黑" panose="020B0503020204020204" charset="-122"/>
              <a:ea typeface="微软雅黑" panose="020B0503020204020204" charset="-122"/>
              <a:sym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In conclusion, the study of color can help us understand ourselves and improve our lives. It offers an alternative way to heal the body and spirit, and it can help us understand what others are trying to communicate. We can then respond to their needs and achieve a new level of understanding.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379460" y="819150"/>
            <a:ext cx="4046855" cy="189674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alternative  [ɔl'tɝnətɪv] </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可替代的、另外的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可供选择的事物</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spirit  ['spɪrɪt] n. </a:t>
            </a:r>
            <a:r>
              <a:rPr lang="zh-CN" altLang="en-US">
                <a:latin typeface="微软雅黑" panose="020B0503020204020204" charset="-122"/>
                <a:ea typeface="微软雅黑" panose="020B0503020204020204" charset="-122"/>
              </a:rPr>
              <a:t>精神、心灵、情绪</a:t>
            </a:r>
            <a:endParaRPr lang="zh-CN" altLang="en-US">
              <a:latin typeface="微软雅黑" panose="020B0503020204020204" charset="-122"/>
              <a:ea typeface="微软雅黑" panose="020B0503020204020204" charset="-122"/>
            </a:endParaRPr>
          </a:p>
        </p:txBody>
      </p:sp>
      <p:sp>
        <p:nvSpPr>
          <p:cNvPr id="2" name="文本框 1"/>
          <p:cNvSpPr txBox="1"/>
          <p:nvPr/>
        </p:nvSpPr>
        <p:spPr>
          <a:xfrm>
            <a:off x="156210"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段意：总之，对颜色的研究能让我们更好地理解和提高我们的生活。</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In conclusion, the study of color can help us understand ourselves and improve our lives.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sym typeface="+mn-ea"/>
              </a:rPr>
              <a:t>It offers an alternative way to heal the body and spirit, and it can help us understand what others are trying to communicate.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We can then respond to their needs and achieve a new level of understanding.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379460" y="819150"/>
            <a:ext cx="4046855" cy="189674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alternative  [ɔl'tɝnətɪv] </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可替代的、另外的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可供选择的事物</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spirit  ['spɪrɪt] n. </a:t>
            </a:r>
            <a:r>
              <a:rPr lang="zh-CN" altLang="en-US">
                <a:latin typeface="微软雅黑" panose="020B0503020204020204" charset="-122"/>
                <a:ea typeface="微软雅黑" panose="020B0503020204020204" charset="-122"/>
              </a:rPr>
              <a:t>精神、心灵、情绪</a:t>
            </a:r>
            <a:endParaRPr lang="zh-CN" altLang="en-US">
              <a:latin typeface="微软雅黑" panose="020B0503020204020204" charset="-122"/>
              <a:ea typeface="微软雅黑" panose="020B0503020204020204" charset="-122"/>
            </a:endParaRPr>
          </a:p>
        </p:txBody>
      </p:sp>
      <p:sp>
        <p:nvSpPr>
          <p:cNvPr id="2" name="文本框 1"/>
          <p:cNvSpPr txBox="1"/>
          <p:nvPr/>
        </p:nvSpPr>
        <p:spPr>
          <a:xfrm>
            <a:off x="156210"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段意：总之，对颜色的研究能让我们更好地理解和提高我们的生活。</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5554345"/>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The colors we wear express our mood, personality and desires.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The symbolic meaning of the same color varies in different cultures.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C. Colors have medicinal effects.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III. Conclusion: The study of color can help us understand ourselves and improve our lives. (Para. 7</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Colors can heal our body and spirit.</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Colors can help us understand others better.</a:t>
            </a:r>
            <a:endParaRPr lang="en-US" altLang="zh-CN">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554258" y="1339548"/>
            <a:ext cx="10833321" cy="3988721"/>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议论文是最常考的文体之一，因此要格外注意。</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Ⅰ. Many people are sometimes troubled by strange customs, traditions and foreigners' behaviors.</a:t>
            </a: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Ⅱ. Some people hold that it is better for one to adopt host countries' cultures.</a:t>
            </a: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Ⅲ. Others strongly believe that a country should tolerate and embrace foreign cultures.</a:t>
            </a:r>
            <a:endParaRPr lang="en-US" altLang="zh-CN" sz="16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Ⅳ. I think that people can keep their own customs and welcome cultural differences.</a:t>
            </a:r>
            <a:endParaRPr lang="en-US" altLang="zh-CN" spc="10" dirty="0">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469417" y="1480950"/>
            <a:ext cx="10833321" cy="2644763"/>
          </a:xfrm>
          <a:prstGeom prst="rect">
            <a:avLst/>
          </a:prstGeom>
          <a:noFill/>
          <a:ln w="9525">
            <a:noFill/>
          </a:ln>
        </p:spPr>
        <p:txBody>
          <a:bodyPr wrap="square">
            <a:spAutoFit/>
          </a:bodyPr>
          <a:lstStyle/>
          <a:p>
            <a:pPr marL="12700" marR="5080" indent="114300" algn="ctr">
              <a:lnSpc>
                <a:spcPct val="156000"/>
              </a:lnSpc>
              <a:spcBef>
                <a:spcPts val="85"/>
              </a:spcBef>
            </a:pPr>
            <a:r>
              <a:rPr lang="en-US" altLang="zh-CN" b="1" spc="10" dirty="0">
                <a:latin typeface="微软雅黑" panose="020B0503020204020204" charset="-122"/>
                <a:ea typeface="微软雅黑" panose="020B0503020204020204" charset="-122"/>
                <a:sym typeface="+mn-ea"/>
              </a:rPr>
              <a:t>The Decline in writing Skill</a:t>
            </a:r>
            <a:endParaRPr lang="en-US" altLang="zh-CN" b="1" spc="10" dirty="0">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         Teachers have always complained that students cannot write well and there can be no denying that in the past twenty five years writing kills have hit an all-time low. Students as well as </a:t>
            </a:r>
            <a:r>
              <a:rPr lang="en-US" altLang="zh-CN" spc="10" dirty="0" err="1">
                <a:latin typeface="微软雅黑" panose="020B0503020204020204" charset="-122"/>
                <a:ea typeface="微软雅黑" panose="020B0503020204020204" charset="-122"/>
                <a:sym typeface="+mn-ea"/>
              </a:rPr>
              <a:t>mny</a:t>
            </a:r>
            <a:r>
              <a:rPr lang="en-US" altLang="zh-CN" spc="10" dirty="0">
                <a:latin typeface="微软雅黑" panose="020B0503020204020204" charset="-122"/>
                <a:ea typeface="微软雅黑" panose="020B0503020204020204" charset="-122"/>
                <a:sym typeface="+mn-ea"/>
              </a:rPr>
              <a:t> people on the job have difficulty expressing themselves in written English. The decline is due in part to student </a:t>
            </a:r>
            <a:r>
              <a:rPr lang="en-US" altLang="zh-CN" spc="10" dirty="0" err="1">
                <a:latin typeface="微软雅黑" panose="020B0503020204020204" charset="-122"/>
                <a:ea typeface="微软雅黑" panose="020B0503020204020204" charset="-122"/>
                <a:sym typeface="+mn-ea"/>
              </a:rPr>
              <a:t>attiude</a:t>
            </a:r>
            <a:r>
              <a:rPr lang="en-US" altLang="zh-CN" spc="10" dirty="0">
                <a:latin typeface="微软雅黑" panose="020B0503020204020204" charset="-122"/>
                <a:ea typeface="微软雅黑" panose="020B0503020204020204" charset="-122"/>
                <a:sym typeface="+mn-ea"/>
              </a:rPr>
              <a:t> </a:t>
            </a:r>
            <a:r>
              <a:rPr lang="en-US" altLang="zh-CN" spc="10" dirty="0" err="1">
                <a:latin typeface="微软雅黑" panose="020B0503020204020204" charset="-122"/>
                <a:ea typeface="微软雅黑" panose="020B0503020204020204" charset="-122"/>
                <a:sym typeface="+mn-ea"/>
              </a:rPr>
              <a:t>lowards</a:t>
            </a:r>
            <a:r>
              <a:rPr lang="en-US" altLang="zh-CN" spc="10" dirty="0">
                <a:latin typeface="微软雅黑" panose="020B0503020204020204" charset="-122"/>
                <a:ea typeface="微软雅黑" panose="020B0503020204020204" charset="-122"/>
                <a:sym typeface="+mn-ea"/>
              </a:rPr>
              <a:t> writing in the past two decades and modern devices such as the television and the telephone.        </a:t>
            </a:r>
            <a:endParaRPr lang="en-US" altLang="zh-CN" sz="1600" spc="10" dirty="0">
              <a:latin typeface="微软雅黑" panose="020B0503020204020204" charset="-122"/>
              <a:ea typeface="微软雅黑" panose="020B0503020204020204" charset="-122"/>
              <a:sym typeface="+mn-ea"/>
            </a:endParaRPr>
          </a:p>
        </p:txBody>
      </p:sp>
      <p:sp>
        <p:nvSpPr>
          <p:cNvPr id="2" name="矩形 1"/>
          <p:cNvSpPr/>
          <p:nvPr/>
        </p:nvSpPr>
        <p:spPr>
          <a:xfrm>
            <a:off x="2922918" y="5518452"/>
            <a:ext cx="6096000" cy="47141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1. Introduction: Writing skills have declined</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378635" y="1582340"/>
            <a:ext cx="10273653" cy="3693319"/>
          </a:xfrm>
          <a:prstGeom prst="rect">
            <a:avLst/>
          </a:prstGeom>
          <a:noFill/>
          <a:ln w="9525">
            <a:noFill/>
          </a:ln>
        </p:spPr>
        <p:txBody>
          <a:bodyPr wrap="square">
            <a:spAutoFit/>
          </a:bodyPr>
          <a:lstStyle/>
          <a:p>
            <a:pPr marL="12700" marR="5080" indent="114300" algn="just">
              <a:spcBef>
                <a:spcPts val="85"/>
              </a:spcBef>
            </a:pPr>
            <a:r>
              <a:rPr lang="en-US" altLang="zh-CN" spc="10" dirty="0">
                <a:latin typeface="微软雅黑" panose="020B0503020204020204" charset="-122"/>
                <a:ea typeface="微软雅黑" panose="020B0503020204020204" charset="-122"/>
                <a:sym typeface="+mn-ea"/>
              </a:rPr>
              <a:t> The student protests over 20 years ago were a major factor for the decline in writing skills. At many schools, the faculty gave in and greatly reduced or eliminated freshman composition courses. At on college, where all undergraduates had been required to take two years of English, students were given the potion of taking credits in fine arts, humanities, or English. Most preferred fine arts since it required little effort on their part-and absolutely no writing. With so little demand, the English faculty dropped form seventy-one to thirty within one year. Compounding the problem was the fact that some faculty members felt that making students write correctly was stifling their creativity. They told students not to worry about sentence structure, grammar, or spelling but just to get their feelings on paper. Those who wrote papers with sloppy sentences and numerous grammar errors could pass and even score high if their ideas were on the right track. The results were horrendous and saddening because many students' writing ability greatly declined. They simply could not write properly. </a:t>
            </a:r>
            <a:endParaRPr lang="en-US" altLang="zh-CN" spc="10" dirty="0">
              <a:latin typeface="微软雅黑" panose="020B0503020204020204" charset="-122"/>
              <a:ea typeface="微软雅黑" panose="020B0503020204020204" charset="-122"/>
              <a:sym typeface="+mn-ea"/>
            </a:endParaRPr>
          </a:p>
        </p:txBody>
      </p:sp>
      <p:sp>
        <p:nvSpPr>
          <p:cNvPr id="2" name="矩形 1"/>
          <p:cNvSpPr/>
          <p:nvPr/>
        </p:nvSpPr>
        <p:spPr>
          <a:xfrm>
            <a:off x="1907833" y="5521890"/>
            <a:ext cx="7349288" cy="471411"/>
          </a:xfrm>
          <a:prstGeom prst="rect">
            <a:avLst/>
          </a:prstGeom>
        </p:spPr>
        <p:txBody>
          <a:bodyPr wrap="square">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Ⅱ. The student protests over 20 years ago were a major factor.     </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406916" y="1584968"/>
            <a:ext cx="10292507" cy="3416320"/>
          </a:xfrm>
          <a:prstGeom prst="rect">
            <a:avLst/>
          </a:prstGeom>
          <a:noFill/>
          <a:ln w="9525">
            <a:noFill/>
          </a:ln>
        </p:spPr>
        <p:txBody>
          <a:bodyPr wrap="square">
            <a:spAutoFit/>
          </a:bodyPr>
          <a:lstStyle/>
          <a:p>
            <a:pPr marL="12700" marR="5080" indent="114300">
              <a:spcBef>
                <a:spcPts val="85"/>
              </a:spcBef>
            </a:pPr>
            <a:r>
              <a:rPr lang="en-US" altLang="zh-CN" spc="10" dirty="0">
                <a:latin typeface="微软雅黑" panose="020B0503020204020204" charset="-122"/>
                <a:ea typeface="微软雅黑" panose="020B0503020204020204" charset="-122"/>
                <a:sym typeface="+mn-ea"/>
              </a:rPr>
              <a:t>The television and the telephone must also be held responsible for the rapid decline in writing skills. Television viewing increasingly takes up more and more of a person's leisure time, time that should be spent writing and reading. No longer will youngsters write in their diaries or try to express their feelings and thoughts in poetry. Instead they would much rather space out in front of the TV, remote in hand, and switch channels. Laughter and screaming are constantly heard. Nor will they read extensively and be exposed to the workings of the language and absorb the nuances of effective communication. The telephone is even a greater culprit. Why should one bother to write letters when one can punch in a number and speak to the other party? There is no need to write down one's thoughts and then wait for a response; gratification is immediate. Modern technology has even eliminated the need to jot notes to other members of the family: the memo unit on the answering machine takes care of that. </a:t>
            </a:r>
            <a:endParaRPr lang="en-US" altLang="zh-CN" sz="1600" spc="10" dirty="0">
              <a:latin typeface="微软雅黑" panose="020B0503020204020204" charset="-122"/>
              <a:ea typeface="微软雅黑" panose="020B0503020204020204" charset="-122"/>
              <a:sym typeface="+mn-ea"/>
            </a:endParaRPr>
          </a:p>
        </p:txBody>
      </p:sp>
      <p:sp>
        <p:nvSpPr>
          <p:cNvPr id="2" name="矩形 1"/>
          <p:cNvSpPr/>
          <p:nvPr/>
        </p:nvSpPr>
        <p:spPr>
          <a:xfrm>
            <a:off x="1683619" y="5534066"/>
            <a:ext cx="7535795" cy="471411"/>
          </a:xfrm>
          <a:prstGeom prst="rect">
            <a:avLst/>
          </a:prstGeom>
        </p:spPr>
        <p:txBody>
          <a:bodyPr wrap="square">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III. The TV and the telephone are also responsible for the decline.</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303221" y="1659556"/>
            <a:ext cx="10833321" cy="2631939"/>
          </a:xfrm>
          <a:prstGeom prst="rect">
            <a:avLst/>
          </a:prstGeom>
          <a:noFill/>
          <a:ln w="9525">
            <a:noFill/>
          </a:ln>
        </p:spPr>
        <p:txBody>
          <a:bodyPr wrap="square">
            <a:spAutoFit/>
          </a:bodyPr>
          <a:lstStyle/>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It is no wonder that writing skills have steadily declined over the past twenty-five years. Today's youths, for the most part, see little need for writing. The telephone is their direct line of communication, and the television supplies them with immediate entertainment. The student activism of the 1970s has had its own perverse effect: It turned out a whole generation that was taught that correct writing is succumbing to the dictates of society. And the horror of horrors is that many of these students are now teachers.</a:t>
            </a:r>
            <a:endParaRPr lang="en-US" altLang="zh-CN" sz="1600" spc="10" dirty="0">
              <a:latin typeface="微软雅黑" panose="020B0503020204020204" charset="-122"/>
              <a:ea typeface="微软雅黑" panose="020B0503020204020204" charset="-122"/>
              <a:sym typeface="+mn-ea"/>
            </a:endParaRPr>
          </a:p>
        </p:txBody>
      </p:sp>
      <p:sp>
        <p:nvSpPr>
          <p:cNvPr id="2" name="矩形 1"/>
          <p:cNvSpPr/>
          <p:nvPr/>
        </p:nvSpPr>
        <p:spPr>
          <a:xfrm>
            <a:off x="3048000" y="5496524"/>
            <a:ext cx="6096000" cy="91634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IV. The consequences are horrible.</a:t>
            </a: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a:p>
            <a:pPr marL="12700" marR="5080" indent="114300">
              <a:lnSpc>
                <a:spcPct val="156000"/>
              </a:lnSpc>
              <a:spcBef>
                <a:spcPts val="85"/>
              </a:spcBef>
            </a:pP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2.2.2 </a:t>
            </a:r>
            <a:r>
              <a:rPr lang="zh-CN" altLang="en-US" sz="2800" b="1" dirty="0">
                <a:solidFill>
                  <a:schemeClr val="accent1">
                    <a:lumMod val="90000"/>
                  </a:schemeClr>
                </a:solidFill>
                <a:latin typeface="微软雅黑" panose="020B0503020204020204" charset="-122"/>
                <a:ea typeface="微软雅黑" panose="020B0503020204020204" charset="-122"/>
              </a:rPr>
              <a:t>议论文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149726" y="1511140"/>
            <a:ext cx="10833321" cy="1992340"/>
          </a:xfrm>
          <a:prstGeom prst="rect">
            <a:avLst/>
          </a:prstGeom>
          <a:noFill/>
          <a:ln w="9525">
            <a:noFill/>
          </a:ln>
        </p:spPr>
        <p:txBody>
          <a:bodyPr wrap="square">
            <a:spAutoFit/>
          </a:bodyPr>
          <a:lstStyle/>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Ⅰ. Introduction: Writing skills have declined</a:t>
            </a:r>
            <a:endParaRPr lang="en-US" altLang="zh-CN" sz="2000" spc="10" dirty="0">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Ⅱ. The student protests over 20 years ago were a major factor.</a:t>
            </a:r>
            <a:endParaRPr lang="en-US" altLang="zh-CN" sz="2000" spc="10" dirty="0">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Ⅲ. The TV and the telephone are also responsible for the decline.</a:t>
            </a:r>
            <a:endParaRPr lang="en-US" altLang="zh-CN" sz="2000" spc="10" dirty="0">
              <a:latin typeface="微软雅黑" panose="020B0503020204020204" charset="-122"/>
              <a:ea typeface="微软雅黑" panose="020B0503020204020204" charset="-122"/>
              <a:sym typeface="+mn-ea"/>
            </a:endParaRP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IV.  The consequences are horrible.</a:t>
            </a:r>
            <a:endParaRPr lang="en-US" altLang="zh-CN" sz="2000" spc="10" dirty="0">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2.2.3 </a:t>
            </a:r>
            <a:r>
              <a:rPr lang="zh-CN" altLang="en-US" sz="2800" b="1" dirty="0">
                <a:solidFill>
                  <a:schemeClr val="accent1">
                    <a:lumMod val="90000"/>
                  </a:schemeClr>
                </a:solidFill>
                <a:latin typeface="微软雅黑" panose="020B0503020204020204" charset="-122"/>
                <a:ea typeface="微软雅黑" panose="020B0503020204020204" charset="-122"/>
              </a:rPr>
              <a:t>说明文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695278" y="1020560"/>
            <a:ext cx="11496722" cy="5461688"/>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说明文同样是句子提纲题型中常考的一种文体。</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Ⅰ. Introduction: People are all sensitive to color.</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 People like or dislike some colors because colors can make people feel differently.</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B. Thesis: People are affected by color, which is tied to all aspects of our lives. </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Ⅱ. Colors play an important part in our lives.</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 The colors we wear can express our mood, personality and desires.</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B. The symbolic meaning of the same color varies in different cultures. </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C. Colors have  medicinal effects.</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Ⅲ. Conclusion: The study of color can help us understand ourselves and improve our lives.</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 Colors can heal our body and spirit.</a:t>
            </a:r>
            <a:endParaRPr lang="en-US" altLang="zh-CN"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B. Colors can help us understand others better.</a:t>
            </a:r>
            <a:endParaRPr lang="en-US" altLang="zh-CN" sz="2000" spc="10" dirty="0">
              <a:latin typeface="微软雅黑" panose="020B0503020204020204" charset="-122"/>
              <a:ea typeface="微软雅黑" panose="020B050302020402020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2.2.4 </a:t>
            </a:r>
            <a:r>
              <a:rPr lang="zh-CN" altLang="en-US" sz="2800" b="1" dirty="0">
                <a:solidFill>
                  <a:schemeClr val="accent1">
                    <a:lumMod val="90000"/>
                  </a:schemeClr>
                </a:solidFill>
                <a:latin typeface="微软雅黑" panose="020B0503020204020204" charset="-122"/>
                <a:ea typeface="微软雅黑" panose="020B0503020204020204" charset="-122"/>
              </a:rPr>
              <a:t>描写文</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554258" y="1339548"/>
            <a:ext cx="8258175" cy="513474"/>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描写文文体的文章在句子提纲题型中几乎不会考到。</a:t>
            </a:r>
            <a:endParaRPr lang="en-US" altLang="zh-CN" sz="2000" spc="10" dirty="0">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448322" y="2491258"/>
            <a:ext cx="2697480" cy="1106805"/>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列提纲</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99110" y="161290"/>
            <a:ext cx="4377055" cy="368300"/>
          </a:xfrm>
          <a:prstGeom prst="rect">
            <a:avLst/>
          </a:prstGeom>
          <a:noFill/>
        </p:spPr>
        <p:txBody>
          <a:bodyPr wrap="none" rtlCol="0">
            <a:spAutoFit/>
          </a:bodyPr>
          <a:p>
            <a:pPr algn="l"/>
            <a:r>
              <a:rPr lang="zh-CN" altLang="en-US">
                <a:solidFill>
                  <a:schemeClr val="accent4">
                    <a:lumMod val="20000"/>
                    <a:lumOff val="80000"/>
                  </a:schemeClr>
                </a:solidFill>
              </a:rPr>
              <a:t>2.2.2二、议论文(Argumentative Writing)</a:t>
            </a:r>
            <a:endParaRPr lang="zh-CN" altLang="en-US">
              <a:solidFill>
                <a:schemeClr val="accent4">
                  <a:lumMod val="20000"/>
                  <a:lumOff val="8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389630" y="384175"/>
            <a:ext cx="5607050" cy="460375"/>
          </a:xfrm>
          <a:prstGeom prst="rect">
            <a:avLst/>
          </a:prstGeom>
          <a:noFill/>
          <a:ln w="9525">
            <a:noFill/>
          </a:ln>
        </p:spPr>
        <p:txBody>
          <a:bodyPr wrap="square">
            <a:spAutoFit/>
          </a:bodyPr>
          <a:lstStyle/>
          <a:p>
            <a:pPr indent="0" algn="ct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What Technology Has Done to Us</a:t>
            </a:r>
            <a:endParaRPr lang="zh-CN" altLang="en-US" sz="2400"/>
          </a:p>
        </p:txBody>
      </p:sp>
      <p:pic>
        <p:nvPicPr>
          <p:cNvPr id="2" name="图片 1"/>
          <p:cNvPicPr>
            <a:picLocks noChangeAspect="1"/>
          </p:cNvPicPr>
          <p:nvPr/>
        </p:nvPicPr>
        <p:blipFill>
          <a:blip r:embed="rId1"/>
          <a:stretch>
            <a:fillRect/>
          </a:stretch>
        </p:blipFill>
        <p:spPr>
          <a:xfrm>
            <a:off x="2639695" y="1557020"/>
            <a:ext cx="7078980" cy="4532630"/>
          </a:xfrm>
          <a:prstGeom prst="rect">
            <a:avLst/>
          </a:prstGeom>
        </p:spPr>
      </p:pic>
      <p:cxnSp>
        <p:nvCxnSpPr>
          <p:cNvPr id="3" name="直接连接符 2"/>
          <p:cNvCxnSpPr/>
          <p:nvPr/>
        </p:nvCxnSpPr>
        <p:spPr>
          <a:xfrm>
            <a:off x="1549400" y="1040765"/>
            <a:ext cx="957897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297688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I am used to instant reactions. I push a button, the elevator should open, right? Ah, this is what technology has done to me. </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电梯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习惯于</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立刻、马上</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反应</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dirty="0">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586232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I am used to instant reactions. I push a button, the elevator should open, right? Ah, this is what technology has done to me.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r>
              <a:rPr lang="zh-CN" altLang="en-US" sz="2000">
                <a:latin typeface="微软雅黑" panose="020B0503020204020204" charset="-122"/>
                <a:ea typeface="微软雅黑" panose="020B0503020204020204" charset="-122"/>
                <a:sym typeface="+mn-ea"/>
              </a:rPr>
              <a:t>①段意：我变得很不耐烦，这是科技带给我的影响。</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电梯</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反应</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229138" y="66562"/>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489315"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845" y="873760"/>
            <a:ext cx="8211185" cy="297688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② So, why do we use technological devices so much? It saves time and is convenient. With the Internet, we can receive and send information, communicate with friends and buy various items all instantly by the click of a mouse. In fact, our patience level has changed drastically all because of faster connections. </a:t>
            </a:r>
            <a:endParaRPr lang="zh-CN" altLang="en-US" sz="2000"/>
          </a:p>
        </p:txBody>
      </p:sp>
      <p:sp>
        <p:nvSpPr>
          <p:cNvPr id="7" name="文本框 6"/>
          <p:cNvSpPr txBox="1"/>
          <p:nvPr/>
        </p:nvSpPr>
        <p:spPr>
          <a:xfrm>
            <a:off x="8622665" y="873760"/>
            <a:ext cx="3636645"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device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设备、仪器</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convenient  adj.</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方便的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various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多样的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instantly  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click  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点击</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patience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耐心</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drastically ['dræstikəli]</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彻底地、激烈地、剧烈地</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489315"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845" y="873760"/>
            <a:ext cx="8211185" cy="528510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② So, why do we use technological devices so much? It saves time and is convenient. With the Internet, we can receive and send information, communicate with friends and buy various items all instantly by the click of a mouse. In fact, our patience level has changed drastically all because of faster connections.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228600" algn="just" fontAlgn="auto">
              <a:lnSpc>
                <a:spcPts val="4500"/>
              </a:lnSpc>
            </a:pPr>
            <a:endParaRPr lang="zh-CN" altLang="en-US" sz="2000"/>
          </a:p>
          <a:p>
            <a:pPr indent="228600" algn="just" fontAlgn="auto">
              <a:lnSpc>
                <a:spcPts val="4500"/>
              </a:lnSpc>
            </a:pPr>
            <a:endParaRPr lang="zh-CN" altLang="en-US" sz="2000"/>
          </a:p>
          <a:p>
            <a:pPr indent="228600" algn="just" fontAlgn="auto">
              <a:lnSpc>
                <a:spcPts val="4500"/>
              </a:lnSpc>
            </a:pPr>
            <a:r>
              <a:rPr lang="zh-CN" altLang="en-US" sz="2000">
                <a:latin typeface="微软雅黑" panose="020B0503020204020204" charset="-122"/>
                <a:ea typeface="微软雅黑" panose="020B0503020204020204" charset="-122"/>
                <a:sym typeface="+mn-ea"/>
              </a:rPr>
              <a:t>②段意：科技能够节省时间，但同时也使我们越来越不耐烦。</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p>
        </p:txBody>
      </p:sp>
      <p:sp>
        <p:nvSpPr>
          <p:cNvPr id="7" name="文本框 6"/>
          <p:cNvSpPr txBox="1"/>
          <p:nvPr/>
        </p:nvSpPr>
        <p:spPr>
          <a:xfrm>
            <a:off x="8622665" y="873760"/>
            <a:ext cx="3636645"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device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设备、仪器</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convenient  adj.</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方便的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various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多样的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instantly  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click  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点击</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patience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耐心</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drastically ['dræstikəli]</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彻底地、激烈地、剧烈地</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558530"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05485"/>
            <a:ext cx="8438515" cy="547751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③ While this technology does make it more convenient to receive information, sometimes I wonder if all this is too convenient. We take advantage of the speed so much that if the Internet is not working or the fax machine is not sending properly, our world seems to shut down temporarily. We simply find it difficult to function without access to our e-mail or updated news. In fact, technology can often make us lazy. I cannot possibly spend the time in mailing a letter in the acclaimed snail mail. “Fax it, E-mail it.” the world cries. Society seems to revolve around time as it never did before.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661400" y="790575"/>
            <a:ext cx="4037965" cy="413067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properly </a:t>
            </a:r>
            <a:r>
              <a:rPr lang="en-US" altLang="zh-CN">
                <a:latin typeface="微软雅黑" panose="020B0503020204020204" charset="-122"/>
                <a:ea typeface="微软雅黑" panose="020B0503020204020204" charset="-122"/>
                <a:sym typeface="+mn-ea"/>
              </a:rPr>
              <a:t>adv.</a:t>
            </a:r>
            <a:r>
              <a:rPr lang="zh-CN" altLang="en-US">
                <a:latin typeface="微软雅黑" panose="020B0503020204020204" charset="-122"/>
                <a:ea typeface="微软雅黑" panose="020B0503020204020204" charset="-122"/>
                <a:sym typeface="+mn-ea"/>
              </a:rPr>
              <a:t>合适地、恰当地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shut sown</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歇业、停工、关闭</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temporarily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暂时地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function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起作用、正常运转</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snail mail蜗牛邮件、普通邮件</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acclaimed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备受赞扬的</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cry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叫喊</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旋转</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around</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围绕</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以</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为中心</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558530"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05485"/>
            <a:ext cx="8438515" cy="682371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③ While this technology does make it more convenient to receive information, sometimes I wonder if all this is too convenient. We take advantage of the speed so much that if the Internet is not working or the fax machine is not sending properly, our world seems to shut down temporarily. We simply find it difficult to function without access to our e-mail or updated news. In fact, technology can often make us lazy. I cannot possibly spend the time in mailing a letter in the acclaimed snail mail. “Fax it, E-mail it.” the world cries. Society seems to revolve around time as it never did before.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③段意：我们过度依靠科技所带来的便利以至于对科技产生依赖。</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661400" y="790575"/>
            <a:ext cx="4037965" cy="413067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properly </a:t>
            </a:r>
            <a:r>
              <a:rPr lang="en-US" altLang="zh-CN">
                <a:latin typeface="微软雅黑" panose="020B0503020204020204" charset="-122"/>
                <a:ea typeface="微软雅黑" panose="020B0503020204020204" charset="-122"/>
                <a:sym typeface="+mn-ea"/>
              </a:rPr>
              <a:t>adv.</a:t>
            </a:r>
            <a:r>
              <a:rPr lang="zh-CN" altLang="en-US">
                <a:latin typeface="微软雅黑" panose="020B0503020204020204" charset="-122"/>
                <a:ea typeface="微软雅黑" panose="020B0503020204020204" charset="-122"/>
                <a:sym typeface="+mn-ea"/>
              </a:rPr>
              <a:t>合适地、恰当地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shut sown</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歇业、停工、关闭</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temporarily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暂时地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function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起作用、正常运转</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snail mail蜗牛邮件、普通邮件</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acclaimed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备受赞扬的</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cry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叫喊</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旋转</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around</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围绕</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以</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为中心</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63305" y="65151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651510"/>
            <a:ext cx="8563610" cy="502856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④ This speed of communication has caused us to be so impatient that we have grown apart from each other. Our society can practically thrive without physical contact. Many people have all the required devices already in their homes: a computer, Internet access, a phone and a fax machine. Does anyone else think it is scary that a person does not need to even leave his or her bedroom to have full contact with anyone in the world? I think it decreases our value of face-to-face human contact as a whole. Why visit someone who lives 40 minutes away when you can e-mail them or chat online? It saves time, yet nothing can replace having face-to-face conversation with someone.   </a:t>
            </a: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76005" y="651510"/>
            <a:ext cx="3636645" cy="502856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grow apart from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与</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疏远</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thrive [θraɪv]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繁荣、兴旺</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contact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联系</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practically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几乎、实际地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⑤ </a:t>
            </a:r>
            <a:r>
              <a:rPr lang="en-US" altLang="zh-CN">
                <a:latin typeface="微软雅黑" panose="020B0503020204020204" charset="-122"/>
                <a:ea typeface="微软雅黑" panose="020B0503020204020204" charset="-122"/>
                <a:sym typeface="+mn-ea"/>
              </a:rPr>
              <a:t>device  n. </a:t>
            </a:r>
            <a:r>
              <a:rPr lang="zh-CN" altLang="en-US">
                <a:latin typeface="微软雅黑" panose="020B0503020204020204" charset="-122"/>
                <a:ea typeface="微软雅黑" panose="020B0503020204020204" charset="-122"/>
                <a:sym typeface="+mn-ea"/>
              </a:rPr>
              <a:t>设备</a:t>
            </a:r>
            <a:r>
              <a:rPr lang="en-US" altLang="zh-CN">
                <a:latin typeface="微软雅黑" panose="020B0503020204020204" charset="-122"/>
                <a:ea typeface="微软雅黑" panose="020B0503020204020204" charset="-122"/>
                <a:sym typeface="+mn-ea"/>
              </a:rPr>
              <a:t>	</a:t>
            </a:r>
            <a:endParaRPr lang="en-US" altLang="zh-CN">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⑥ </a:t>
            </a:r>
            <a:r>
              <a:rPr lang="en-US" altLang="zh-CN">
                <a:latin typeface="微软雅黑" panose="020B0503020204020204" charset="-122"/>
                <a:ea typeface="微软雅黑" panose="020B0503020204020204" charset="-122"/>
                <a:sym typeface="+mn-ea"/>
              </a:rPr>
              <a:t>access  n. </a:t>
            </a:r>
            <a:r>
              <a:rPr lang="zh-CN" altLang="en-US">
                <a:latin typeface="微软雅黑" panose="020B0503020204020204" charset="-122"/>
                <a:ea typeface="微软雅黑" panose="020B0503020204020204" charset="-122"/>
                <a:sym typeface="+mn-ea"/>
              </a:rPr>
              <a:t>进入权、通路</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⑦ </a:t>
            </a:r>
            <a:r>
              <a:rPr lang="en-US" altLang="zh-CN">
                <a:latin typeface="微软雅黑" panose="020B0503020204020204" charset="-122"/>
                <a:ea typeface="微软雅黑" panose="020B0503020204020204" charset="-122"/>
                <a:sym typeface="+mn-ea"/>
              </a:rPr>
              <a:t>fax   n. </a:t>
            </a:r>
            <a:r>
              <a:rPr lang="zh-CN" altLang="en-US">
                <a:latin typeface="微软雅黑" panose="020B0503020204020204" charset="-122"/>
                <a:ea typeface="微软雅黑" panose="020B0503020204020204" charset="-122"/>
                <a:sym typeface="+mn-ea"/>
              </a:rPr>
              <a:t>传真</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as a whole</a:t>
            </a:r>
            <a:endParaRPr lang="en-US" altLang="zh-CN">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总的来说、就全体而言</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⑨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chat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交流</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⑩ replace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替代</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63305" y="65151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651510"/>
            <a:ext cx="8563610" cy="637540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④ This speed of communication has caused us to be so impatient that we have grown apart from each other. Our society can practically thrive without physical contact. Many people have all the required devices already in their homes: a computer, Internet access, a phone and a fax machine. Does anyone else think it is scary that a person does not need to even leave his or her bedroom to have full contact with anyone in the world? I think it decreases our value of face-to-face human contact as a whole. Why visit someone who lives 40 minutes away when you can e-mail them or chat online? It saves time, yet nothing can replace having face-to-face conversation with someone.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④段意：快速交流让我们彼此疏远，身体接触和面对面交流减少。</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76005" y="651510"/>
            <a:ext cx="3636645" cy="502856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grow apart from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与</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疏远</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thrive [θraɪv]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繁荣、兴旺</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contact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联系</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practically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几乎、实际地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⑤ </a:t>
            </a:r>
            <a:r>
              <a:rPr lang="en-US" altLang="zh-CN">
                <a:latin typeface="微软雅黑" panose="020B0503020204020204" charset="-122"/>
                <a:ea typeface="微软雅黑" panose="020B0503020204020204" charset="-122"/>
                <a:sym typeface="+mn-ea"/>
              </a:rPr>
              <a:t>device  n. </a:t>
            </a:r>
            <a:r>
              <a:rPr lang="zh-CN" altLang="en-US">
                <a:latin typeface="微软雅黑" panose="020B0503020204020204" charset="-122"/>
                <a:ea typeface="微软雅黑" panose="020B0503020204020204" charset="-122"/>
                <a:sym typeface="+mn-ea"/>
              </a:rPr>
              <a:t>设备</a:t>
            </a:r>
            <a:r>
              <a:rPr lang="en-US" altLang="zh-CN">
                <a:latin typeface="微软雅黑" panose="020B0503020204020204" charset="-122"/>
                <a:ea typeface="微软雅黑" panose="020B0503020204020204" charset="-122"/>
                <a:sym typeface="+mn-ea"/>
              </a:rPr>
              <a:t>	</a:t>
            </a:r>
            <a:endParaRPr lang="en-US" altLang="zh-CN">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⑥ </a:t>
            </a:r>
            <a:r>
              <a:rPr lang="en-US" altLang="zh-CN">
                <a:latin typeface="微软雅黑" panose="020B0503020204020204" charset="-122"/>
                <a:ea typeface="微软雅黑" panose="020B0503020204020204" charset="-122"/>
                <a:sym typeface="+mn-ea"/>
              </a:rPr>
              <a:t>access  n. </a:t>
            </a:r>
            <a:r>
              <a:rPr lang="zh-CN" altLang="en-US">
                <a:latin typeface="微软雅黑" panose="020B0503020204020204" charset="-122"/>
                <a:ea typeface="微软雅黑" panose="020B0503020204020204" charset="-122"/>
                <a:sym typeface="+mn-ea"/>
              </a:rPr>
              <a:t>进入权、通路</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⑦ </a:t>
            </a:r>
            <a:r>
              <a:rPr lang="en-US" altLang="zh-CN">
                <a:latin typeface="微软雅黑" panose="020B0503020204020204" charset="-122"/>
                <a:ea typeface="微软雅黑" panose="020B0503020204020204" charset="-122"/>
                <a:sym typeface="+mn-ea"/>
              </a:rPr>
              <a:t>fax   n. </a:t>
            </a:r>
            <a:r>
              <a:rPr lang="zh-CN" altLang="en-US">
                <a:latin typeface="微软雅黑" panose="020B0503020204020204" charset="-122"/>
                <a:ea typeface="微软雅黑" panose="020B0503020204020204" charset="-122"/>
                <a:sym typeface="+mn-ea"/>
              </a:rPr>
              <a:t>传真</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as a whole</a:t>
            </a:r>
            <a:endParaRPr lang="en-US" altLang="zh-CN">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总的来说、就全体而言</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⑨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chat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交流</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⑩ replace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替代</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56845" y="789940"/>
            <a:ext cx="8383270" cy="323342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⑤ What about those who have limited access to the Internet or other technology? They seem to get lost. Sometimes, when I am too busy to check my e-mail or have no access, I miss out on important information and events that have already taken place without my knowledge. The common thought seems to be that if you have an e-mail address, you must check it every hour, right? Sadly, this idea is becoming truth. </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2784475"/>
          </a:xfrm>
          <a:prstGeom prst="rect">
            <a:avLst/>
          </a:prstGeom>
          <a:noFill/>
        </p:spPr>
        <p:txBody>
          <a:bodyPr wrap="square" rtlCol="0">
            <a:spAutoFit/>
          </a:bodyPr>
          <a:lstStyle/>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miss out </a:t>
            </a:r>
            <a:r>
              <a:rPr lang="en-US" altLang="zh-CN" sz="2000">
                <a:latin typeface="微软雅黑" panose="020B0503020204020204" charset="-122"/>
                <a:ea typeface="微软雅黑" panose="020B0503020204020204" charset="-122"/>
                <a:sym typeface="+mn-ea"/>
              </a:rPr>
              <a:t>on </a:t>
            </a:r>
            <a:r>
              <a:rPr lang="zh-CN" altLang="en-US" sz="2000">
                <a:latin typeface="微软雅黑" panose="020B0503020204020204" charset="-122"/>
                <a:ea typeface="微软雅黑" panose="020B0503020204020204" charset="-122"/>
                <a:sym typeface="+mn-ea"/>
              </a:rPr>
              <a:t>错失、错过</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sz="2000">
                <a:latin typeface="微软雅黑" panose="020B0503020204020204" charset="-122"/>
                <a:ea typeface="微软雅黑" panose="020B0503020204020204" charset="-122"/>
                <a:sym typeface="+mn-ea"/>
              </a:rPr>
              <a:t>without </a:t>
            </a:r>
            <a:r>
              <a:rPr lang="en-US" altLang="zh-CN" sz="2000">
                <a:latin typeface="微软雅黑" panose="020B0503020204020204" charset="-122"/>
                <a:ea typeface="微软雅黑" panose="020B0503020204020204" charset="-122"/>
                <a:sym typeface="+mn-ea"/>
              </a:rPr>
              <a:t>sb's</a:t>
            </a:r>
            <a:r>
              <a:rPr lang="zh-CN" altLang="en-US" sz="2000">
                <a:latin typeface="微软雅黑" panose="020B0503020204020204" charset="-122"/>
                <a:ea typeface="微软雅黑" panose="020B0503020204020204" charset="-122"/>
                <a:sym typeface="+mn-ea"/>
              </a:rPr>
              <a:t> knowledge</a:t>
            </a:r>
            <a:endParaRPr lang="zh-CN" altLang="en-US" sz="2000">
              <a:latin typeface="微软雅黑" panose="020B0503020204020204" charset="-122"/>
              <a:ea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     在某人不知情的情况下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take place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发生</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499110" y="161290"/>
            <a:ext cx="3959225" cy="368300"/>
          </a:xfrm>
          <a:prstGeom prst="rect">
            <a:avLst/>
          </a:prstGeom>
          <a:noFill/>
        </p:spPr>
        <p:txBody>
          <a:bodyPr wrap="none" rtlCol="0">
            <a:spAutoFit/>
          </a:bodyPr>
          <a:p>
            <a:pPr algn="l"/>
            <a:r>
              <a:rPr lang="zh-CN" altLang="en-US">
                <a:solidFill>
                  <a:schemeClr val="accent4">
                    <a:lumMod val="20000"/>
                    <a:lumOff val="80000"/>
                  </a:schemeClr>
                </a:solidFill>
              </a:rPr>
              <a:t>2.2.3三、说明文(Expository Writing)</a:t>
            </a:r>
            <a:endParaRPr lang="zh-CN" altLang="en-US">
              <a:solidFill>
                <a:schemeClr val="accent4">
                  <a:lumMod val="20000"/>
                  <a:lumOff val="8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56845" y="789940"/>
            <a:ext cx="8383270" cy="502856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⑤ What about those who have limited access to the Internet or other technology? They seem to get lost. Sometimes, when I am too busy to check my e-mail or have no access, I miss out on important information and events that have already taken place without my knowledge. The common thought seems to be that if you have an e-mail address, you must check it every hour, right? Sadly, this idea is becoming truth.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⑤段意：当网络受限时，人们会感到不知所措。</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2784475"/>
          </a:xfrm>
          <a:prstGeom prst="rect">
            <a:avLst/>
          </a:prstGeom>
          <a:noFill/>
        </p:spPr>
        <p:txBody>
          <a:bodyPr wrap="square" rtlCol="0">
            <a:spAutoFit/>
          </a:bodyPr>
          <a:lstStyle/>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miss out </a:t>
            </a:r>
            <a:r>
              <a:rPr lang="en-US" altLang="zh-CN" sz="2000">
                <a:latin typeface="微软雅黑" panose="020B0503020204020204" charset="-122"/>
                <a:ea typeface="微软雅黑" panose="020B0503020204020204" charset="-122"/>
                <a:sym typeface="+mn-ea"/>
              </a:rPr>
              <a:t>on </a:t>
            </a:r>
            <a:r>
              <a:rPr lang="zh-CN" altLang="en-US" sz="2000">
                <a:latin typeface="微软雅黑" panose="020B0503020204020204" charset="-122"/>
                <a:ea typeface="微软雅黑" panose="020B0503020204020204" charset="-122"/>
                <a:sym typeface="+mn-ea"/>
              </a:rPr>
              <a:t>错失、错过</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sz="2000">
                <a:latin typeface="微软雅黑" panose="020B0503020204020204" charset="-122"/>
                <a:ea typeface="微软雅黑" panose="020B0503020204020204" charset="-122"/>
                <a:sym typeface="+mn-ea"/>
              </a:rPr>
              <a:t>without </a:t>
            </a:r>
            <a:r>
              <a:rPr lang="en-US" altLang="zh-CN" sz="2000">
                <a:latin typeface="微软雅黑" panose="020B0503020204020204" charset="-122"/>
                <a:ea typeface="微软雅黑" panose="020B0503020204020204" charset="-122"/>
                <a:sym typeface="+mn-ea"/>
              </a:rPr>
              <a:t>sb's</a:t>
            </a:r>
            <a:r>
              <a:rPr lang="zh-CN" altLang="en-US" sz="2000">
                <a:latin typeface="微软雅黑" panose="020B0503020204020204" charset="-122"/>
                <a:ea typeface="微软雅黑" panose="020B0503020204020204" charset="-122"/>
                <a:sym typeface="+mn-ea"/>
              </a:rPr>
              <a:t> knowledge</a:t>
            </a:r>
            <a:endParaRPr lang="zh-CN" altLang="en-US" sz="2000">
              <a:latin typeface="微软雅黑" panose="020B0503020204020204" charset="-122"/>
              <a:ea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     在某人不知情的情况下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take place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发生</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789940"/>
            <a:ext cx="8521700" cy="413067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⑥ While technology is an essential part of our thriving society, it should be less emphasized as the only way to communicate efficiently. Instead, accuracy should be the priority. While the Internet and fax machines are faster, efficiency can have its drawbacks. They do not always promise accurate information in sending. For example, these devices might not be the best way to submit important documents, such as college applications. Also, with the Internet, valuable information, such as credit card information, can fall into the wrong hands without being detected. </a:t>
            </a: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62670" y="914400"/>
            <a:ext cx="3636645" cy="4579620"/>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thriving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繁荣的、兴旺的</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emphasize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强调、着重</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accuracy  ['ækjʊrəsɪ]</a:t>
            </a:r>
            <a:endParaRPr lang="zh-CN" altLang="en-US">
              <a:latin typeface="微软雅黑" panose="020B0503020204020204" charset="-122"/>
              <a:ea typeface="微软雅黑" panose="020B0503020204020204" charset="-122"/>
              <a:sym typeface="+mn-ea"/>
            </a:endParaRP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准确度、精准度</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priority  [praɪ'ɒrɪtɪ]</a:t>
            </a:r>
            <a:endParaRPr lang="zh-CN" altLang="en-US">
              <a:latin typeface="微软雅黑" panose="020B0503020204020204" charset="-122"/>
              <a:ea typeface="微软雅黑" panose="020B0503020204020204" charset="-122"/>
              <a:sym typeface="+mn-ea"/>
            </a:endParaRP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优先、优先考虑的事情</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drawback 缺点、不利条件</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submit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屈服、提交</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zh-CN" altLang="en-US">
                <a:latin typeface="微软雅黑" panose="020B0503020204020204" charset="-122"/>
                <a:ea typeface="微软雅黑" panose="020B0503020204020204" charset="-122"/>
                <a:sym typeface="+mn-ea"/>
              </a:rPr>
              <a:t>detect [dɪ'tekt]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察觉、发现</a:t>
            </a:r>
            <a:endParaRPr lang="en-US" altLang="zh-CN">
              <a:latin typeface="微软雅黑" panose="020B0503020204020204" charset="-122"/>
              <a:ea typeface="微软雅黑" panose="020B0503020204020204" charset="-122"/>
              <a:sym typeface="+mn-ea"/>
            </a:endParaRPr>
          </a:p>
          <a:p>
            <a:pPr fontAlgn="auto">
              <a:lnSpc>
                <a:spcPts val="3500"/>
              </a:lnSpc>
            </a:pP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789940"/>
            <a:ext cx="8521700" cy="59264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⑥ While technology is an essential part of our thriving society, it should be less emphasized as the only way to communicate efficiently. Instead, accuracy should be the priority. While the Internet and fax machines are faster, efficiency can have its drawbacks. They do not always promise accurate information in sending. For example, these devices might not be the best way to submit important documents, such as college applications. Also, with the Internet, valuable information, such as credit card information, can fall into the wrong hands without being detected.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⑥段意：科技不应该被视为是唯一的交流途径，准确性应当是第一要义。</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62670" y="914400"/>
            <a:ext cx="3636645" cy="4579620"/>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thriving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繁荣的、兴旺的</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emphasize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强调、着重</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accuracy  ['ækjʊrəsɪ]</a:t>
            </a:r>
            <a:endParaRPr lang="zh-CN" altLang="en-US">
              <a:latin typeface="微软雅黑" panose="020B0503020204020204" charset="-122"/>
              <a:ea typeface="微软雅黑" panose="020B0503020204020204" charset="-122"/>
              <a:sym typeface="+mn-ea"/>
            </a:endParaRP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准确度、精准度</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priority  [praɪ'ɒrɪtɪ]</a:t>
            </a:r>
            <a:endParaRPr lang="zh-CN" altLang="en-US">
              <a:latin typeface="微软雅黑" panose="020B0503020204020204" charset="-122"/>
              <a:ea typeface="微软雅黑" panose="020B0503020204020204" charset="-122"/>
              <a:sym typeface="+mn-ea"/>
            </a:endParaRP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优先、优先考虑的事情</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drawback 缺点、不利条件</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submit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屈服、提交</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zh-CN" altLang="en-US">
                <a:latin typeface="微软雅黑" panose="020B0503020204020204" charset="-122"/>
                <a:ea typeface="微软雅黑" panose="020B0503020204020204" charset="-122"/>
                <a:sym typeface="+mn-ea"/>
              </a:rPr>
              <a:t>detect [dɪ'tekt]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察觉、发现</a:t>
            </a:r>
            <a:endParaRPr lang="en-US" altLang="zh-CN">
              <a:latin typeface="微软雅黑" panose="020B0503020204020204" charset="-122"/>
              <a:ea typeface="微软雅黑" panose="020B0503020204020204" charset="-122"/>
              <a:sym typeface="+mn-ea"/>
            </a:endParaRPr>
          </a:p>
          <a:p>
            <a:pPr fontAlgn="auto">
              <a:lnSpc>
                <a:spcPts val="3500"/>
              </a:lnSpc>
            </a:pP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901065"/>
            <a:ext cx="8535670" cy="413067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⑦ While completely abandoning these communication devices is not feasible, society needs to be more patient with the inefficiencies of human-made inventions and of course with human connections.</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3297555"/>
          </a:xfrm>
          <a:prstGeom prst="rect">
            <a:avLst/>
          </a:prstGeom>
          <a:noFill/>
        </p:spPr>
        <p:txBody>
          <a:bodyPr wrap="square" rtlCol="0">
            <a:spAutoFit/>
          </a:bodyPr>
          <a:lstStyle/>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feasible ['fi</a:t>
            </a: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zəbl]</a:t>
            </a:r>
            <a:endParaRPr lang="zh-CN" altLang="en-US" sz="2000">
              <a:latin typeface="微软雅黑" panose="020B0503020204020204" charset="-122"/>
              <a:ea typeface="微软雅黑" panose="020B0503020204020204" charset="-122"/>
              <a:sym typeface="+mn-ea"/>
            </a:endParaRPr>
          </a:p>
          <a:p>
            <a:pPr fontAlgn="auto">
              <a:lnSpc>
                <a:spcPts val="4300"/>
              </a:lnSpc>
            </a:pPr>
            <a:r>
              <a:rPr lang="en-US" altLang="zh-CN" sz="2000">
                <a:latin typeface="微软雅黑" panose="020B0503020204020204" charset="-122"/>
                <a:ea typeface="微软雅黑" panose="020B0503020204020204" charset="-122"/>
                <a:sym typeface="+mn-ea"/>
              </a:rPr>
              <a:t>adj. </a:t>
            </a:r>
            <a:r>
              <a:rPr lang="zh-CN" altLang="en-US" sz="2000">
                <a:latin typeface="微软雅黑" panose="020B0503020204020204" charset="-122"/>
                <a:ea typeface="微软雅黑" panose="020B0503020204020204" charset="-122"/>
                <a:sym typeface="+mn-ea"/>
              </a:rPr>
              <a:t>可行的、可实现的</a:t>
            </a:r>
            <a:endParaRPr lang="zh-CN" altLang="en-US" sz="2000">
              <a:latin typeface="微软雅黑" panose="020B0503020204020204" charset="-122"/>
              <a:ea typeface="微软雅黑" panose="020B0503020204020204" charset="-122"/>
              <a:sym typeface="+mn-ea"/>
            </a:endParaRP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inefficiency  [,ɪnɪ'fɪʃənsɪ]</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3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效率低、无能</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invention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发明</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901065"/>
            <a:ext cx="8535670" cy="4529573"/>
          </a:xfrm>
          <a:prstGeom prst="rect">
            <a:avLst/>
          </a:prstGeom>
          <a:noFill/>
          <a:ln w="9525">
            <a:noFill/>
          </a:ln>
        </p:spPr>
        <p:txBody>
          <a:bodyPr wrap="square">
            <a:spAutoFit/>
          </a:bodyPr>
          <a:lstStyle/>
          <a:p>
            <a:pPr indent="228600" algn="just" fontAlgn="auto">
              <a:lnSpc>
                <a:spcPts val="3500"/>
              </a:lnSpc>
            </a:pPr>
            <a:r>
              <a:rPr lang="zh-CN" altLang="en-US" sz="2000" dirty="0">
                <a:latin typeface="微软雅黑" panose="020B0503020204020204" charset="-122"/>
                <a:ea typeface="微软雅黑" panose="020B0503020204020204" charset="-122"/>
              </a:rPr>
              <a:t>⑦ While completely abandoning these communication devices is not feasible, society needs to be more patient with the inefficiencies of human-made inventions and of course with human connections.</a:t>
            </a: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a:p>
            <a:pPr indent="228600" algn="just" fontAlgn="auto">
              <a:lnSpc>
                <a:spcPts val="3500"/>
              </a:lnSpc>
            </a:pPr>
            <a:r>
              <a:rPr lang="zh-CN" altLang="en-US" sz="2000" dirty="0">
                <a:latin typeface="微软雅黑" panose="020B0503020204020204" charset="-122"/>
                <a:ea typeface="微软雅黑" panose="020B0503020204020204" charset="-122"/>
                <a:sym typeface="+mn-ea"/>
              </a:rPr>
              <a:t>⑦段意：我们要对人工以及与人相关的低效率更有耐心。</a:t>
            </a:r>
            <a:endParaRPr lang="zh-CN" altLang="en-US" sz="2000" dirty="0">
              <a:latin typeface="微软雅黑" panose="020B0503020204020204" charset="-122"/>
              <a:ea typeface="微软雅黑" panose="020B0503020204020204" charset="-122"/>
            </a:endParaRPr>
          </a:p>
          <a:p>
            <a:pPr indent="228600" algn="just" fontAlgn="auto">
              <a:lnSpc>
                <a:spcPts val="3500"/>
              </a:lnSpc>
            </a:pPr>
            <a:endParaRPr lang="zh-CN" altLang="en-US" sz="2000" dirty="0">
              <a:latin typeface="微软雅黑" panose="020B0503020204020204" charset="-122"/>
              <a:ea typeface="微软雅黑" panose="020B0503020204020204" charset="-122"/>
            </a:endParaRPr>
          </a:p>
        </p:txBody>
      </p:sp>
      <p:sp>
        <p:nvSpPr>
          <p:cNvPr id="2" name="文本框 1"/>
          <p:cNvSpPr txBox="1"/>
          <p:nvPr/>
        </p:nvSpPr>
        <p:spPr>
          <a:xfrm>
            <a:off x="8745855" y="789940"/>
            <a:ext cx="3636645" cy="3297555"/>
          </a:xfrm>
          <a:prstGeom prst="rect">
            <a:avLst/>
          </a:prstGeom>
          <a:noFill/>
        </p:spPr>
        <p:txBody>
          <a:bodyPr wrap="square" rtlCol="0">
            <a:spAutoFit/>
          </a:bodyPr>
          <a:lstStyle/>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feasible ['fi</a:t>
            </a: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zəbl]</a:t>
            </a:r>
            <a:endParaRPr lang="zh-CN" altLang="en-US" sz="2000">
              <a:latin typeface="微软雅黑" panose="020B0503020204020204" charset="-122"/>
              <a:ea typeface="微软雅黑" panose="020B0503020204020204" charset="-122"/>
              <a:sym typeface="+mn-ea"/>
            </a:endParaRPr>
          </a:p>
          <a:p>
            <a:pPr fontAlgn="auto">
              <a:lnSpc>
                <a:spcPts val="4300"/>
              </a:lnSpc>
            </a:pPr>
            <a:r>
              <a:rPr lang="en-US" altLang="zh-CN" sz="2000">
                <a:latin typeface="微软雅黑" panose="020B0503020204020204" charset="-122"/>
                <a:ea typeface="微软雅黑" panose="020B0503020204020204" charset="-122"/>
                <a:sym typeface="+mn-ea"/>
              </a:rPr>
              <a:t>adj. </a:t>
            </a:r>
            <a:r>
              <a:rPr lang="zh-CN" altLang="en-US" sz="2000">
                <a:latin typeface="微软雅黑" panose="020B0503020204020204" charset="-122"/>
                <a:ea typeface="微软雅黑" panose="020B0503020204020204" charset="-122"/>
                <a:sym typeface="+mn-ea"/>
              </a:rPr>
              <a:t>可行的、可实现的</a:t>
            </a:r>
            <a:endParaRPr lang="zh-CN" altLang="en-US" sz="2000">
              <a:latin typeface="微软雅黑" panose="020B0503020204020204" charset="-122"/>
              <a:ea typeface="微软雅黑" panose="020B0503020204020204" charset="-122"/>
              <a:sym typeface="+mn-ea"/>
            </a:endParaRP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inefficiency  [,ɪnɪ'fɪʃənsɪ]</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3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效率低、无能</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invention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发明</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9643" y="970489"/>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272148"/>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文本框 1"/>
          <p:cNvSpPr txBox="1"/>
          <p:nvPr/>
        </p:nvSpPr>
        <p:spPr>
          <a:xfrm>
            <a:off x="626745" y="2076058"/>
            <a:ext cx="9467850"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Introduction</a:t>
            </a:r>
            <a:r>
              <a:rPr lang="zh-CN" altLang="en-US" sz="2000">
                <a:latin typeface="微软雅黑" panose="020B0503020204020204" charset="-122"/>
                <a:ea typeface="微软雅黑" panose="020B0503020204020204" charset="-122"/>
              </a:rPr>
              <a:t>中的</a:t>
            </a: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，写的是</a:t>
            </a:r>
            <a:r>
              <a:rPr lang="en-US" altLang="zh-CN" sz="2000">
                <a:latin typeface="微软雅黑" panose="020B0503020204020204" charset="-122"/>
                <a:ea typeface="微软雅黑" panose="020B0503020204020204" charset="-122"/>
              </a:rPr>
              <a:t>topic</a:t>
            </a:r>
            <a:r>
              <a:rPr lang="zh-CN" altLang="en-US" sz="2000">
                <a:latin typeface="微软雅黑" panose="020B0503020204020204" charset="-122"/>
                <a:ea typeface="微软雅黑" panose="020B0503020204020204" charset="-122"/>
              </a:rPr>
              <a:t>。文章标题即为</a:t>
            </a:r>
            <a:r>
              <a:rPr lang="en-US" altLang="zh-CN" sz="2000">
                <a:latin typeface="微软雅黑" panose="020B0503020204020204" charset="-122"/>
                <a:ea typeface="微软雅黑" panose="020B0503020204020204" charset="-122"/>
              </a:rPr>
              <a:t>topic</a:t>
            </a:r>
            <a:r>
              <a:rPr lang="zh-CN" altLang="en-US" sz="2000">
                <a:latin typeface="微软雅黑" panose="020B0503020204020204" charset="-122"/>
                <a:ea typeface="微软雅黑" panose="020B0503020204020204" charset="-122"/>
              </a:rPr>
              <a:t>，或结合标题和第一段自拟</a:t>
            </a:r>
            <a:endParaRPr lang="zh-CN" altLang="en-US" sz="2000">
              <a:latin typeface="微软雅黑" panose="020B0503020204020204" charset="-122"/>
              <a:ea typeface="微软雅黑" panose="020B0503020204020204" charset="-122"/>
            </a:endParaRPr>
          </a:p>
        </p:txBody>
      </p:sp>
      <p:cxnSp>
        <p:nvCxnSpPr>
          <p:cNvPr id="4" name="直接连接符 3"/>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586232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I am used to instant reactions. I push a button, the elevator should open, right? Ah, this is what technology has done to me.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r>
              <a:rPr lang="zh-CN" altLang="en-US" sz="2000">
                <a:latin typeface="微软雅黑" panose="020B0503020204020204" charset="-122"/>
                <a:ea typeface="微软雅黑" panose="020B0503020204020204" charset="-122"/>
                <a:sym typeface="+mn-ea"/>
              </a:rPr>
              <a:t>①段意：我变得很不耐烦，这是科技带给我的影响。</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电梯</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反应</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5862320"/>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rPr>
              <a:t>I am used to instant reactions.</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I push a button, the elevator should open, right? Ah, this is what technology has done to me.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r>
              <a:rPr lang="zh-CN" altLang="en-US" sz="2000">
                <a:latin typeface="微软雅黑" panose="020B0503020204020204" charset="-122"/>
                <a:ea typeface="微软雅黑" panose="020B0503020204020204" charset="-122"/>
                <a:sym typeface="+mn-ea"/>
              </a:rPr>
              <a:t>①段意：我变得很不耐烦，这是科技带给我的影响。</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电梯</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反应</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25055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040370" cy="643953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I am not a patient person. As I was waiting for the elevator the other day, I must have looked at my watch 25 times in one minute. Living in a world of fast-moving technology,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rPr>
              <a:t>I am used to instant reactions.</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I push a button, the elevator should open, right? Ah, this is what technology has done to me.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latin typeface="微软雅黑" panose="020B0503020204020204" charset="-122"/>
              <a:ea typeface="微软雅黑" panose="020B0503020204020204" charset="-122"/>
            </a:endParaRPr>
          </a:p>
          <a:p>
            <a:pPr indent="228600" algn="just" fontAlgn="auto">
              <a:lnSpc>
                <a:spcPts val="4500"/>
              </a:lnSpc>
            </a:pPr>
            <a:r>
              <a:rPr lang="zh-CN" altLang="en-US" sz="2000">
                <a:latin typeface="微软雅黑" panose="020B0503020204020204" charset="-122"/>
                <a:ea typeface="微软雅黑" panose="020B0503020204020204" charset="-122"/>
                <a:sym typeface="+mn-ea"/>
              </a:rPr>
              <a:t>①段意：我变得很不耐烦，这是科技带给我的影响。</a:t>
            </a:r>
            <a:endParaRPr lang="zh-CN" altLang="en-US" sz="2000">
              <a:latin typeface="微软雅黑" panose="020B0503020204020204" charset="-122"/>
              <a:ea typeface="微软雅黑" panose="020B0503020204020204" charset="-122"/>
            </a:endParaRPr>
          </a:p>
          <a:p>
            <a:pPr indent="228600" algn="just" fontAlgn="auto">
              <a:lnSpc>
                <a:spcPts val="4500"/>
              </a:lnSpc>
            </a:pPr>
            <a:r>
              <a:rPr lang="en-US" altLang="zh-CN" sz="2000" u="sng">
                <a:solidFill>
                  <a:schemeClr val="bg2">
                    <a:lumMod val="50000"/>
                  </a:schemeClr>
                </a:solidFill>
                <a:latin typeface="微软雅黑" panose="020B0503020204020204" charset="-122"/>
                <a:ea typeface="微软雅黑" panose="020B0503020204020204" charset="-122"/>
                <a:sym typeface="+mn-ea"/>
              </a:rPr>
              <a:t>Topic</a:t>
            </a:r>
            <a:r>
              <a:rPr lang="zh-CN" altLang="en-US" sz="2000" u="sng">
                <a:solidFill>
                  <a:schemeClr val="bg2">
                    <a:lumMod val="50000"/>
                  </a:schemeClr>
                </a:solidFill>
                <a:latin typeface="微软雅黑" panose="020B0503020204020204" charset="-122"/>
                <a:ea typeface="微软雅黑" panose="020B0503020204020204" charset="-122"/>
                <a:sym typeface="+mn-ea"/>
              </a:rPr>
              <a:t>： I am used to instant reactions due to teleology.</a:t>
            </a:r>
            <a:endParaRPr lang="zh-CN" altLang="en-US" sz="2000" u="sng">
              <a:solidFill>
                <a:schemeClr val="bg2">
                  <a:lumMod val="50000"/>
                </a:schemeClr>
              </a:solidFill>
              <a:latin typeface="微软雅黑" panose="020B0503020204020204" charset="-122"/>
              <a:ea typeface="微软雅黑" panose="020B0503020204020204" charset="-122"/>
              <a:sym typeface="+mn-ea"/>
            </a:endParaRPr>
          </a:p>
          <a:p>
            <a:pPr indent="228600" algn="just" fontAlgn="auto">
              <a:lnSpc>
                <a:spcPts val="4500"/>
              </a:lnSpc>
            </a:pPr>
            <a:endParaRPr lang="zh-CN" altLang="en-US" sz="2000" u="sng">
              <a:solidFill>
                <a:schemeClr val="bg2">
                  <a:lumMod val="50000"/>
                </a:schemeClr>
              </a:solidFill>
              <a:latin typeface="微软雅黑" panose="020B0503020204020204" charset="-122"/>
              <a:ea typeface="微软雅黑" panose="020B0503020204020204" charset="-122"/>
              <a:sym typeface="+mn-ea"/>
            </a:endParaRPr>
          </a:p>
          <a:p>
            <a:pPr indent="228600" algn="just" fontAlgn="auto">
              <a:lnSpc>
                <a:spcPts val="4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378825" y="804545"/>
            <a:ext cx="3956050"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elevator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电梯</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fast-moving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快速移动的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被用来做某事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be used to doing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习惯于做某事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reaction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反应</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button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按钮</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353270" y="625398"/>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499110" y="161290"/>
            <a:ext cx="4025265" cy="368300"/>
          </a:xfrm>
          <a:prstGeom prst="rect">
            <a:avLst/>
          </a:prstGeom>
          <a:noFill/>
        </p:spPr>
        <p:txBody>
          <a:bodyPr wrap="none" rtlCol="0">
            <a:spAutoFit/>
          </a:bodyPr>
          <a:p>
            <a:pPr algn="l"/>
            <a:r>
              <a:rPr lang="zh-CN" altLang="en-US">
                <a:solidFill>
                  <a:schemeClr val="accent4">
                    <a:lumMod val="20000"/>
                    <a:lumOff val="80000"/>
                  </a:schemeClr>
                </a:solidFill>
              </a:rPr>
              <a:t>2.2.4四、描写文(Descriptive Writing)</a:t>
            </a:r>
            <a:endParaRPr lang="zh-CN" altLang="en-US">
              <a:solidFill>
                <a:schemeClr val="accent4">
                  <a:lumMod val="20000"/>
                  <a:lumOff val="8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045905"/>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文本框 1"/>
          <p:cNvSpPr txBox="1"/>
          <p:nvPr/>
        </p:nvSpPr>
        <p:spPr>
          <a:xfrm>
            <a:off x="335280" y="1821875"/>
            <a:ext cx="9467850" cy="668020"/>
          </a:xfrm>
          <a:prstGeom prst="rect">
            <a:avLst/>
          </a:prstGeom>
          <a:noFill/>
        </p:spPr>
        <p:txBody>
          <a:bodyPr wrap="square" rtlCol="0">
            <a:spAutoFit/>
          </a:bodyPr>
          <a:lstStyle/>
          <a:p>
            <a:pPr indent="228600" algn="just" fontAlgn="auto">
              <a:lnSpc>
                <a:spcPts val="450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I am used to instant reactions due to teleology.</a:t>
            </a:r>
            <a:endParaRPr lang="zh-CN" altLang="en-US" sz="2000">
              <a:solidFill>
                <a:schemeClr val="tx1"/>
              </a:solidFill>
              <a:latin typeface="微软雅黑" panose="020B0503020204020204" charset="-122"/>
              <a:ea typeface="微软雅黑" panose="020B0503020204020204" charset="-122"/>
              <a:sym typeface="+mn-ea"/>
            </a:endParaRPr>
          </a:p>
        </p:txBody>
      </p:sp>
      <p:cxnSp>
        <p:nvCxnSpPr>
          <p:cNvPr id="4" name="直接连接符 3"/>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347562"/>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文本框 1"/>
          <p:cNvSpPr txBox="1"/>
          <p:nvPr/>
        </p:nvSpPr>
        <p:spPr>
          <a:xfrm>
            <a:off x="335280" y="2123532"/>
            <a:ext cx="9467850" cy="668020"/>
          </a:xfrm>
          <a:prstGeom prst="rect">
            <a:avLst/>
          </a:prstGeom>
          <a:noFill/>
        </p:spPr>
        <p:txBody>
          <a:bodyPr wrap="square" rtlCol="0">
            <a:spAutoFit/>
          </a:bodyPr>
          <a:lstStyle/>
          <a:p>
            <a:pPr indent="228600" algn="just" fontAlgn="auto">
              <a:lnSpc>
                <a:spcPts val="450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I am used to instant reactions due to teleology.</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8" name="矩形 7"/>
          <p:cNvSpPr/>
          <p:nvPr/>
        </p:nvSpPr>
        <p:spPr>
          <a:xfrm>
            <a:off x="595775" y="3284850"/>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endParaRPr lang="zh-CN" altLang="en-US" sz="2400" dirty="0">
              <a:latin typeface="微软雅黑" panose="020B0503020204020204" charset="-122"/>
              <a:ea typeface="微软雅黑" panose="020B0503020204020204" charset="-122"/>
            </a:endParaRPr>
          </a:p>
        </p:txBody>
      </p:sp>
      <p:cxnSp>
        <p:nvCxnSpPr>
          <p:cNvPr id="6" name="直接连接符 5"/>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489315"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845" y="873760"/>
            <a:ext cx="8211185" cy="528510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② So, why do we use technological devices so much? It saves time and is convenient. With the Internet, we can receive and send information, communicate with friends and buy various items all instantly by the click of a mouse. In fact, our patience level has changed drastically all because of faster connections.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228600" algn="just" fontAlgn="auto">
              <a:lnSpc>
                <a:spcPts val="4500"/>
              </a:lnSpc>
            </a:pPr>
            <a:endParaRPr lang="zh-CN" altLang="en-US" sz="2000"/>
          </a:p>
          <a:p>
            <a:pPr indent="228600" algn="just" fontAlgn="auto">
              <a:lnSpc>
                <a:spcPts val="4500"/>
              </a:lnSpc>
            </a:pPr>
            <a:endParaRPr lang="zh-CN" altLang="en-US" sz="2000"/>
          </a:p>
          <a:p>
            <a:pPr indent="228600" algn="just" fontAlgn="auto">
              <a:lnSpc>
                <a:spcPts val="4500"/>
              </a:lnSpc>
            </a:pPr>
            <a:r>
              <a:rPr lang="zh-CN" altLang="en-US" sz="2000">
                <a:latin typeface="微软雅黑" panose="020B0503020204020204" charset="-122"/>
                <a:ea typeface="微软雅黑" panose="020B0503020204020204" charset="-122"/>
                <a:sym typeface="+mn-ea"/>
              </a:rPr>
              <a:t>②段意：科技能够节省时间，但同时也使我们越来越不耐烦。</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p>
        </p:txBody>
      </p:sp>
      <p:sp>
        <p:nvSpPr>
          <p:cNvPr id="7" name="文本框 6"/>
          <p:cNvSpPr txBox="1"/>
          <p:nvPr/>
        </p:nvSpPr>
        <p:spPr>
          <a:xfrm>
            <a:off x="8622665" y="873760"/>
            <a:ext cx="3636645"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device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设备、仪器</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convenient  adj.</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方便的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various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多样的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instantly  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click  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点击</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patience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耐心</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drastically ['dræstikəli]</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彻底地、激烈地、剧烈地</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489315"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845" y="873760"/>
            <a:ext cx="8211185" cy="528510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② So, why do we use technological devices so much? It saves time and is convenient. With the Internet, we can receive and send information, communicate with friends and buy various items all instantly by the click of a mouse.</a:t>
            </a:r>
            <a:r>
              <a:rPr lang="en-US" altLang="zh-CN" sz="2400" b="1" u="sng">
                <a:solidFill>
                  <a:srgbClr val="00B050"/>
                </a:solidFill>
                <a:latin typeface="微软雅黑" panose="020B0503020204020204" charset="-122"/>
                <a:ea typeface="微软雅黑" panose="020B0503020204020204" charset="-122"/>
                <a:cs typeface="微软雅黑" panose="020B0503020204020204" charset="-122"/>
              </a:rPr>
              <a:t> In fact</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rPr>
              <a:t>our patience level has changed drastically all because of faster connections. </a:t>
            </a:r>
            <a:endPar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endParaRPr>
          </a:p>
          <a:p>
            <a:pPr indent="228600" algn="just" fontAlgn="auto">
              <a:lnSpc>
                <a:spcPts val="4500"/>
              </a:lnSpc>
            </a:pPr>
            <a:endParaRPr lang="en-US" altLang="zh-CN" sz="2000" b="0" u="sng">
              <a:solidFill>
                <a:schemeClr val="bg2">
                  <a:lumMod val="50000"/>
                </a:schemeClr>
              </a:solidFill>
              <a:latin typeface="微软雅黑" panose="020B0503020204020204" charset="-122"/>
              <a:ea typeface="微软雅黑" panose="020B0503020204020204" charset="-122"/>
              <a:cs typeface="微软雅黑" panose="020B0503020204020204" charset="-122"/>
            </a:endParaRPr>
          </a:p>
          <a:p>
            <a:pPr indent="228600" algn="just" fontAlgn="auto">
              <a:lnSpc>
                <a:spcPts val="4500"/>
              </a:lnSpc>
            </a:pPr>
            <a:endParaRPr lang="zh-CN" altLang="en-US" sz="2000"/>
          </a:p>
          <a:p>
            <a:pPr indent="228600" algn="just" fontAlgn="auto">
              <a:lnSpc>
                <a:spcPts val="4500"/>
              </a:lnSpc>
            </a:pPr>
            <a:r>
              <a:rPr lang="zh-CN" altLang="en-US" sz="2000">
                <a:latin typeface="微软雅黑" panose="020B0503020204020204" charset="-122"/>
                <a:ea typeface="微软雅黑" panose="020B0503020204020204" charset="-122"/>
                <a:sym typeface="+mn-ea"/>
              </a:rPr>
              <a:t>②段意：科技能够节省时间，但同时也使我们越来越不耐烦。</a:t>
            </a:r>
            <a:endParaRPr lang="zh-CN" altLang="en-US" sz="2000">
              <a:latin typeface="微软雅黑" panose="020B0503020204020204" charset="-122"/>
              <a:ea typeface="微软雅黑" panose="020B0503020204020204" charset="-122"/>
            </a:endParaRPr>
          </a:p>
          <a:p>
            <a:pPr indent="228600" algn="just" fontAlgn="auto">
              <a:lnSpc>
                <a:spcPts val="4500"/>
              </a:lnSpc>
            </a:pPr>
            <a:endParaRPr lang="zh-CN" altLang="en-US" sz="2000"/>
          </a:p>
        </p:txBody>
      </p:sp>
      <p:sp>
        <p:nvSpPr>
          <p:cNvPr id="7" name="文本框 6"/>
          <p:cNvSpPr txBox="1"/>
          <p:nvPr/>
        </p:nvSpPr>
        <p:spPr>
          <a:xfrm>
            <a:off x="8622665" y="873760"/>
            <a:ext cx="3636645" cy="4194810"/>
          </a:xfrm>
          <a:prstGeom prst="rect">
            <a:avLst/>
          </a:prstGeom>
          <a:noFill/>
        </p:spPr>
        <p:txBody>
          <a:bodyPr wrap="square" rtlCol="0">
            <a:spAutoFit/>
          </a:bodyPr>
          <a:lstStyle/>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device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设备、仪器</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convenient  adj.</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方便的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various  adj.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多样的</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instantly  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立刻，马上</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click  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点击</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patience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耐心</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drastically ['dræstikəli]</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0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adv.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彻底地、激烈地、剧烈地</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790621"/>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文本框 1"/>
          <p:cNvSpPr txBox="1"/>
          <p:nvPr/>
        </p:nvSpPr>
        <p:spPr>
          <a:xfrm>
            <a:off x="335280" y="2566591"/>
            <a:ext cx="9467850" cy="668020"/>
          </a:xfrm>
          <a:prstGeom prst="rect">
            <a:avLst/>
          </a:prstGeom>
          <a:noFill/>
        </p:spPr>
        <p:txBody>
          <a:bodyPr wrap="square" rtlCol="0">
            <a:spAutoFit/>
          </a:bodyPr>
          <a:lstStyle/>
          <a:p>
            <a:pPr indent="228600" algn="just" fontAlgn="auto">
              <a:lnSpc>
                <a:spcPts val="450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I am used to instant reactions due to teleology.</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8" name="矩形 7"/>
          <p:cNvSpPr/>
          <p:nvPr/>
        </p:nvSpPr>
        <p:spPr>
          <a:xfrm>
            <a:off x="595775" y="3727909"/>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335280" y="4804331"/>
            <a:ext cx="10855960" cy="462915"/>
          </a:xfrm>
          <a:prstGeom prst="rect">
            <a:avLst/>
          </a:prstGeom>
          <a:noFill/>
        </p:spPr>
        <p:txBody>
          <a:bodyPr wrap="square" rtlCol="0">
            <a:spAutoFit/>
          </a:bodyPr>
          <a:lstStyle/>
          <a:p>
            <a:pPr indent="0" fontAlgn="auto">
              <a:lnSpc>
                <a:spcPts val="290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Our patience level has changed drastically because of faster connections. </a:t>
            </a:r>
            <a:endParaRPr lang="zh-CN" altLang="en-US" sz="2000">
              <a:solidFill>
                <a:schemeClr val="tx1"/>
              </a:solidFill>
              <a:latin typeface="微软雅黑" panose="020B0503020204020204" charset="-122"/>
              <a:ea typeface="微软雅黑" panose="020B0503020204020204" charset="-122"/>
              <a:sym typeface="+mn-ea"/>
            </a:endParaRPr>
          </a:p>
        </p:txBody>
      </p:sp>
      <p:cxnSp>
        <p:nvCxnSpPr>
          <p:cNvPr id="6" name="直接连接符 5"/>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1222" y="1268090"/>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
        <p:nvSpPr>
          <p:cNvPr id="4" name="文本框 3"/>
          <p:cNvSpPr txBox="1"/>
          <p:nvPr/>
        </p:nvSpPr>
        <p:spPr>
          <a:xfrm>
            <a:off x="1174115" y="1846037"/>
            <a:ext cx="10119360" cy="5220970"/>
          </a:xfrm>
          <a:prstGeom prst="rect">
            <a:avLst/>
          </a:prstGeom>
          <a:noFill/>
          <a:ln w="9525">
            <a:noFill/>
          </a:ln>
        </p:spPr>
        <p:txBody>
          <a:bodyPr wrap="square">
            <a:spAutoFit/>
          </a:bodyPr>
          <a:lstStyle/>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①</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段意：我变得很不耐烦，这是科技带给我的影响。</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②</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段意：科技能够节省时间，但同时也使我们越来越不耐烦。</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③</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a:t>
            </a:r>
            <a:r>
              <a:rPr lang="zh-CN" altLang="en-US" sz="2000">
                <a:latin typeface="微软雅黑" panose="020B0503020204020204" charset="-122"/>
                <a:ea typeface="微软雅黑" panose="020B0503020204020204" charset="-122"/>
                <a:sym typeface="+mn-ea"/>
              </a:rPr>
              <a:t>我们过度依靠科技所带来的便利以至于对科技产生依赖。</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④</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段意：快速交流让我们彼此疏远，身体接触和面对面交流减少。</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⑤</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段意：当网络受限时，人们会感到不知所措。</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⑥</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段意：科技不应该被视为是唯一的交流途径，准确性应当是第一要义。</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⑦</a:t>
            </a: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段意：我们要对人工以及与人相关的低效率更有耐心。</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500"/>
              </a:lnSpc>
            </a:pPr>
            <a:endParaRPr lang="zh-CN" altLang="en-US">
              <a:latin typeface="微软雅黑" panose="020B0503020204020204" charset="-122"/>
              <a:ea typeface="微软雅黑" panose="020B0503020204020204" charset="-122"/>
            </a:endParaRPr>
          </a:p>
        </p:txBody>
      </p:sp>
      <p:cxnSp>
        <p:nvCxnSpPr>
          <p:cNvPr id="6" name="直接连接符 5"/>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1222" y="2405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
        <p:nvSpPr>
          <p:cNvPr id="4" name="文本框 3"/>
          <p:cNvSpPr txBox="1"/>
          <p:nvPr/>
        </p:nvSpPr>
        <p:spPr>
          <a:xfrm>
            <a:off x="1187450" y="838835"/>
            <a:ext cx="10119360" cy="6375400"/>
          </a:xfrm>
          <a:prstGeom prst="rect">
            <a:avLst/>
          </a:prstGeom>
          <a:noFill/>
          <a:ln w="9525">
            <a:noFill/>
          </a:ln>
        </p:spPr>
        <p:txBody>
          <a:bodyPr wrap="square">
            <a:spAutoFit/>
          </a:bodyPr>
          <a:lstStyle/>
          <a:p>
            <a:pPr indent="0" fontAlgn="auto">
              <a:lnSpc>
                <a:spcPts val="4500"/>
              </a:lnSpc>
            </a:pPr>
            <a:r>
              <a:rPr lang="en-US" altLang="zh-CN" sz="2000" b="0">
                <a:solidFill>
                  <a:schemeClr val="bg2">
                    <a:lumMod val="50000"/>
                  </a:schemeClr>
                </a:solidFill>
                <a:latin typeface="微软雅黑" panose="020B0503020204020204" charset="-122"/>
                <a:ea typeface="微软雅黑" panose="020B0503020204020204" charset="-122"/>
                <a:cs typeface="微软雅黑" panose="020B0503020204020204" charset="-122"/>
              </a:rPr>
              <a:t>①</a:t>
            </a:r>
            <a:r>
              <a:rPr lang="zh-CN" altLang="en-US" sz="2000" b="0">
                <a:solidFill>
                  <a:schemeClr val="bg2">
                    <a:lumMod val="50000"/>
                  </a:schemeClr>
                </a:solidFill>
                <a:latin typeface="微软雅黑" panose="020B0503020204020204" charset="-122"/>
                <a:ea typeface="微软雅黑" panose="020B0503020204020204" charset="-122"/>
                <a:cs typeface="微软雅黑" panose="020B0503020204020204" charset="-122"/>
              </a:rPr>
              <a:t>段意：我变得很不耐烦，这是科技带给我的影响。</a:t>
            </a:r>
            <a:endParaRPr lang="zh-CN" altLang="en-US" sz="2000" b="0">
              <a:solidFill>
                <a:schemeClr val="bg2">
                  <a:lumMod val="50000"/>
                </a:schemeClr>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chemeClr val="bg2">
                    <a:lumMod val="50000"/>
                  </a:schemeClr>
                </a:solidFill>
                <a:latin typeface="微软雅黑" panose="020B0503020204020204" charset="-122"/>
                <a:ea typeface="微软雅黑" panose="020B0503020204020204" charset="-122"/>
                <a:cs typeface="微软雅黑" panose="020B0503020204020204" charset="-122"/>
              </a:rPr>
              <a:t>②</a:t>
            </a:r>
            <a:r>
              <a:rPr lang="zh-CN" altLang="en-US" sz="2000" b="0">
                <a:solidFill>
                  <a:schemeClr val="bg2">
                    <a:lumMod val="50000"/>
                  </a:schemeClr>
                </a:solidFill>
                <a:latin typeface="微软雅黑" panose="020B0503020204020204" charset="-122"/>
                <a:ea typeface="微软雅黑" panose="020B0503020204020204" charset="-122"/>
                <a:cs typeface="微软雅黑" panose="020B0503020204020204" charset="-122"/>
              </a:rPr>
              <a:t>段意：科技能够节省时间，但同时也使我们越来越不耐烦。</a:t>
            </a:r>
            <a:endParaRPr lang="zh-CN" altLang="en-US" sz="2000" b="0">
              <a:solidFill>
                <a:schemeClr val="bg2">
                  <a:lumMod val="50000"/>
                </a:schemeClr>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③</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a:t>
            </a:r>
            <a:r>
              <a:rPr lang="zh-CN" altLang="en-US" sz="2000">
                <a:solidFill>
                  <a:srgbClr val="008000"/>
                </a:solidFill>
                <a:latin typeface="微软雅黑" panose="020B0503020204020204" charset="-122"/>
                <a:ea typeface="微软雅黑" panose="020B0503020204020204" charset="-122"/>
                <a:sym typeface="+mn-ea"/>
              </a:rPr>
              <a:t>我们过度依靠科技所带来的便利以至于对科技产生依赖。</a:t>
            </a:r>
            <a:endParaRPr lang="zh-CN" altLang="en-US" sz="2000" b="0">
              <a:solidFill>
                <a:srgbClr val="008000"/>
              </a:solidFill>
              <a:latin typeface="微软雅黑" panose="020B0503020204020204" charset="-122"/>
              <a:ea typeface="微软雅黑" panose="020B0503020204020204" charset="-122"/>
              <a:cs typeface="微软雅黑" panose="020B0503020204020204" charset="-122"/>
              <a:sym typeface="+mn-ea"/>
            </a:endParaRPr>
          </a:p>
          <a:p>
            <a:pPr indent="0" fontAlgn="auto">
              <a:lnSpc>
                <a:spcPts val="45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④</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段意：快速交流让我们彼此疏远，身体接触和面对面交流减少。</a:t>
            </a:r>
            <a:endParaRPr lang="zh-CN" altLang="en-US" sz="2000" b="0">
              <a:solidFill>
                <a:srgbClr val="008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⑤</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段意：当网络受限时，人们会感到不知所措。</a:t>
            </a:r>
            <a:endParaRPr lang="zh-CN" altLang="en-US" sz="2000" b="0">
              <a:solidFill>
                <a:srgbClr val="008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⑥</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段意：科技不应该被视为是唯一的交流途径，准确性应当是第一要义。</a:t>
            </a:r>
            <a:endParaRPr lang="zh-CN" altLang="en-US" sz="2000" b="0">
              <a:solidFill>
                <a:srgbClr val="0066FF"/>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⑦</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段意：我们要对人工以及与人相关的低效率更有耐心。</a:t>
            </a:r>
            <a:endParaRPr lang="zh-CN" altLang="en-US" sz="2000" b="0">
              <a:solidFill>
                <a:srgbClr val="0066FF"/>
              </a:solidFill>
              <a:latin typeface="微软雅黑" panose="020B0503020204020204" charset="-122"/>
              <a:ea typeface="微软雅黑" panose="020B0503020204020204" charset="-122"/>
              <a:cs typeface="微软雅黑" panose="020B0503020204020204" charset="-122"/>
            </a:endParaRPr>
          </a:p>
          <a:p>
            <a:pPr indent="0" fontAlgn="auto">
              <a:lnSpc>
                <a:spcPts val="3500"/>
              </a:lnSpc>
            </a:pPr>
            <a:endParaRPr lang="zh-CN" altLang="en-US" sz="2000">
              <a:latin typeface="微软雅黑" panose="020B0503020204020204" charset="-122"/>
              <a:ea typeface="微软雅黑" panose="020B0503020204020204" charset="-122"/>
              <a:sym typeface="+mn-ea"/>
            </a:endParaRPr>
          </a:p>
          <a:p>
            <a:pPr indent="0" fontAlgn="auto">
              <a:lnSpc>
                <a:spcPts val="3500"/>
              </a:lnSpc>
            </a:pPr>
            <a:r>
              <a:rPr lang="zh-CN" altLang="en-US" sz="2000">
                <a:latin typeface="微软雅黑" panose="020B0503020204020204" charset="-122"/>
                <a:ea typeface="微软雅黑" panose="020B0503020204020204" charset="-122"/>
                <a:sym typeface="+mn-ea"/>
              </a:rPr>
              <a:t>根据各段段意：①②段都是表述科技使人变得不耐烦，可归为一个层次。</a:t>
            </a:r>
            <a:endParaRPr lang="zh-CN" altLang="en-US" sz="2000">
              <a:latin typeface="微软雅黑" panose="020B0503020204020204" charset="-122"/>
              <a:ea typeface="微软雅黑" panose="020B0503020204020204" charset="-122"/>
            </a:endParaRPr>
          </a:p>
          <a:p>
            <a:pPr indent="0" fontAlgn="auto">
              <a:lnSpc>
                <a:spcPts val="3500"/>
              </a:lnSpc>
            </a:pP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③④⑤段都分别表述了科技的负面影响，可归为一个层次。</a:t>
            </a:r>
            <a:endParaRPr lang="zh-CN" altLang="en-US" sz="2000">
              <a:latin typeface="微软雅黑" panose="020B0503020204020204" charset="-122"/>
              <a:ea typeface="微软雅黑" panose="020B0503020204020204" charset="-122"/>
            </a:endParaRPr>
          </a:p>
          <a:p>
            <a:pPr indent="0" fontAlgn="auto">
              <a:lnSpc>
                <a:spcPts val="3500"/>
              </a:lnSpc>
            </a:pPr>
            <a:r>
              <a:rPr lang="zh-CN" altLang="en-US" sz="2000">
                <a:latin typeface="微软雅黑" panose="020B0503020204020204" charset="-122"/>
                <a:ea typeface="微软雅黑" panose="020B0503020204020204" charset="-122"/>
                <a:sym typeface="+mn-ea"/>
              </a:rPr>
              <a:t>                       ⑥⑦段阐述了作者在审视科技带来的负面影响后的结论，可归为一个层次。</a:t>
            </a:r>
            <a:endParaRPr lang="zh-CN" altLang="en-US" sz="2000" b="0">
              <a:solidFill>
                <a:srgbClr val="0066FF"/>
              </a:solidFill>
              <a:latin typeface="微软雅黑" panose="020B0503020204020204" charset="-122"/>
              <a:ea typeface="微软雅黑" panose="020B0503020204020204" charset="-122"/>
              <a:cs typeface="微软雅黑" panose="020B0503020204020204" charset="-122"/>
            </a:endParaRPr>
          </a:p>
          <a:p>
            <a:pPr indent="0" fontAlgn="auto">
              <a:lnSpc>
                <a:spcPts val="3500"/>
              </a:lnSpc>
            </a:pPr>
            <a:endParaRPr lang="zh-CN" altLang="en-US">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944207"/>
            <a:ext cx="11670665" cy="182245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a:t>
            </a:r>
            <a:endParaRPr lang="zh-CN" altLang="en-US" sz="2000">
              <a:latin typeface="微软雅黑" panose="020B0503020204020204" charset="-122"/>
              <a:ea typeface="微软雅黑" panose="020B0503020204020204" charset="-122"/>
            </a:endParaRPr>
          </a:p>
        </p:txBody>
      </p:sp>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1347562"/>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文本框 1"/>
          <p:cNvSpPr txBox="1"/>
          <p:nvPr/>
        </p:nvSpPr>
        <p:spPr>
          <a:xfrm>
            <a:off x="335280" y="2123532"/>
            <a:ext cx="9467850" cy="668020"/>
          </a:xfrm>
          <a:prstGeom prst="rect">
            <a:avLst/>
          </a:prstGeom>
          <a:noFill/>
        </p:spPr>
        <p:txBody>
          <a:bodyPr wrap="square" rtlCol="0">
            <a:spAutoFit/>
          </a:bodyPr>
          <a:lstStyle/>
          <a:p>
            <a:pPr indent="228600" algn="just" fontAlgn="auto">
              <a:lnSpc>
                <a:spcPts val="450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I am used to instant reactions due to teleology.</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8" name="矩形 7"/>
          <p:cNvSpPr/>
          <p:nvPr/>
        </p:nvSpPr>
        <p:spPr>
          <a:xfrm>
            <a:off x="595775" y="3284850"/>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335280" y="4361272"/>
            <a:ext cx="10855960" cy="462915"/>
          </a:xfrm>
          <a:prstGeom prst="rect">
            <a:avLst/>
          </a:prstGeom>
          <a:noFill/>
        </p:spPr>
        <p:txBody>
          <a:bodyPr wrap="square" rtlCol="0">
            <a:spAutoFit/>
          </a:bodyPr>
          <a:lstStyle/>
          <a:p>
            <a:pPr indent="0" fontAlgn="auto">
              <a:lnSpc>
                <a:spcPts val="290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Our patience level has changed drastically because of faster connections. </a:t>
            </a:r>
            <a:endParaRPr lang="zh-CN" altLang="en-US" sz="2000">
              <a:solidFill>
                <a:schemeClr val="tx1"/>
              </a:solidFill>
              <a:latin typeface="微软雅黑" panose="020B0503020204020204" charset="-122"/>
              <a:ea typeface="微软雅黑" panose="020B0503020204020204" charset="-122"/>
              <a:sym typeface="+mn-ea"/>
            </a:endParaRPr>
          </a:p>
        </p:txBody>
      </p:sp>
      <p:cxnSp>
        <p:nvCxnSpPr>
          <p:cNvPr id="6" name="直接连接符 5"/>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1311851"/>
            <a:ext cx="11670665" cy="2130425"/>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endParaRPr>
          </a:p>
        </p:txBody>
      </p:sp>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695325" y="988695"/>
            <a:ext cx="8301355" cy="1570355"/>
          </a:xfrm>
          <a:prstGeom prst="rect">
            <a:avLst/>
          </a:prstGeom>
        </p:spPr>
        <p:txBody>
          <a:bodyPr vert="horz" wrap="square" lIns="0" tIns="16510" rIns="0" bIns="0" rtlCol="0">
            <a:spAutoFit/>
          </a:bodyPr>
          <a:lstStyle/>
          <a:p>
            <a:pPr marL="12700">
              <a:lnSpc>
                <a:spcPct val="100000"/>
              </a:lnSpc>
              <a:spcBef>
                <a:spcPts val="130"/>
              </a:spcBef>
            </a:pPr>
            <a:r>
              <a:rPr sz="2400" b="1" spc="25" dirty="0">
                <a:solidFill>
                  <a:srgbClr val="DDEBED"/>
                </a:solidFill>
                <a:latin typeface="微软雅黑" panose="020B0503020204020204" charset="-122"/>
                <a:ea typeface="微软雅黑" panose="020B0503020204020204" charset="-122"/>
                <a:cs typeface="微软雅黑" panose="020B0503020204020204" charset="-122"/>
              </a:rPr>
              <a:t>一、提纲类型</a:t>
            </a:r>
            <a:endParaRPr sz="2400" b="1" spc="25" dirty="0">
              <a:solidFill>
                <a:srgbClr val="DDEBED"/>
              </a:solidFill>
              <a:latin typeface="微软雅黑" panose="020B0503020204020204" charset="-122"/>
              <a:ea typeface="微软雅黑" panose="020B0503020204020204" charset="-122"/>
              <a:cs typeface="微软雅黑" panose="020B0503020204020204" charset="-122"/>
            </a:endParaRPr>
          </a:p>
          <a:p>
            <a:pPr marL="19050" marR="5080">
              <a:lnSpc>
                <a:spcPct val="150000"/>
              </a:lnSpc>
              <a:spcBef>
                <a:spcPts val="1020"/>
              </a:spcBef>
            </a:pPr>
            <a:r>
              <a:rPr sz="2000" spc="-20" dirty="0">
                <a:latin typeface="微软雅黑" panose="020B0503020204020204" charset="-122"/>
                <a:ea typeface="微软雅黑" panose="020B0503020204020204" charset="-122"/>
                <a:cs typeface="Times New Roman" panose="02020703060505090304"/>
              </a:rPr>
              <a:t>Read </a:t>
            </a:r>
            <a:r>
              <a:rPr sz="2000" spc="-15" dirty="0">
                <a:latin typeface="微软雅黑" panose="020B0503020204020204" charset="-122"/>
                <a:ea typeface="微软雅黑" panose="020B0503020204020204" charset="-122"/>
                <a:cs typeface="Times New Roman" panose="02020703060505090304"/>
              </a:rPr>
              <a:t>the </a:t>
            </a:r>
            <a:r>
              <a:rPr sz="2000" spc="-20" dirty="0">
                <a:latin typeface="微软雅黑" panose="020B0503020204020204" charset="-122"/>
                <a:ea typeface="微软雅黑" panose="020B0503020204020204" charset="-122"/>
                <a:cs typeface="Times New Roman" panose="02020703060505090304"/>
              </a:rPr>
              <a:t>following </a:t>
            </a:r>
            <a:r>
              <a:rPr sz="2000" spc="-15" dirty="0">
                <a:latin typeface="微软雅黑" panose="020B0503020204020204" charset="-122"/>
                <a:ea typeface="微软雅黑" panose="020B0503020204020204" charset="-122"/>
                <a:cs typeface="Times New Roman" panose="02020703060505090304"/>
              </a:rPr>
              <a:t>passage </a:t>
            </a:r>
            <a:r>
              <a:rPr sz="2000" spc="-35" dirty="0">
                <a:latin typeface="微软雅黑" panose="020B0503020204020204" charset="-122"/>
                <a:ea typeface="微软雅黑" panose="020B0503020204020204" charset="-122"/>
                <a:cs typeface="Times New Roman" panose="02020703060505090304"/>
              </a:rPr>
              <a:t>carefully </a:t>
            </a:r>
            <a:r>
              <a:rPr sz="2000" spc="-40" dirty="0">
                <a:latin typeface="微软雅黑" panose="020B0503020204020204" charset="-122"/>
                <a:ea typeface="微软雅黑" panose="020B0503020204020204" charset="-122"/>
                <a:cs typeface="Times New Roman" panose="02020703060505090304"/>
              </a:rPr>
              <a:t>and </a:t>
            </a:r>
            <a:r>
              <a:rPr sz="2000" spc="-10" dirty="0">
                <a:latin typeface="微软雅黑" panose="020B0503020204020204" charset="-122"/>
                <a:ea typeface="微软雅黑" panose="020B0503020204020204" charset="-122"/>
                <a:cs typeface="Times New Roman" panose="02020703060505090304"/>
              </a:rPr>
              <a:t>compose </a:t>
            </a:r>
            <a:r>
              <a:rPr sz="2000" dirty="0">
                <a:latin typeface="微软雅黑" panose="020B0503020204020204" charset="-122"/>
                <a:ea typeface="微软雅黑" panose="020B0503020204020204" charset="-122"/>
                <a:cs typeface="Times New Roman" panose="02020703060505090304"/>
              </a:rPr>
              <a:t>a</a:t>
            </a:r>
            <a:r>
              <a:rPr sz="2000" b="1" dirty="0">
                <a:latin typeface="Times New Roman" panose="02020703060505090304"/>
                <a:cs typeface="Times New Roman" panose="02020703060505090304"/>
              </a:rPr>
              <a:t>  </a:t>
            </a:r>
            <a:endParaRPr sz="2000" b="1" dirty="0">
              <a:latin typeface="Times New Roman" panose="02020703060505090304"/>
              <a:cs typeface="Times New Roman" panose="02020703060505090304"/>
            </a:endParaRPr>
          </a:p>
          <a:p>
            <a:pPr marL="19050" marR="5080">
              <a:lnSpc>
                <a:spcPct val="150000"/>
              </a:lnSpc>
              <a:spcBef>
                <a:spcPts val="1020"/>
              </a:spcBef>
            </a:pPr>
            <a:r>
              <a:rPr sz="2000" spc="-20" dirty="0">
                <a:latin typeface="微软雅黑" panose="020B0503020204020204" charset="-122"/>
                <a:ea typeface="微软雅黑" panose="020B0503020204020204" charset="-122"/>
                <a:cs typeface="Times New Roman" panose="02020703060505090304"/>
              </a:rPr>
              <a:t>Read </a:t>
            </a:r>
            <a:r>
              <a:rPr sz="2000" spc="-15" dirty="0">
                <a:latin typeface="微软雅黑" panose="020B0503020204020204" charset="-122"/>
                <a:ea typeface="微软雅黑" panose="020B0503020204020204" charset="-122"/>
                <a:cs typeface="Times New Roman" panose="02020703060505090304"/>
              </a:rPr>
              <a:t>the </a:t>
            </a:r>
            <a:r>
              <a:rPr sz="2000" spc="-20" dirty="0">
                <a:latin typeface="微软雅黑" panose="020B0503020204020204" charset="-122"/>
                <a:ea typeface="微软雅黑" panose="020B0503020204020204" charset="-122"/>
                <a:cs typeface="Times New Roman" panose="02020703060505090304"/>
              </a:rPr>
              <a:t>following </a:t>
            </a:r>
            <a:r>
              <a:rPr sz="2000" spc="-15" dirty="0">
                <a:latin typeface="微软雅黑" panose="020B0503020204020204" charset="-122"/>
                <a:ea typeface="微软雅黑" panose="020B0503020204020204" charset="-122"/>
                <a:cs typeface="Times New Roman" panose="02020703060505090304"/>
              </a:rPr>
              <a:t>passage </a:t>
            </a:r>
            <a:r>
              <a:rPr sz="2000" spc="-35" dirty="0">
                <a:latin typeface="微软雅黑" panose="020B0503020204020204" charset="-122"/>
                <a:ea typeface="微软雅黑" panose="020B0503020204020204" charset="-122"/>
                <a:cs typeface="Times New Roman" panose="02020703060505090304"/>
              </a:rPr>
              <a:t>carefully </a:t>
            </a:r>
            <a:r>
              <a:rPr sz="2000" spc="-40" dirty="0">
                <a:latin typeface="微软雅黑" panose="020B0503020204020204" charset="-122"/>
                <a:ea typeface="微软雅黑" panose="020B0503020204020204" charset="-122"/>
                <a:cs typeface="Times New Roman" panose="02020703060505090304"/>
              </a:rPr>
              <a:t>and </a:t>
            </a:r>
            <a:r>
              <a:rPr sz="2000" spc="-10" dirty="0">
                <a:latin typeface="微软雅黑" panose="020B0503020204020204" charset="-122"/>
                <a:ea typeface="微软雅黑" panose="020B0503020204020204" charset="-122"/>
                <a:cs typeface="Times New Roman" panose="02020703060505090304"/>
              </a:rPr>
              <a:t>compose</a:t>
            </a:r>
            <a:r>
              <a:rPr sz="2000" spc="25" dirty="0">
                <a:latin typeface="微软雅黑" panose="020B0503020204020204" charset="-122"/>
                <a:ea typeface="微软雅黑" panose="020B0503020204020204" charset="-122"/>
                <a:cs typeface="Times New Roman" panose="02020703060505090304"/>
              </a:rPr>
              <a:t> </a:t>
            </a:r>
            <a:r>
              <a:rPr sz="2000" dirty="0">
                <a:latin typeface="微软雅黑" panose="020B0503020204020204" charset="-122"/>
                <a:ea typeface="微软雅黑" panose="020B0503020204020204" charset="-122"/>
                <a:cs typeface="Times New Roman" panose="02020703060505090304"/>
              </a:rPr>
              <a:t>a</a:t>
            </a:r>
            <a:endParaRPr sz="2000">
              <a:latin typeface="微软雅黑" panose="020B0503020204020204" charset="-122"/>
              <a:ea typeface="微软雅黑" panose="020B0503020204020204" charset="-122"/>
              <a:cs typeface="Times New Roman" panose="02020703060505090304"/>
            </a:endParaRPr>
          </a:p>
        </p:txBody>
      </p:sp>
      <p:sp>
        <p:nvSpPr>
          <p:cNvPr id="13" name="object 13"/>
          <p:cNvSpPr txBox="1"/>
          <p:nvPr/>
        </p:nvSpPr>
        <p:spPr>
          <a:xfrm>
            <a:off x="7059930" y="1685290"/>
            <a:ext cx="2385695" cy="248285"/>
          </a:xfrm>
          <a:prstGeom prst="rect">
            <a:avLst/>
          </a:prstGeom>
          <a:solidFill>
            <a:srgbClr val="FFFF00"/>
          </a:solidFill>
        </p:spPr>
        <p:txBody>
          <a:bodyPr vert="horz" wrap="square" lIns="0" tIns="0" rIns="0" bIns="0" rtlCol="0">
            <a:spAutoFit/>
          </a:bodyPr>
          <a:lstStyle/>
          <a:p>
            <a:pPr marL="4445">
              <a:lnSpc>
                <a:spcPts val="1940"/>
              </a:lnSpc>
            </a:pPr>
            <a:r>
              <a:rPr sz="2000" b="1" spc="-15" dirty="0">
                <a:latin typeface="微软雅黑" panose="020B0503020204020204" charset="-122"/>
                <a:ea typeface="微软雅黑" panose="020B0503020204020204" charset="-122"/>
                <a:cs typeface="Times New Roman" panose="02020703060505090304"/>
              </a:rPr>
              <a:t>“</a:t>
            </a:r>
            <a:r>
              <a:rPr sz="2000" spc="-15" dirty="0">
                <a:latin typeface="微软雅黑" panose="020B0503020204020204" charset="-122"/>
                <a:ea typeface="微软雅黑" panose="020B0503020204020204" charset="-122"/>
                <a:cs typeface="Times New Roman" panose="02020703060505090304"/>
              </a:rPr>
              <a:t>sentence</a:t>
            </a:r>
            <a:r>
              <a:rPr sz="2000" spc="75" dirty="0">
                <a:latin typeface="微软雅黑" panose="020B0503020204020204" charset="-122"/>
                <a:ea typeface="微软雅黑" panose="020B0503020204020204" charset="-122"/>
                <a:cs typeface="Times New Roman" panose="02020703060505090304"/>
              </a:rPr>
              <a:t> </a:t>
            </a:r>
            <a:r>
              <a:rPr sz="2000" spc="-20" dirty="0">
                <a:latin typeface="微软雅黑" panose="020B0503020204020204" charset="-122"/>
                <a:ea typeface="微软雅黑" panose="020B0503020204020204" charset="-122"/>
                <a:cs typeface="Times New Roman" panose="02020703060505090304"/>
              </a:rPr>
              <a:t>outline”</a:t>
            </a:r>
            <a:endParaRPr sz="2000">
              <a:latin typeface="微软雅黑" panose="020B0503020204020204" charset="-122"/>
              <a:ea typeface="微软雅黑" panose="020B0503020204020204" charset="-122"/>
              <a:cs typeface="Times New Roman" panose="02020703060505090304"/>
            </a:endParaRPr>
          </a:p>
        </p:txBody>
      </p:sp>
      <p:sp>
        <p:nvSpPr>
          <p:cNvPr id="14" name="object 14"/>
          <p:cNvSpPr txBox="1"/>
          <p:nvPr/>
        </p:nvSpPr>
        <p:spPr>
          <a:xfrm>
            <a:off x="9073515" y="2239010"/>
            <a:ext cx="126873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Times New Roman" panose="02020703060505090304"/>
              </a:rPr>
              <a:t>for</a:t>
            </a:r>
            <a:r>
              <a:rPr sz="2000" spc="-125" dirty="0">
                <a:latin typeface="微软雅黑" panose="020B0503020204020204" charset="-122"/>
                <a:ea typeface="微软雅黑" panose="020B0503020204020204" charset="-122"/>
                <a:cs typeface="Times New Roman" panose="02020703060505090304"/>
              </a:rPr>
              <a:t> </a:t>
            </a:r>
            <a:r>
              <a:rPr sz="2000" spc="-10" dirty="0">
                <a:latin typeface="微软雅黑" panose="020B0503020204020204" charset="-122"/>
                <a:ea typeface="微软雅黑" panose="020B0503020204020204" charset="-122"/>
                <a:cs typeface="Times New Roman" panose="02020703060505090304"/>
              </a:rPr>
              <a:t>it.</a:t>
            </a:r>
            <a:endParaRPr sz="2000">
              <a:latin typeface="微软雅黑" panose="020B0503020204020204" charset="-122"/>
              <a:ea typeface="微软雅黑" panose="020B0503020204020204" charset="-122"/>
              <a:cs typeface="Times New Roman" panose="02020703060505090304"/>
            </a:endParaRPr>
          </a:p>
        </p:txBody>
      </p:sp>
      <p:sp>
        <p:nvSpPr>
          <p:cNvPr id="16" name="object 16"/>
          <p:cNvSpPr txBox="1"/>
          <p:nvPr/>
        </p:nvSpPr>
        <p:spPr>
          <a:xfrm>
            <a:off x="6994525" y="2239010"/>
            <a:ext cx="2002155" cy="320040"/>
          </a:xfrm>
          <a:prstGeom prst="rect">
            <a:avLst/>
          </a:prstGeom>
          <a:solidFill>
            <a:srgbClr val="FFFF00"/>
          </a:solidFill>
        </p:spPr>
        <p:txBody>
          <a:bodyPr vert="horz" wrap="square" lIns="0" tIns="12700" rIns="0" bIns="0" rtlCol="0">
            <a:spAutoFit/>
          </a:bodyPr>
          <a:lstStyle/>
          <a:p>
            <a:pPr marL="4445">
              <a:lnSpc>
                <a:spcPct val="100000"/>
              </a:lnSpc>
              <a:spcBef>
                <a:spcPts val="100"/>
              </a:spcBef>
            </a:pPr>
            <a:r>
              <a:rPr sz="2000" dirty="0">
                <a:latin typeface="微软雅黑" panose="020B0503020204020204" charset="-122"/>
                <a:ea typeface="微软雅黑" panose="020B0503020204020204" charset="-122"/>
                <a:cs typeface="Times New Roman" panose="02020703060505090304"/>
              </a:rPr>
              <a:t>“topic </a:t>
            </a:r>
            <a:r>
              <a:rPr sz="2000" spc="-20" dirty="0">
                <a:latin typeface="微软雅黑" panose="020B0503020204020204" charset="-122"/>
                <a:ea typeface="微软雅黑" panose="020B0503020204020204" charset="-122"/>
                <a:cs typeface="Times New Roman" panose="02020703060505090304"/>
              </a:rPr>
              <a:t>outline”</a:t>
            </a:r>
            <a:r>
              <a:rPr sz="1800" b="1" spc="-20" dirty="0">
                <a:latin typeface="Times New Roman" panose="02020703060505090304"/>
                <a:cs typeface="Times New Roman" panose="02020703060505090304"/>
              </a:rPr>
              <a:t> </a:t>
            </a:r>
            <a:endParaRPr sz="1800">
              <a:latin typeface="Times New Roman" panose="02020703060505090304"/>
              <a:cs typeface="Times New Roman" panose="02020703060505090304"/>
            </a:endParaRPr>
          </a:p>
        </p:txBody>
      </p:sp>
      <p:sp>
        <p:nvSpPr>
          <p:cNvPr id="2" name="object 14"/>
          <p:cNvSpPr txBox="1"/>
          <p:nvPr/>
        </p:nvSpPr>
        <p:spPr>
          <a:xfrm>
            <a:off x="9445625" y="1649730"/>
            <a:ext cx="89662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Times New Roman" panose="02020703060505090304"/>
              </a:rPr>
              <a:t>for</a:t>
            </a:r>
            <a:r>
              <a:rPr sz="2000" spc="-125" dirty="0">
                <a:latin typeface="微软雅黑" panose="020B0503020204020204" charset="-122"/>
                <a:ea typeface="微软雅黑" panose="020B0503020204020204" charset="-122"/>
                <a:cs typeface="Times New Roman" panose="02020703060505090304"/>
              </a:rPr>
              <a:t> </a:t>
            </a:r>
            <a:r>
              <a:rPr sz="2000" spc="-10" dirty="0">
                <a:latin typeface="微软雅黑" panose="020B0503020204020204" charset="-122"/>
                <a:ea typeface="微软雅黑" panose="020B0503020204020204" charset="-122"/>
                <a:cs typeface="Times New Roman" panose="02020703060505090304"/>
              </a:rPr>
              <a:t>it</a:t>
            </a:r>
            <a:r>
              <a:rPr sz="1800" b="1" spc="-10" dirty="0">
                <a:latin typeface="Times New Roman" panose="02020703060505090304"/>
                <a:cs typeface="Times New Roman" panose="02020703060505090304"/>
              </a:rPr>
              <a:t>.</a:t>
            </a:r>
            <a:endParaRPr sz="1800">
              <a:latin typeface="Times New Roman" panose="02020703060505090304"/>
              <a:cs typeface="Times New Roman" panose="02020703060505090304"/>
            </a:endParaRPr>
          </a:p>
        </p:txBody>
      </p:sp>
      <p:sp>
        <p:nvSpPr>
          <p:cNvPr id="6" name="圆角矩形 5"/>
          <p:cNvSpPr/>
          <p:nvPr/>
        </p:nvSpPr>
        <p:spPr>
          <a:xfrm>
            <a:off x="746760" y="2885440"/>
            <a:ext cx="2567940" cy="13601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文本框 6"/>
          <p:cNvSpPr txBox="1"/>
          <p:nvPr/>
        </p:nvSpPr>
        <p:spPr>
          <a:xfrm>
            <a:off x="885825" y="3211830"/>
            <a:ext cx="2289810" cy="706755"/>
          </a:xfrm>
          <a:prstGeom prst="rect">
            <a:avLst/>
          </a:prstGeom>
          <a:noFill/>
        </p:spPr>
        <p:txBody>
          <a:bodyPr wrap="square" rtlCol="0">
            <a:spAutoFit/>
          </a:bodyPr>
          <a:lstStyle/>
          <a:p>
            <a:r>
              <a:rPr lang="zh-CN" altLang="en-US" sz="4000">
                <a:solidFill>
                  <a:schemeClr val="bg1"/>
                </a:solidFill>
                <a:latin typeface="微软雅黑" panose="020B0503020204020204" charset="-122"/>
                <a:ea typeface="微软雅黑" panose="020B0503020204020204" charset="-122"/>
              </a:rPr>
              <a:t>句子提纲</a:t>
            </a:r>
            <a:endParaRPr lang="zh-CN" altLang="en-US" sz="4000">
              <a:solidFill>
                <a:schemeClr val="bg1"/>
              </a:solidFill>
              <a:latin typeface="微软雅黑" panose="020B0503020204020204" charset="-122"/>
              <a:ea typeface="微软雅黑" panose="020B0503020204020204" charset="-122"/>
            </a:endParaRPr>
          </a:p>
        </p:txBody>
      </p:sp>
      <p:sp>
        <p:nvSpPr>
          <p:cNvPr id="9" name="燕尾形箭头 8"/>
          <p:cNvSpPr/>
          <p:nvPr/>
        </p:nvSpPr>
        <p:spPr>
          <a:xfrm>
            <a:off x="3550920" y="3414395"/>
            <a:ext cx="1582420" cy="389255"/>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58435" y="3115945"/>
            <a:ext cx="2887345" cy="98679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文本框 10"/>
          <p:cNvSpPr txBox="1"/>
          <p:nvPr/>
        </p:nvSpPr>
        <p:spPr>
          <a:xfrm>
            <a:off x="5445760" y="3242310"/>
            <a:ext cx="2512695" cy="645160"/>
          </a:xfrm>
          <a:prstGeom prst="rect">
            <a:avLst/>
          </a:prstGeom>
          <a:noFill/>
        </p:spPr>
        <p:txBody>
          <a:bodyPr wrap="square" rtlCol="0">
            <a:spAutoFit/>
          </a:bodyPr>
          <a:lstStyle/>
          <a:p>
            <a:r>
              <a:rPr lang="zh-CN" altLang="en-US" sz="3600">
                <a:solidFill>
                  <a:schemeClr val="tx1"/>
                </a:solidFill>
                <a:latin typeface="微软雅黑" panose="020B0503020204020204" charset="-122"/>
                <a:ea typeface="微软雅黑" panose="020B0503020204020204" charset="-122"/>
              </a:rPr>
              <a:t>由句子构成</a:t>
            </a:r>
            <a:endParaRPr lang="zh-CN" altLang="en-US" sz="3600">
              <a:solidFill>
                <a:schemeClr val="tx1"/>
              </a:solidFill>
              <a:latin typeface="微软雅黑" panose="020B0503020204020204" charset="-122"/>
              <a:ea typeface="微软雅黑" panose="020B0503020204020204" charset="-122"/>
            </a:endParaRPr>
          </a:p>
        </p:txBody>
      </p:sp>
      <p:sp>
        <p:nvSpPr>
          <p:cNvPr id="12" name="圆角矩形 11"/>
          <p:cNvSpPr/>
          <p:nvPr/>
        </p:nvSpPr>
        <p:spPr>
          <a:xfrm>
            <a:off x="746760" y="4845050"/>
            <a:ext cx="2567940" cy="1360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85825" y="5171440"/>
            <a:ext cx="2289810" cy="706755"/>
          </a:xfrm>
          <a:prstGeom prst="rect">
            <a:avLst/>
          </a:prstGeom>
          <a:noFill/>
        </p:spPr>
        <p:txBody>
          <a:bodyPr wrap="square" rtlCol="0">
            <a:spAutoFit/>
          </a:bodyPr>
          <a:lstStyle/>
          <a:p>
            <a:r>
              <a:rPr lang="zh-CN" altLang="en-US" sz="4000">
                <a:solidFill>
                  <a:schemeClr val="bg1"/>
                </a:solidFill>
                <a:latin typeface="微软雅黑" panose="020B0503020204020204" charset="-122"/>
                <a:ea typeface="微软雅黑" panose="020B0503020204020204" charset="-122"/>
              </a:rPr>
              <a:t>论点提纲</a:t>
            </a:r>
            <a:endParaRPr lang="zh-CN" altLang="en-US" sz="4000">
              <a:solidFill>
                <a:schemeClr val="bg1"/>
              </a:solidFill>
              <a:latin typeface="微软雅黑" panose="020B0503020204020204" charset="-122"/>
              <a:ea typeface="微软雅黑" panose="020B0503020204020204" charset="-122"/>
            </a:endParaRPr>
          </a:p>
        </p:txBody>
      </p:sp>
      <p:sp>
        <p:nvSpPr>
          <p:cNvPr id="22" name="燕尾形箭头 21"/>
          <p:cNvSpPr/>
          <p:nvPr/>
        </p:nvSpPr>
        <p:spPr>
          <a:xfrm>
            <a:off x="3550920" y="5330825"/>
            <a:ext cx="1582420" cy="389255"/>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258435" y="5013960"/>
            <a:ext cx="2887345" cy="9867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文本框 23"/>
          <p:cNvSpPr txBox="1"/>
          <p:nvPr/>
        </p:nvSpPr>
        <p:spPr>
          <a:xfrm>
            <a:off x="5445760" y="5171440"/>
            <a:ext cx="2512695" cy="645160"/>
          </a:xfrm>
          <a:prstGeom prst="rect">
            <a:avLst/>
          </a:prstGeom>
          <a:noFill/>
        </p:spPr>
        <p:txBody>
          <a:bodyPr wrap="square" rtlCol="0">
            <a:spAutoFit/>
          </a:bodyPr>
          <a:lstStyle/>
          <a:p>
            <a:r>
              <a:rPr lang="zh-CN" altLang="en-US" sz="3600">
                <a:solidFill>
                  <a:schemeClr val="tx1"/>
                </a:solidFill>
                <a:latin typeface="微软雅黑" panose="020B0503020204020204" charset="-122"/>
                <a:ea typeface="微软雅黑" panose="020B0503020204020204" charset="-122"/>
              </a:rPr>
              <a:t>由短语构成</a:t>
            </a:r>
            <a:endParaRPr lang="zh-CN" altLang="en-US" sz="360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3" name="图示 2"/>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499110" y="161290"/>
            <a:ext cx="4025265" cy="368300"/>
          </a:xfrm>
          <a:prstGeom prst="rect">
            <a:avLst/>
          </a:prstGeom>
          <a:noFill/>
        </p:spPr>
        <p:txBody>
          <a:bodyPr wrap="none" rtlCol="0">
            <a:spAutoFit/>
          </a:bodyPr>
          <a:p>
            <a:pPr algn="l"/>
            <a:r>
              <a:rPr lang="zh-CN" altLang="en-US">
                <a:solidFill>
                  <a:schemeClr val="accent4">
                    <a:lumMod val="20000"/>
                    <a:lumOff val="80000"/>
                  </a:schemeClr>
                </a:solidFill>
              </a:rPr>
              <a:t>2.2.4四、描写文(Descriptive Writing)</a:t>
            </a:r>
            <a:endParaRPr lang="zh-CN" altLang="en-US">
              <a:solidFill>
                <a:schemeClr val="accent4">
                  <a:lumMod val="20000"/>
                  <a:lumOff val="8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1222" y="1062272"/>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
        <p:nvSpPr>
          <p:cNvPr id="4" name="文本框 3"/>
          <p:cNvSpPr txBox="1"/>
          <p:nvPr/>
        </p:nvSpPr>
        <p:spPr>
          <a:xfrm>
            <a:off x="1187450" y="1855484"/>
            <a:ext cx="10119360" cy="5477510"/>
          </a:xfrm>
          <a:prstGeom prst="rect">
            <a:avLst/>
          </a:prstGeom>
          <a:noFill/>
          <a:ln w="9525">
            <a:noFill/>
          </a:ln>
        </p:spPr>
        <p:txBody>
          <a:bodyPr wrap="square">
            <a:spAutoFit/>
          </a:bodyPr>
          <a:lstStyle/>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①</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段意：我变得很不耐烦，这是科技带给我的影响。</a:t>
            </a:r>
            <a:endPar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②</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段意：科技能够节省时间，但同时也使我们越来越不耐烦。</a:t>
            </a:r>
            <a:endPar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③</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a:t>
            </a:r>
            <a:r>
              <a:rPr lang="zh-CN" altLang="en-US" sz="2000">
                <a:solidFill>
                  <a:srgbClr val="008000"/>
                </a:solidFill>
                <a:latin typeface="微软雅黑" panose="020B0503020204020204" charset="-122"/>
                <a:ea typeface="微软雅黑" panose="020B0503020204020204" charset="-122"/>
                <a:sym typeface="+mn-ea"/>
              </a:rPr>
              <a:t>我们过度依靠科技所带来的便利以至于对科技产生依赖。</a:t>
            </a:r>
            <a:endParaRPr lang="zh-CN" altLang="en-US" sz="2000" b="0">
              <a:solidFill>
                <a:srgbClr val="008000"/>
              </a:solidFill>
              <a:latin typeface="微软雅黑" panose="020B0503020204020204" charset="-122"/>
              <a:ea typeface="微软雅黑" panose="020B0503020204020204" charset="-122"/>
              <a:cs typeface="微软雅黑" panose="020B0503020204020204" charset="-122"/>
              <a:sym typeface="+mn-ea"/>
            </a:endParaRPr>
          </a:p>
          <a:p>
            <a:pPr indent="0" fontAlgn="auto">
              <a:lnSpc>
                <a:spcPts val="50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④</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段意：快速交流让我们彼此疏远，身体接触和面对面交流减少。</a:t>
            </a:r>
            <a:endParaRPr lang="zh-CN" altLang="en-US" sz="2000" b="0">
              <a:solidFill>
                <a:srgbClr val="008000"/>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rgbClr val="008000"/>
                </a:solidFill>
                <a:latin typeface="微软雅黑" panose="020B0503020204020204" charset="-122"/>
                <a:ea typeface="微软雅黑" panose="020B0503020204020204" charset="-122"/>
                <a:cs typeface="微软雅黑" panose="020B0503020204020204" charset="-122"/>
              </a:rPr>
              <a:t>⑤</a:t>
            </a:r>
            <a:r>
              <a:rPr lang="zh-CN" altLang="en-US" sz="2000" b="0">
                <a:solidFill>
                  <a:srgbClr val="008000"/>
                </a:solidFill>
                <a:latin typeface="微软雅黑" panose="020B0503020204020204" charset="-122"/>
                <a:ea typeface="微软雅黑" panose="020B0503020204020204" charset="-122"/>
                <a:cs typeface="微软雅黑" panose="020B0503020204020204" charset="-122"/>
              </a:rPr>
              <a:t>段意：当网络受限时，人们会感到不知所措。</a:t>
            </a:r>
            <a:endParaRPr lang="zh-CN" altLang="en-US" sz="2000" b="0">
              <a:solidFill>
                <a:srgbClr val="008000"/>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⑥</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段意：科技不应该被视为是唯一的交流途径，准确性应当是第一要义。</a:t>
            </a:r>
            <a:endParaRPr lang="zh-CN" altLang="en-US" sz="2000" b="0">
              <a:solidFill>
                <a:srgbClr val="0066FF"/>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⑦</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段意：我们要对人工以及与人相关的低效率更有耐心。</a:t>
            </a:r>
            <a:endParaRPr lang="zh-CN" altLang="en-US" sz="2000" b="0">
              <a:solidFill>
                <a:srgbClr val="0066FF"/>
              </a:solidFill>
              <a:latin typeface="微软雅黑" panose="020B0503020204020204" charset="-122"/>
              <a:ea typeface="微软雅黑" panose="020B0503020204020204" charset="-122"/>
              <a:cs typeface="微软雅黑" panose="020B0503020204020204" charset="-122"/>
            </a:endParaRPr>
          </a:p>
          <a:p>
            <a:pPr indent="0" fontAlgn="auto">
              <a:lnSpc>
                <a:spcPts val="3500"/>
              </a:lnSpc>
            </a:pPr>
            <a:endParaRPr lang="zh-CN" altLang="en-US" sz="2000">
              <a:latin typeface="微软雅黑" panose="020B0503020204020204" charset="-122"/>
              <a:ea typeface="微软雅黑" panose="020B0503020204020204" charset="-122"/>
              <a:sym typeface="+mn-ea"/>
            </a:endParaRPr>
          </a:p>
          <a:p>
            <a:pPr indent="0" fontAlgn="auto">
              <a:lnSpc>
                <a:spcPts val="3500"/>
              </a:lnSpc>
            </a:pPr>
            <a:endParaRPr lang="zh-CN" altLang="en-US">
              <a:latin typeface="微软雅黑" panose="020B0503020204020204" charset="-122"/>
              <a:ea typeface="微软雅黑" panose="020B0503020204020204" charset="-122"/>
            </a:endParaRPr>
          </a:p>
        </p:txBody>
      </p:sp>
      <p:cxnSp>
        <p:nvCxnSpPr>
          <p:cNvPr id="6" name="直接连接符 5"/>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812231"/>
            <a:ext cx="11670665" cy="2707005"/>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endParaRPr>
          </a:p>
        </p:txBody>
      </p:sp>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558530"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05485"/>
            <a:ext cx="8438515" cy="682371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③ While this technology does make it more convenient to receive information, sometimes I wonder if all this is too convenient. We take advantage of the speed so much that if the Internet is not working or the fax machine is not sending properly, our world seems to shut down temporarily. We simply find it difficult to function without access to our e-mail or updated news. In fact, technology can often make us lazy. I cannot possibly spend the time in mailing a letter in the acclaimed snail mail. “Fax it, E-mail it.” the world cries. Society seems to revolve around time as it never did before.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③段意：我们过度依靠科技所带来的便利以至于对科技产生依赖。</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661400" y="790575"/>
            <a:ext cx="4037965" cy="413067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properly </a:t>
            </a:r>
            <a:r>
              <a:rPr lang="en-US" altLang="zh-CN">
                <a:latin typeface="微软雅黑" panose="020B0503020204020204" charset="-122"/>
                <a:ea typeface="微软雅黑" panose="020B0503020204020204" charset="-122"/>
                <a:sym typeface="+mn-ea"/>
              </a:rPr>
              <a:t>adv.</a:t>
            </a:r>
            <a:r>
              <a:rPr lang="zh-CN" altLang="en-US">
                <a:latin typeface="微软雅黑" panose="020B0503020204020204" charset="-122"/>
                <a:ea typeface="微软雅黑" panose="020B0503020204020204" charset="-122"/>
                <a:sym typeface="+mn-ea"/>
              </a:rPr>
              <a:t>合适地、恰当地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shut sown</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歇业、停工、关闭</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temporarily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暂时地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function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起作用、正常运转</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snail mail蜗牛邮件、普通邮件</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acclaimed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备受赞扬的</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cry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叫喊</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旋转</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around</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围绕</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以</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为中心</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558530" y="705485"/>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05485"/>
            <a:ext cx="8438515" cy="682371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③ While this technology does make it more convenient to receive information, sometimes I wonder if all this is too convenient.</a:t>
            </a:r>
            <a:r>
              <a:rPr lang="zh-CN" altLang="en-US" sz="2000" u="sng">
                <a:solidFill>
                  <a:schemeClr val="bg2">
                    <a:lumMod val="50000"/>
                  </a:schemeClr>
                </a:solidFill>
                <a:latin typeface="微软雅黑" panose="020B0503020204020204" charset="-122"/>
                <a:ea typeface="微软雅黑" panose="020B0503020204020204" charset="-122"/>
              </a:rPr>
              <a:t> We take advantage of the speed so much</a:t>
            </a:r>
            <a:r>
              <a:rPr lang="zh-CN" altLang="en-US" sz="2000">
                <a:latin typeface="微软雅黑" panose="020B0503020204020204" charset="-122"/>
                <a:ea typeface="微软雅黑" panose="020B0503020204020204" charset="-122"/>
              </a:rPr>
              <a:t> that if the Internet is not working or the fax machine is not sending properly, our world seems to shut down temporarily. We simply find it difficult to function without access to our e-mail or updated news. In fact, technology can often make us lazy. I cannot possibly spend the time in mailing a letter in the acclaimed snail mail. “Fax it, E-mail it.” the world cries. Society seems to revolve around time as it never did before.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③段意：我们过度依靠科技所带来的便利以至于对科技产生依赖。</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661400" y="790575"/>
            <a:ext cx="4037965" cy="413067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properly </a:t>
            </a:r>
            <a:r>
              <a:rPr lang="en-US" altLang="zh-CN">
                <a:latin typeface="微软雅黑" panose="020B0503020204020204" charset="-122"/>
                <a:ea typeface="微软雅黑" panose="020B0503020204020204" charset="-122"/>
                <a:sym typeface="+mn-ea"/>
              </a:rPr>
              <a:t>adv.</a:t>
            </a:r>
            <a:r>
              <a:rPr lang="zh-CN" altLang="en-US">
                <a:latin typeface="微软雅黑" panose="020B0503020204020204" charset="-122"/>
                <a:ea typeface="微软雅黑" panose="020B0503020204020204" charset="-122"/>
                <a:sym typeface="+mn-ea"/>
              </a:rPr>
              <a:t>合适地、恰当地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shut sown</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歇业、停工、关闭</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temporarily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暂时地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function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起作用、正常运转</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snail mail蜗牛邮件、普通邮件</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acclaimed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备受赞扬的</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cry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叫喊</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旋转</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revolve around</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围绕</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以</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为中心</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328422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63305" y="65151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651510"/>
            <a:ext cx="8563610" cy="637540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④ This speed of communication has caused us to be so impatient that we have grown apart from each other. Our society can practically thrive without physical contact. Many people have all the required devices already in their homes: a computer, Internet access, a phone and a fax machine. Does anyone else think it is scary that a person does not need to even leave his or her bedroom to have full contact with anyone in the world? I think it decreases our value of face-to-face human contact as a whole. Why visit someone who lives 40 minutes away when you can e-mail them or chat online? It saves time, yet nothing can replace having face-to-face conversation with someone.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④段意：快速交流让我们彼此疏远，身体接触和面对面交流减少。</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76005" y="651510"/>
            <a:ext cx="3636645" cy="502856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grow apart from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与</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疏远</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thrive [θraɪv]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繁荣、兴旺</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contact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联系</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practically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几乎、实际地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⑤ </a:t>
            </a:r>
            <a:r>
              <a:rPr lang="en-US" altLang="zh-CN">
                <a:latin typeface="微软雅黑" panose="020B0503020204020204" charset="-122"/>
                <a:ea typeface="微软雅黑" panose="020B0503020204020204" charset="-122"/>
                <a:sym typeface="+mn-ea"/>
              </a:rPr>
              <a:t>device  n. </a:t>
            </a:r>
            <a:r>
              <a:rPr lang="zh-CN" altLang="en-US">
                <a:latin typeface="微软雅黑" panose="020B0503020204020204" charset="-122"/>
                <a:ea typeface="微软雅黑" panose="020B0503020204020204" charset="-122"/>
                <a:sym typeface="+mn-ea"/>
              </a:rPr>
              <a:t>设备</a:t>
            </a:r>
            <a:r>
              <a:rPr lang="en-US" altLang="zh-CN">
                <a:latin typeface="微软雅黑" panose="020B0503020204020204" charset="-122"/>
                <a:ea typeface="微软雅黑" panose="020B0503020204020204" charset="-122"/>
                <a:sym typeface="+mn-ea"/>
              </a:rPr>
              <a:t>	</a:t>
            </a:r>
            <a:endParaRPr lang="en-US" altLang="zh-CN">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⑥ </a:t>
            </a:r>
            <a:r>
              <a:rPr lang="en-US" altLang="zh-CN">
                <a:latin typeface="微软雅黑" panose="020B0503020204020204" charset="-122"/>
                <a:ea typeface="微软雅黑" panose="020B0503020204020204" charset="-122"/>
                <a:sym typeface="+mn-ea"/>
              </a:rPr>
              <a:t>access  n. </a:t>
            </a:r>
            <a:r>
              <a:rPr lang="zh-CN" altLang="en-US">
                <a:latin typeface="微软雅黑" panose="020B0503020204020204" charset="-122"/>
                <a:ea typeface="微软雅黑" panose="020B0503020204020204" charset="-122"/>
                <a:sym typeface="+mn-ea"/>
              </a:rPr>
              <a:t>进入权、通路</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⑦ </a:t>
            </a:r>
            <a:r>
              <a:rPr lang="en-US" altLang="zh-CN">
                <a:latin typeface="微软雅黑" panose="020B0503020204020204" charset="-122"/>
                <a:ea typeface="微软雅黑" panose="020B0503020204020204" charset="-122"/>
                <a:sym typeface="+mn-ea"/>
              </a:rPr>
              <a:t>fax   n. </a:t>
            </a:r>
            <a:r>
              <a:rPr lang="zh-CN" altLang="en-US">
                <a:latin typeface="微软雅黑" panose="020B0503020204020204" charset="-122"/>
                <a:ea typeface="微软雅黑" panose="020B0503020204020204" charset="-122"/>
                <a:sym typeface="+mn-ea"/>
              </a:rPr>
              <a:t>传真</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as a whole</a:t>
            </a:r>
            <a:endParaRPr lang="en-US" altLang="zh-CN">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总的来说、就全体而言</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⑨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chat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交流</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⑩ replace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替代</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63305" y="65151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651510"/>
            <a:ext cx="8563610" cy="6375400"/>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④ </a:t>
            </a:r>
            <a:r>
              <a:rPr lang="zh-CN" altLang="en-US" sz="2000" u="sng">
                <a:solidFill>
                  <a:schemeClr val="bg2">
                    <a:lumMod val="50000"/>
                  </a:schemeClr>
                </a:solidFill>
                <a:latin typeface="微软雅黑" panose="020B0503020204020204" charset="-122"/>
                <a:ea typeface="微软雅黑" panose="020B0503020204020204" charset="-122"/>
              </a:rPr>
              <a:t>This speed of communication has caused us to be so impatient that we have grown apart from each other. </a:t>
            </a:r>
            <a:r>
              <a:rPr lang="zh-CN" altLang="en-US" sz="2000">
                <a:latin typeface="微软雅黑" panose="020B0503020204020204" charset="-122"/>
                <a:ea typeface="微软雅黑" panose="020B0503020204020204" charset="-122"/>
              </a:rPr>
              <a:t>Our society can practically thrive without physical contact. Many people have all the required devices already in their homes: a computer, Internet access, a phone and a fax machine. Does anyone else think it is scary that a person does not need to even leave his or her bedroom to have full contact with anyone in the world? I think it decreases our value of face-to-face human contact as a whole. Why visit someone who lives 40 minutes away when you can e-mail them or chat online? It saves time, yet nothing can replace having face-to-face conversation with someone.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④段意：快速交流让我们彼此疏远，身体接触和面对面交流减少。</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76005" y="651510"/>
            <a:ext cx="3636645" cy="5028565"/>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grow apart from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与</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疏远</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thrive [θraɪv]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繁荣、兴旺</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contact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联系</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practically  </a:t>
            </a:r>
            <a:r>
              <a:rPr lang="en-US" altLang="zh-CN">
                <a:latin typeface="微软雅黑" panose="020B0503020204020204" charset="-122"/>
                <a:ea typeface="微软雅黑" panose="020B0503020204020204" charset="-122"/>
                <a:sym typeface="+mn-ea"/>
              </a:rPr>
              <a:t>adv. </a:t>
            </a:r>
            <a:r>
              <a:rPr lang="zh-CN" altLang="en-US">
                <a:latin typeface="微软雅黑" panose="020B0503020204020204" charset="-122"/>
                <a:ea typeface="微软雅黑" panose="020B0503020204020204" charset="-122"/>
                <a:sym typeface="+mn-ea"/>
              </a:rPr>
              <a:t>几乎、实际地</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⑤ </a:t>
            </a:r>
            <a:r>
              <a:rPr lang="en-US" altLang="zh-CN">
                <a:latin typeface="微软雅黑" panose="020B0503020204020204" charset="-122"/>
                <a:ea typeface="微软雅黑" panose="020B0503020204020204" charset="-122"/>
                <a:sym typeface="+mn-ea"/>
              </a:rPr>
              <a:t>device  n. </a:t>
            </a:r>
            <a:r>
              <a:rPr lang="zh-CN" altLang="en-US">
                <a:latin typeface="微软雅黑" panose="020B0503020204020204" charset="-122"/>
                <a:ea typeface="微软雅黑" panose="020B0503020204020204" charset="-122"/>
                <a:sym typeface="+mn-ea"/>
              </a:rPr>
              <a:t>设备</a:t>
            </a:r>
            <a:r>
              <a:rPr lang="en-US" altLang="zh-CN">
                <a:latin typeface="微软雅黑" panose="020B0503020204020204" charset="-122"/>
                <a:ea typeface="微软雅黑" panose="020B0503020204020204" charset="-122"/>
                <a:sym typeface="+mn-ea"/>
              </a:rPr>
              <a:t>	</a:t>
            </a:r>
            <a:endParaRPr lang="en-US" altLang="zh-CN">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⑥ </a:t>
            </a:r>
            <a:r>
              <a:rPr lang="en-US" altLang="zh-CN">
                <a:latin typeface="微软雅黑" panose="020B0503020204020204" charset="-122"/>
                <a:ea typeface="微软雅黑" panose="020B0503020204020204" charset="-122"/>
                <a:sym typeface="+mn-ea"/>
              </a:rPr>
              <a:t>access  n. </a:t>
            </a:r>
            <a:r>
              <a:rPr lang="zh-CN" altLang="en-US">
                <a:latin typeface="微软雅黑" panose="020B0503020204020204" charset="-122"/>
                <a:ea typeface="微软雅黑" panose="020B0503020204020204" charset="-122"/>
                <a:sym typeface="+mn-ea"/>
              </a:rPr>
              <a:t>进入权、通路</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latin typeface="微软雅黑" panose="020B0503020204020204" charset="-122"/>
                <a:ea typeface="微软雅黑" panose="020B0503020204020204" charset="-122"/>
                <a:sym typeface="+mn-ea"/>
              </a:rPr>
              <a:t>⑦ </a:t>
            </a:r>
            <a:r>
              <a:rPr lang="en-US" altLang="zh-CN">
                <a:latin typeface="微软雅黑" panose="020B0503020204020204" charset="-122"/>
                <a:ea typeface="微软雅黑" panose="020B0503020204020204" charset="-122"/>
                <a:sym typeface="+mn-ea"/>
              </a:rPr>
              <a:t>fax   n. </a:t>
            </a:r>
            <a:r>
              <a:rPr lang="zh-CN" altLang="en-US">
                <a:latin typeface="微软雅黑" panose="020B0503020204020204" charset="-122"/>
                <a:ea typeface="微软雅黑" panose="020B0503020204020204" charset="-122"/>
                <a:sym typeface="+mn-ea"/>
              </a:rPr>
              <a:t>传真</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⑧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as a whole</a:t>
            </a:r>
            <a:endParaRPr lang="en-US" altLang="zh-CN">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总的来说、就全体而言</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⑨ </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chat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交流</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⑩ replace  v. </a:t>
            </a: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替代</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3861435"/>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56845" y="789940"/>
            <a:ext cx="8383270" cy="502856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⑤ What about those who have limited access to the Internet or other technology? They seem to get lost. Sometimes, when I am too busy to check my e-mail or have no access, I miss out on important information and events that have already taken place without my knowledge. The common thought seems to be that if you have an e-mail address, you must check it every hour, right? Sadly, this idea is becoming truth.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⑤段意：当网络受限时，人们会感到不知所措。</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2784475"/>
          </a:xfrm>
          <a:prstGeom prst="rect">
            <a:avLst/>
          </a:prstGeom>
          <a:noFill/>
        </p:spPr>
        <p:txBody>
          <a:bodyPr wrap="square" rtlCol="0">
            <a:spAutoFit/>
          </a:bodyPr>
          <a:lstStyle/>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miss out </a:t>
            </a:r>
            <a:r>
              <a:rPr lang="en-US" altLang="zh-CN" sz="2000">
                <a:latin typeface="微软雅黑" panose="020B0503020204020204" charset="-122"/>
                <a:ea typeface="微软雅黑" panose="020B0503020204020204" charset="-122"/>
                <a:sym typeface="+mn-ea"/>
              </a:rPr>
              <a:t>on </a:t>
            </a:r>
            <a:r>
              <a:rPr lang="zh-CN" altLang="en-US" sz="2000">
                <a:latin typeface="微软雅黑" panose="020B0503020204020204" charset="-122"/>
                <a:ea typeface="微软雅黑" panose="020B0503020204020204" charset="-122"/>
                <a:sym typeface="+mn-ea"/>
              </a:rPr>
              <a:t>错失、错过</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sz="2000">
                <a:latin typeface="微软雅黑" panose="020B0503020204020204" charset="-122"/>
                <a:ea typeface="微软雅黑" panose="020B0503020204020204" charset="-122"/>
                <a:sym typeface="+mn-ea"/>
              </a:rPr>
              <a:t>without </a:t>
            </a:r>
            <a:r>
              <a:rPr lang="en-US" altLang="zh-CN" sz="2000">
                <a:latin typeface="微软雅黑" panose="020B0503020204020204" charset="-122"/>
                <a:ea typeface="微软雅黑" panose="020B0503020204020204" charset="-122"/>
                <a:sym typeface="+mn-ea"/>
              </a:rPr>
              <a:t>sb's</a:t>
            </a:r>
            <a:r>
              <a:rPr lang="zh-CN" altLang="en-US" sz="2000">
                <a:latin typeface="微软雅黑" panose="020B0503020204020204" charset="-122"/>
                <a:ea typeface="微软雅黑" panose="020B0503020204020204" charset="-122"/>
                <a:sym typeface="+mn-ea"/>
              </a:rPr>
              <a:t> knowledge</a:t>
            </a:r>
            <a:endParaRPr lang="zh-CN" altLang="en-US" sz="2000">
              <a:latin typeface="微软雅黑" panose="020B0503020204020204" charset="-122"/>
              <a:ea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     在某人不知情的情况下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take place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发生</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56845" y="789940"/>
            <a:ext cx="8383270" cy="502856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⑤ </a:t>
            </a:r>
            <a:r>
              <a:rPr lang="zh-CN" altLang="en-US" sz="2000" u="sng">
                <a:solidFill>
                  <a:schemeClr val="bg2">
                    <a:lumMod val="50000"/>
                  </a:schemeClr>
                </a:solidFill>
                <a:latin typeface="微软雅黑" panose="020B0503020204020204" charset="-122"/>
                <a:ea typeface="微软雅黑" panose="020B0503020204020204" charset="-122"/>
              </a:rPr>
              <a:t>What about those who have limited access to the Internet or other technology? They seem to get lost.</a:t>
            </a:r>
            <a:r>
              <a:rPr lang="zh-CN" altLang="en-US" sz="2000">
                <a:latin typeface="微软雅黑" panose="020B0503020204020204" charset="-122"/>
                <a:ea typeface="微软雅黑" panose="020B0503020204020204" charset="-122"/>
              </a:rPr>
              <a:t> Sometimes, when I am too busy to check my e-mail or have no access, I miss out on important information and events that have already taken place without my knowledge. The common thought seems to be that if you have an e-mail address, you must check it every hour, right? Sadly, this idea is becoming truth.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⑤段意：当网络受限时，人们会感到不知所措。</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2784475"/>
          </a:xfrm>
          <a:prstGeom prst="rect">
            <a:avLst/>
          </a:prstGeom>
          <a:noFill/>
        </p:spPr>
        <p:txBody>
          <a:bodyPr wrap="square" rtlCol="0">
            <a:spAutoFit/>
          </a:bodyPr>
          <a:lstStyle/>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miss out </a:t>
            </a:r>
            <a:r>
              <a:rPr lang="en-US" altLang="zh-CN" sz="2000">
                <a:latin typeface="微软雅黑" panose="020B0503020204020204" charset="-122"/>
                <a:ea typeface="微软雅黑" panose="020B0503020204020204" charset="-122"/>
                <a:sym typeface="+mn-ea"/>
              </a:rPr>
              <a:t>on </a:t>
            </a:r>
            <a:r>
              <a:rPr lang="zh-CN" altLang="en-US" sz="2000">
                <a:latin typeface="微软雅黑" panose="020B0503020204020204" charset="-122"/>
                <a:ea typeface="微软雅黑" panose="020B0503020204020204" charset="-122"/>
                <a:sym typeface="+mn-ea"/>
              </a:rPr>
              <a:t>错失、错过</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sz="2000">
                <a:latin typeface="微软雅黑" panose="020B0503020204020204" charset="-122"/>
                <a:ea typeface="微软雅黑" panose="020B0503020204020204" charset="-122"/>
                <a:sym typeface="+mn-ea"/>
              </a:rPr>
              <a:t>without </a:t>
            </a:r>
            <a:r>
              <a:rPr lang="en-US" altLang="zh-CN" sz="2000">
                <a:latin typeface="微软雅黑" panose="020B0503020204020204" charset="-122"/>
                <a:ea typeface="微软雅黑" panose="020B0503020204020204" charset="-122"/>
                <a:sym typeface="+mn-ea"/>
              </a:rPr>
              <a:t>sb's</a:t>
            </a:r>
            <a:r>
              <a:rPr lang="zh-CN" altLang="en-US" sz="2000">
                <a:latin typeface="微软雅黑" panose="020B0503020204020204" charset="-122"/>
                <a:ea typeface="微软雅黑" panose="020B0503020204020204" charset="-122"/>
                <a:sym typeface="+mn-ea"/>
              </a:rPr>
              <a:t> knowledge</a:t>
            </a:r>
            <a:endParaRPr lang="zh-CN" altLang="en-US" sz="2000">
              <a:latin typeface="微软雅黑" panose="020B0503020204020204" charset="-122"/>
              <a:ea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     在某人不知情的情况下</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take place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发生</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3" name="object 14"/>
          <p:cNvGraphicFramePr>
            <a:graphicFrameLocks noGrp="1"/>
          </p:cNvGraphicFramePr>
          <p:nvPr/>
        </p:nvGraphicFramePr>
        <p:xfrm>
          <a:off x="1444943" y="1766570"/>
          <a:ext cx="9302115" cy="4490339"/>
        </p:xfrm>
        <a:graphic>
          <a:graphicData uri="http://schemas.openxmlformats.org/drawingml/2006/table">
            <a:tbl>
              <a:tblPr firstRow="1" bandRow="1">
                <a:tableStyleId>{2D5ABB26-0587-4C30-8999-92F81FD0307C}</a:tableStyleId>
              </a:tblPr>
              <a:tblGrid>
                <a:gridCol w="1383030"/>
                <a:gridCol w="7919085"/>
              </a:tblGrid>
              <a:tr h="399415">
                <a:tc>
                  <a:txBody>
                    <a:bodyPr/>
                    <a:lstStyle/>
                    <a:p>
                      <a:pPr marL="98425" algn="ctr">
                        <a:lnSpc>
                          <a:spcPct val="100000"/>
                        </a:lnSpc>
                        <a:spcBef>
                          <a:spcPts val="315"/>
                        </a:spcBef>
                      </a:pPr>
                      <a:r>
                        <a:rPr sz="2000" b="1" dirty="0">
                          <a:solidFill>
                            <a:srgbClr val="FFFFFF"/>
                          </a:solidFill>
                          <a:latin typeface="微软雅黑" panose="020B0503020204020204" charset="-122"/>
                          <a:ea typeface="微软雅黑" panose="020B0503020204020204" charset="-122"/>
                          <a:cs typeface="微软雅黑" panose="020B0503020204020204" charset="-122"/>
                        </a:rPr>
                        <a:t>提纲类型</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marL="99060" algn="ctr">
                        <a:lnSpc>
                          <a:spcPct val="100000"/>
                        </a:lnSpc>
                        <a:spcBef>
                          <a:spcPts val="315"/>
                        </a:spcBef>
                      </a:pPr>
                      <a:r>
                        <a:rPr sz="2000" b="1" spc="-5" dirty="0">
                          <a:solidFill>
                            <a:srgbClr val="FFFFFF"/>
                          </a:solidFill>
                          <a:latin typeface="微软雅黑" panose="020B0503020204020204" charset="-122"/>
                          <a:ea typeface="微软雅黑" panose="020B0503020204020204" charset="-122"/>
                          <a:cs typeface="微软雅黑" panose="020B0503020204020204" charset="-122"/>
                        </a:rPr>
                        <a:t>特点</a:t>
                      </a:r>
                      <a:endParaRPr sz="2000" b="1" spc="-5"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r>
              <a:tr h="1702435">
                <a:tc>
                  <a:txBody>
                    <a:bodyPr/>
                    <a:lstStyle/>
                    <a:p>
                      <a:pPr>
                        <a:lnSpc>
                          <a:spcPct val="100000"/>
                        </a:lnSpc>
                      </a:pPr>
                      <a:endParaRPr sz="2000">
                        <a:latin typeface="微软雅黑" panose="020B0503020204020204" charset="-122"/>
                        <a:ea typeface="微软雅黑" panose="020B0503020204020204" charset="-122"/>
                        <a:cs typeface="Times New Roman" panose="02020703060505090304"/>
                      </a:endParaRPr>
                    </a:p>
                    <a:p>
                      <a:pPr marL="98425" algn="ctr">
                        <a:lnSpc>
                          <a:spcPct val="100000"/>
                        </a:lnSpc>
                        <a:spcBef>
                          <a:spcPts val="1890"/>
                        </a:spcBef>
                      </a:pPr>
                      <a:r>
                        <a:rPr sz="2000" dirty="0">
                          <a:latin typeface="微软雅黑" panose="020B0503020204020204" charset="-122"/>
                          <a:ea typeface="微软雅黑" panose="020B0503020204020204" charset="-122"/>
                          <a:cs typeface="微软雅黑" panose="020B0503020204020204" charset="-122"/>
                        </a:rPr>
                        <a:t>论点提纲</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99060" marR="1722120">
                        <a:lnSpc>
                          <a:spcPct val="100000"/>
                        </a:lnSpc>
                        <a:spcBef>
                          <a:spcPts val="320"/>
                        </a:spcBef>
                      </a:pPr>
                      <a:r>
                        <a:rPr sz="2000" spc="-5" dirty="0">
                          <a:latin typeface="微软雅黑" panose="020B0503020204020204" charset="-122"/>
                          <a:ea typeface="微软雅黑" panose="020B0503020204020204" charset="-122"/>
                          <a:cs typeface="微软雅黑" panose="020B0503020204020204" charset="-122"/>
                        </a:rPr>
                        <a:t>所有条目都是名词短语或相当于名词的短语。 </a:t>
                      </a:r>
                      <a:endParaRPr sz="2000" spc="-5" dirty="0">
                        <a:latin typeface="微软雅黑" panose="020B0503020204020204" charset="-122"/>
                        <a:ea typeface="微软雅黑" panose="020B0503020204020204" charset="-122"/>
                        <a:cs typeface="微软雅黑" panose="020B0503020204020204" charset="-122"/>
                      </a:endParaRPr>
                    </a:p>
                    <a:p>
                      <a:pPr marL="99060" marR="1722120" indent="0" fontAlgn="auto">
                        <a:lnSpc>
                          <a:spcPts val="3000"/>
                        </a:lnSpc>
                        <a:spcBef>
                          <a:spcPts val="320"/>
                        </a:spcBef>
                      </a:pPr>
                      <a:r>
                        <a:rPr sz="2000" dirty="0">
                          <a:latin typeface="微软雅黑" panose="020B0503020204020204" charset="-122"/>
                          <a:ea typeface="微软雅黑" panose="020B0503020204020204" charset="-122"/>
                          <a:cs typeface="微软雅黑" panose="020B0503020204020204" charset="-122"/>
                        </a:rPr>
                        <a:t>例</a:t>
                      </a:r>
                      <a:r>
                        <a:rPr sz="2000" spc="-65" dirty="0">
                          <a:latin typeface="微软雅黑" panose="020B0503020204020204" charset="-122"/>
                          <a:ea typeface="微软雅黑" panose="020B0503020204020204" charset="-122"/>
                          <a:cs typeface="微软雅黑" panose="020B0503020204020204" charset="-122"/>
                        </a:rPr>
                        <a:t> </a:t>
                      </a:r>
                      <a:r>
                        <a:rPr sz="2000" dirty="0">
                          <a:latin typeface="微软雅黑" panose="020B0503020204020204" charset="-122"/>
                          <a:ea typeface="微软雅黑" panose="020B0503020204020204" charset="-122"/>
                          <a:cs typeface="微软雅黑" panose="020B0503020204020204" charset="-122"/>
                        </a:rPr>
                        <a:t> </a:t>
                      </a:r>
                      <a:r>
                        <a:rPr sz="2000" spc="10" dirty="0">
                          <a:latin typeface="微软雅黑" panose="020B0503020204020204" charset="-122"/>
                          <a:ea typeface="微软雅黑" panose="020B0503020204020204" charset="-122"/>
                          <a:cs typeface="Arial" panose="020B0604020202090204"/>
                        </a:rPr>
                        <a:t>I.</a:t>
                      </a:r>
                      <a:r>
                        <a:rPr sz="2000" spc="-6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Main</a:t>
                      </a:r>
                      <a:r>
                        <a:rPr sz="2000" spc="-90"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causes</a:t>
                      </a:r>
                      <a:r>
                        <a:rPr sz="2000" spc="-125"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of</a:t>
                      </a:r>
                      <a:r>
                        <a:rPr sz="2000" spc="-5"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air</a:t>
                      </a:r>
                      <a:r>
                        <a:rPr sz="2000" spc="-3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pollution</a:t>
                      </a:r>
                      <a:endParaRPr sz="2000">
                        <a:latin typeface="微软雅黑" panose="020B0503020204020204" charset="-122"/>
                        <a:ea typeface="微软雅黑" panose="020B0503020204020204" charset="-122"/>
                        <a:cs typeface="Arial" panose="020B0604020202090204"/>
                      </a:endParaRPr>
                    </a:p>
                    <a:p>
                      <a:pPr marL="899160" indent="0" fontAlgn="auto">
                        <a:lnSpc>
                          <a:spcPts val="3000"/>
                        </a:lnSpc>
                        <a:spcBef>
                          <a:spcPts val="25"/>
                        </a:spcBef>
                        <a:buAutoNum type="alphaUcPeriod"/>
                        <a:tabLst>
                          <a:tab pos="899160" algn="l"/>
                        </a:tabLst>
                      </a:pPr>
                      <a:r>
                        <a:rPr sz="2000" spc="0" dirty="0">
                          <a:latin typeface="微软雅黑" panose="020B0503020204020204" charset="-122"/>
                          <a:ea typeface="微软雅黑" panose="020B0503020204020204" charset="-122"/>
                          <a:cs typeface="Arial" panose="020B0604020202090204"/>
                        </a:rPr>
                        <a:t> Automobiles</a:t>
                      </a:r>
                      <a:endParaRPr sz="2000">
                        <a:latin typeface="微软雅黑" panose="020B0503020204020204" charset="-122"/>
                        <a:ea typeface="微软雅黑" panose="020B0503020204020204" charset="-122"/>
                        <a:cs typeface="Arial" panose="020B0604020202090204"/>
                      </a:endParaRPr>
                    </a:p>
                    <a:p>
                      <a:pPr marL="922655" indent="0" fontAlgn="auto">
                        <a:lnSpc>
                          <a:spcPts val="3000"/>
                        </a:lnSpc>
                        <a:spcBef>
                          <a:spcPts val="5"/>
                        </a:spcBef>
                        <a:buAutoNum type="alphaUcPeriod"/>
                        <a:tabLst>
                          <a:tab pos="923290" algn="l"/>
                        </a:tabLst>
                      </a:pPr>
                      <a:r>
                        <a:rPr sz="2000" spc="10" dirty="0">
                          <a:latin typeface="微软雅黑" panose="020B0503020204020204" charset="-122"/>
                          <a:ea typeface="微软雅黑" panose="020B0503020204020204" charset="-122"/>
                          <a:cs typeface="Arial" panose="020B0604020202090204"/>
                        </a:rPr>
                        <a:t> Industry</a:t>
                      </a:r>
                      <a:endParaRPr sz="2000">
                        <a:latin typeface="微软雅黑" panose="020B0503020204020204" charset="-122"/>
                        <a:ea typeface="微软雅黑" panose="020B0503020204020204" charset="-122"/>
                        <a:cs typeface="Arial" panose="020B0604020202090204"/>
                      </a:endParaRPr>
                    </a:p>
                    <a:p>
                      <a:pPr marL="930275" indent="0" fontAlgn="auto">
                        <a:lnSpc>
                          <a:spcPts val="3000"/>
                        </a:lnSpc>
                        <a:spcBef>
                          <a:spcPts val="5"/>
                        </a:spcBef>
                        <a:buAutoNum type="alphaUcPeriod"/>
                        <a:tabLst>
                          <a:tab pos="930910" algn="l"/>
                        </a:tabLst>
                      </a:pPr>
                      <a:r>
                        <a:rPr sz="2000" spc="10" dirty="0">
                          <a:latin typeface="微软雅黑" panose="020B0503020204020204" charset="-122"/>
                          <a:ea typeface="微软雅黑" panose="020B0503020204020204" charset="-122"/>
                          <a:cs typeface="Arial" panose="020B0604020202090204"/>
                        </a:rPr>
                        <a:t> Rubbish</a:t>
                      </a:r>
                      <a:endParaRPr sz="2000">
                        <a:latin typeface="微软雅黑" panose="020B0503020204020204" charset="-122"/>
                        <a:ea typeface="微软雅黑" panose="020B0503020204020204" charset="-122"/>
                        <a:cs typeface="Arial" panose="020B0604020202090204"/>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1982470">
                <a:tc>
                  <a:txBody>
                    <a:bodyPr/>
                    <a:lstStyle/>
                    <a:p>
                      <a:pPr>
                        <a:lnSpc>
                          <a:spcPct val="100000"/>
                        </a:lnSpc>
                      </a:pPr>
                      <a:endParaRPr sz="2000">
                        <a:latin typeface="微软雅黑" panose="020B0503020204020204" charset="-122"/>
                        <a:ea typeface="微软雅黑" panose="020B0503020204020204" charset="-122"/>
                        <a:cs typeface="Times New Roman" panose="02020703060505090304"/>
                      </a:endParaRPr>
                    </a:p>
                    <a:p>
                      <a:pPr marL="98425" algn="ctr">
                        <a:lnSpc>
                          <a:spcPct val="100000"/>
                        </a:lnSpc>
                        <a:spcBef>
                          <a:spcPts val="1905"/>
                        </a:spcBef>
                      </a:pPr>
                      <a:r>
                        <a:rPr sz="2000" dirty="0">
                          <a:latin typeface="微软雅黑" panose="020B0503020204020204" charset="-122"/>
                          <a:ea typeface="微软雅黑" panose="020B0503020204020204" charset="-122"/>
                          <a:cs typeface="微软雅黑" panose="020B0503020204020204" charset="-122"/>
                        </a:rPr>
                        <a:t>句子提纲</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99060">
                        <a:lnSpc>
                          <a:spcPct val="100000"/>
                        </a:lnSpc>
                        <a:spcBef>
                          <a:spcPts val="340"/>
                        </a:spcBef>
                      </a:pPr>
                      <a:r>
                        <a:rPr sz="2000" spc="-5" dirty="0">
                          <a:latin typeface="微软雅黑" panose="020B0503020204020204" charset="-122"/>
                          <a:ea typeface="微软雅黑" panose="020B0503020204020204" charset="-122"/>
                          <a:cs typeface="微软雅黑" panose="020B0503020204020204" charset="-122"/>
                        </a:rPr>
                        <a:t>所有条目必须是完整的句子。</a:t>
                      </a:r>
                      <a:endParaRPr sz="2000">
                        <a:latin typeface="微软雅黑" panose="020B0503020204020204" charset="-122"/>
                        <a:ea typeface="微软雅黑" panose="020B0503020204020204" charset="-122"/>
                        <a:cs typeface="微软雅黑" panose="020B0503020204020204" charset="-122"/>
                      </a:endParaRPr>
                    </a:p>
                    <a:p>
                      <a:pPr marL="99060" indent="0" fontAlgn="auto">
                        <a:lnSpc>
                          <a:spcPts val="3000"/>
                        </a:lnSpc>
                      </a:pPr>
                      <a:r>
                        <a:rPr sz="2000" spc="-5" dirty="0">
                          <a:latin typeface="微软雅黑" panose="020B0503020204020204" charset="-122"/>
                          <a:ea typeface="微软雅黑" panose="020B0503020204020204" charset="-122"/>
                          <a:cs typeface="微软雅黑" panose="020B0503020204020204" charset="-122"/>
                        </a:rPr>
                        <a:t>例</a:t>
                      </a:r>
                      <a:r>
                        <a:rPr lang="zh-CN" sz="2000" spc="-5" dirty="0">
                          <a:latin typeface="微软雅黑" panose="020B0503020204020204" charset="-122"/>
                          <a:ea typeface="微软雅黑" panose="020B0503020204020204" charset="-122"/>
                          <a:cs typeface="微软雅黑" panose="020B0503020204020204" charset="-122"/>
                        </a:rPr>
                        <a:t>：</a:t>
                      </a:r>
                      <a:r>
                        <a:rPr sz="2000" spc="-30" dirty="0">
                          <a:latin typeface="微软雅黑" panose="020B0503020204020204" charset="-122"/>
                          <a:ea typeface="微软雅黑" panose="020B0503020204020204" charset="-122"/>
                          <a:cs typeface="Arial" panose="020B0604020202090204"/>
                        </a:rPr>
                        <a:t>IV</a:t>
                      </a:r>
                      <a:r>
                        <a:rPr sz="2000" spc="9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Traveling</a:t>
                      </a:r>
                      <a:r>
                        <a:rPr sz="2000" spc="-3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gives</a:t>
                      </a:r>
                      <a:r>
                        <a:rPr sz="2000" spc="-6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one</a:t>
                      </a:r>
                      <a:r>
                        <a:rPr sz="2000" spc="-3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an</a:t>
                      </a:r>
                      <a:r>
                        <a:rPr sz="2000" spc="-3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opportunity</a:t>
                      </a:r>
                      <a:r>
                        <a:rPr sz="2000" spc="-12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to</a:t>
                      </a:r>
                      <a:r>
                        <a:rPr sz="2000" spc="-9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see</a:t>
                      </a:r>
                      <a:r>
                        <a:rPr sz="2000" spc="-30"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different</a:t>
                      </a:r>
                      <a:r>
                        <a:rPr sz="2000" spc="-6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places.</a:t>
                      </a:r>
                      <a:endParaRPr sz="2000">
                        <a:latin typeface="微软雅黑" panose="020B0503020204020204" charset="-122"/>
                        <a:ea typeface="微软雅黑" panose="020B0503020204020204" charset="-122"/>
                        <a:cs typeface="Arial" panose="020B0604020202090204"/>
                      </a:endParaRPr>
                    </a:p>
                    <a:p>
                      <a:pPr marL="792480" indent="0" fontAlgn="auto">
                        <a:lnSpc>
                          <a:spcPts val="3000"/>
                        </a:lnSpc>
                        <a:spcBef>
                          <a:spcPts val="25"/>
                        </a:spcBef>
                        <a:buAutoNum type="alphaUcPeriod"/>
                        <a:tabLst>
                          <a:tab pos="793115" algn="l"/>
                        </a:tabLst>
                      </a:pPr>
                      <a:r>
                        <a:rPr lang="zh-CN" sz="2000" spc="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One </a:t>
                      </a:r>
                      <a:r>
                        <a:rPr sz="2000" spc="15" dirty="0">
                          <a:latin typeface="微软雅黑" panose="020B0503020204020204" charset="-122"/>
                          <a:ea typeface="微软雅黑" panose="020B0503020204020204" charset="-122"/>
                          <a:cs typeface="Arial" panose="020B0604020202090204"/>
                        </a:rPr>
                        <a:t>can </a:t>
                      </a:r>
                      <a:r>
                        <a:rPr sz="2000" spc="0" dirty="0">
                          <a:latin typeface="微软雅黑" panose="020B0503020204020204" charset="-122"/>
                          <a:ea typeface="微软雅黑" panose="020B0503020204020204" charset="-122"/>
                          <a:cs typeface="Arial" panose="020B0604020202090204"/>
                        </a:rPr>
                        <a:t>learn </a:t>
                      </a:r>
                      <a:r>
                        <a:rPr sz="2000" dirty="0">
                          <a:latin typeface="微软雅黑" panose="020B0503020204020204" charset="-122"/>
                          <a:ea typeface="微软雅黑" panose="020B0503020204020204" charset="-122"/>
                          <a:cs typeface="Arial" panose="020B0604020202090204"/>
                        </a:rPr>
                        <a:t>from </a:t>
                      </a:r>
                      <a:r>
                        <a:rPr sz="2000" spc="5" dirty="0">
                          <a:latin typeface="微软雅黑" panose="020B0503020204020204" charset="-122"/>
                          <a:ea typeface="微软雅黑" panose="020B0503020204020204" charset="-122"/>
                          <a:cs typeface="Arial" panose="020B0604020202090204"/>
                        </a:rPr>
                        <a:t>historic</a:t>
                      </a:r>
                      <a:r>
                        <a:rPr sz="2000" spc="-32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places.</a:t>
                      </a:r>
                      <a:endParaRPr sz="2000">
                        <a:latin typeface="微软雅黑" panose="020B0503020204020204" charset="-122"/>
                        <a:ea typeface="微软雅黑" panose="020B0503020204020204" charset="-122"/>
                        <a:cs typeface="Arial" panose="020B0604020202090204"/>
                      </a:endParaRPr>
                    </a:p>
                    <a:p>
                      <a:pPr marL="808355" indent="0" fontAlgn="auto">
                        <a:lnSpc>
                          <a:spcPts val="3000"/>
                        </a:lnSpc>
                        <a:buAutoNum type="alphaUcPeriod"/>
                        <a:tabLst>
                          <a:tab pos="808990" algn="l"/>
                        </a:tabLst>
                      </a:pPr>
                      <a:r>
                        <a:rPr sz="2000" spc="5" dirty="0">
                          <a:latin typeface="微软雅黑" panose="020B0503020204020204" charset="-122"/>
                          <a:ea typeface="微软雅黑" panose="020B0503020204020204" charset="-122"/>
                          <a:cs typeface="Arial" panose="020B0604020202090204"/>
                        </a:rPr>
                        <a:t> One </a:t>
                      </a:r>
                      <a:r>
                        <a:rPr sz="2000" spc="15" dirty="0">
                          <a:latin typeface="微软雅黑" panose="020B0503020204020204" charset="-122"/>
                          <a:ea typeface="微软雅黑" panose="020B0503020204020204" charset="-122"/>
                          <a:cs typeface="Arial" panose="020B0604020202090204"/>
                        </a:rPr>
                        <a:t>can </a:t>
                      </a:r>
                      <a:r>
                        <a:rPr sz="2000" spc="0" dirty="0">
                          <a:latin typeface="微软雅黑" panose="020B0503020204020204" charset="-122"/>
                          <a:ea typeface="微软雅黑" panose="020B0503020204020204" charset="-122"/>
                          <a:cs typeface="Arial" panose="020B0604020202090204"/>
                        </a:rPr>
                        <a:t>enjoy </a:t>
                      </a:r>
                      <a:r>
                        <a:rPr sz="2000" spc="5" dirty="0">
                          <a:latin typeface="微软雅黑" panose="020B0503020204020204" charset="-122"/>
                          <a:ea typeface="微软雅黑" panose="020B0503020204020204" charset="-122"/>
                          <a:cs typeface="Arial" panose="020B0604020202090204"/>
                        </a:rPr>
                        <a:t>natural</a:t>
                      </a:r>
                      <a:r>
                        <a:rPr sz="2000" spc="-315"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scenery.</a:t>
                      </a:r>
                      <a:endParaRPr sz="2000">
                        <a:latin typeface="微软雅黑" panose="020B0503020204020204" charset="-122"/>
                        <a:ea typeface="微软雅黑" panose="020B0503020204020204" charset="-122"/>
                        <a:cs typeface="Arial" panose="020B0604020202090204"/>
                      </a:endParaRPr>
                    </a:p>
                    <a:p>
                      <a:pPr marL="815975" indent="0" fontAlgn="auto">
                        <a:lnSpc>
                          <a:spcPts val="3000"/>
                        </a:lnSpc>
                        <a:buAutoNum type="alphaUcPeriod"/>
                        <a:tabLst>
                          <a:tab pos="816610" algn="l"/>
                        </a:tabLst>
                      </a:pPr>
                      <a:r>
                        <a:rPr sz="2000" spc="5" dirty="0">
                          <a:latin typeface="微软雅黑" panose="020B0503020204020204" charset="-122"/>
                          <a:ea typeface="微软雅黑" panose="020B0503020204020204" charset="-122"/>
                          <a:cs typeface="Arial" panose="020B0604020202090204"/>
                        </a:rPr>
                        <a:t> One</a:t>
                      </a:r>
                      <a:r>
                        <a:rPr sz="2000" spc="-3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has</a:t>
                      </a:r>
                      <a:r>
                        <a:rPr sz="2000" spc="-65"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a</a:t>
                      </a:r>
                      <a:r>
                        <a:rPr sz="2000" spc="2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chance</a:t>
                      </a:r>
                      <a:r>
                        <a:rPr sz="2000" spc="-15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to</a:t>
                      </a:r>
                      <a:r>
                        <a:rPr sz="2000" spc="-30"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learn</a:t>
                      </a:r>
                      <a:r>
                        <a:rPr sz="2000" spc="-35"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about</a:t>
                      </a:r>
                      <a:r>
                        <a:rPr sz="2000" spc="-6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local</a:t>
                      </a:r>
                      <a:r>
                        <a:rPr sz="2000" spc="-9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culture.</a:t>
                      </a:r>
                      <a:endParaRPr sz="2000">
                        <a:latin typeface="微软雅黑" panose="020B0503020204020204" charset="-122"/>
                        <a:ea typeface="微软雅黑" panose="020B0503020204020204" charset="-122"/>
                        <a:cs typeface="Arial" panose="020B0604020202090204"/>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bl>
          </a:graphicData>
        </a:graphic>
      </p:graphicFrame>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443865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 Those who have limited access to the Internet or other technology seem to get lost.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
        <p:nvSpPr>
          <p:cNvPr id="4" name="文本框 3"/>
          <p:cNvSpPr txBox="1"/>
          <p:nvPr/>
        </p:nvSpPr>
        <p:spPr>
          <a:xfrm>
            <a:off x="1187450" y="1186180"/>
            <a:ext cx="10119360" cy="5477510"/>
          </a:xfrm>
          <a:prstGeom prst="rect">
            <a:avLst/>
          </a:prstGeom>
          <a:noFill/>
          <a:ln w="9525">
            <a:noFill/>
          </a:ln>
        </p:spPr>
        <p:txBody>
          <a:bodyPr wrap="square">
            <a:spAutoFit/>
          </a:bodyPr>
          <a:lstStyle/>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①</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段意：我变得很不耐烦，这是科技带给我的影响。</a:t>
            </a:r>
            <a:endPar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②</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段意：科技能够节省时间，但同时也使我们越来越不耐烦。</a:t>
            </a:r>
            <a:endPar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③</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a:t>
            </a:r>
            <a:r>
              <a:rPr lang="zh-CN" altLang="en-US" sz="2000">
                <a:solidFill>
                  <a:schemeClr val="bg1">
                    <a:lumMod val="75000"/>
                  </a:schemeClr>
                </a:solidFill>
                <a:latin typeface="微软雅黑" panose="020B0503020204020204" charset="-122"/>
                <a:ea typeface="微软雅黑" panose="020B0503020204020204" charset="-122"/>
                <a:sym typeface="+mn-ea"/>
              </a:rPr>
              <a:t>我们过度依靠科技所带来的便利以至于对科技产生依赖。</a:t>
            </a:r>
            <a:endPar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sym typeface="+mn-ea"/>
            </a:endParaRP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④</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段意：快速交流让我们彼此疏远，身体接触和面对面交流减少。</a:t>
            </a:r>
            <a:endPar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chemeClr val="bg1">
                    <a:lumMod val="75000"/>
                  </a:schemeClr>
                </a:solidFill>
                <a:latin typeface="微软雅黑" panose="020B0503020204020204" charset="-122"/>
                <a:ea typeface="微软雅黑" panose="020B0503020204020204" charset="-122"/>
                <a:cs typeface="微软雅黑" panose="020B0503020204020204" charset="-122"/>
              </a:rPr>
              <a:t>⑤</a:t>
            </a:r>
            <a:r>
              <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rPr>
              <a:t>段意：当网络受限时，人们会感到不知所措。</a:t>
            </a:r>
            <a:endParaRPr lang="zh-CN" altLang="en-US" sz="2000" b="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⑥</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段意：科技不应该被视为是唯一的交流途径，准确性应当是第一要义。</a:t>
            </a:r>
            <a:endParaRPr lang="zh-CN" altLang="en-US" sz="2000" b="0">
              <a:solidFill>
                <a:srgbClr val="0066FF"/>
              </a:solidFill>
              <a:latin typeface="微软雅黑" panose="020B0503020204020204" charset="-122"/>
              <a:ea typeface="微软雅黑" panose="020B0503020204020204" charset="-122"/>
              <a:cs typeface="微软雅黑" panose="020B0503020204020204" charset="-122"/>
            </a:endParaRPr>
          </a:p>
          <a:p>
            <a:pPr indent="0" fontAlgn="auto">
              <a:lnSpc>
                <a:spcPts val="5000"/>
              </a:lnSpc>
            </a:pPr>
            <a:r>
              <a:rPr lang="en-US" altLang="zh-CN" sz="2000" b="0">
                <a:solidFill>
                  <a:srgbClr val="0066FF"/>
                </a:solidFill>
                <a:latin typeface="微软雅黑" panose="020B0503020204020204" charset="-122"/>
                <a:ea typeface="微软雅黑" panose="020B0503020204020204" charset="-122"/>
                <a:cs typeface="微软雅黑" panose="020B0503020204020204" charset="-122"/>
              </a:rPr>
              <a:t>⑦</a:t>
            </a:r>
            <a:r>
              <a:rPr lang="zh-CN" altLang="en-US" sz="2000" b="0">
                <a:solidFill>
                  <a:srgbClr val="0066FF"/>
                </a:solidFill>
                <a:latin typeface="微软雅黑" panose="020B0503020204020204" charset="-122"/>
                <a:ea typeface="微软雅黑" panose="020B0503020204020204" charset="-122"/>
                <a:cs typeface="微软雅黑" panose="020B0503020204020204" charset="-122"/>
              </a:rPr>
              <a:t>段意：我们要对人工以及与人相关的低效率更有耐心。</a:t>
            </a:r>
            <a:endParaRPr lang="zh-CN" altLang="en-US" sz="2000" b="0">
              <a:solidFill>
                <a:srgbClr val="0066FF"/>
              </a:solidFill>
              <a:latin typeface="微软雅黑" panose="020B0503020204020204" charset="-122"/>
              <a:ea typeface="微软雅黑" panose="020B0503020204020204" charset="-122"/>
              <a:cs typeface="微软雅黑" panose="020B0503020204020204" charset="-122"/>
            </a:endParaRPr>
          </a:p>
          <a:p>
            <a:pPr indent="0" fontAlgn="auto">
              <a:lnSpc>
                <a:spcPts val="3500"/>
              </a:lnSpc>
            </a:pPr>
            <a:endParaRPr lang="zh-CN" altLang="en-US" sz="2000">
              <a:latin typeface="微软雅黑" panose="020B0503020204020204" charset="-122"/>
              <a:ea typeface="微软雅黑" panose="020B0503020204020204" charset="-122"/>
              <a:sym typeface="+mn-ea"/>
            </a:endParaRPr>
          </a:p>
          <a:p>
            <a:pPr indent="0" fontAlgn="auto">
              <a:lnSpc>
                <a:spcPts val="3500"/>
              </a:lnSpc>
            </a:pPr>
            <a:endParaRPr lang="zh-CN" altLang="en-US">
              <a:latin typeface="微软雅黑" panose="020B0503020204020204" charset="-122"/>
              <a:ea typeface="微软雅黑" panose="020B050302020402020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586232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 Those who have limited access to the Internet or other technology seem to get lost.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III. Conclusion: (Paragraphs 6-7)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789940"/>
            <a:ext cx="8521700" cy="59264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⑥ While technology is an essential part of our thriving society, it should be less emphasized as the only way to communicate efficiently. Instead, accuracy should be the priority. While the Internet and fax machines are faster, efficiency can have its drawbacks. They do not always promise accurate information in sending. For example, these devices might not be the best way to submit important documents, such as college applications. Also, with the Internet, valuable information, such as credit card information, can fall into the wrong hands without being detected.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⑥段意：科技不应该被视为是唯一的交流途径，准确性应当是第一要义。</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62670" y="914400"/>
            <a:ext cx="3636645" cy="4579620"/>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thriving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繁荣的、兴旺的</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emphasize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强调、着重</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accuracy  ['ækjʊrəsɪ]</a:t>
            </a:r>
            <a:endParaRPr lang="zh-CN" altLang="en-US">
              <a:latin typeface="微软雅黑" panose="020B0503020204020204" charset="-122"/>
              <a:ea typeface="微软雅黑" panose="020B0503020204020204" charset="-122"/>
              <a:sym typeface="+mn-ea"/>
            </a:endParaRP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准确度、精准度</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priority  [praɪ'ɒrɪtɪ]</a:t>
            </a:r>
            <a:endParaRPr lang="zh-CN" altLang="en-US">
              <a:latin typeface="微软雅黑" panose="020B0503020204020204" charset="-122"/>
              <a:ea typeface="微软雅黑" panose="020B0503020204020204" charset="-122"/>
              <a:sym typeface="+mn-ea"/>
            </a:endParaRP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优先、优先考虑的事情</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drawback 缺点、不利条件</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submit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屈服、提交</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zh-CN" altLang="en-US">
                <a:latin typeface="微软雅黑" panose="020B0503020204020204" charset="-122"/>
                <a:ea typeface="微软雅黑" panose="020B0503020204020204" charset="-122"/>
                <a:sym typeface="+mn-ea"/>
              </a:rPr>
              <a:t>detect [dɪ'tekt]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察觉、发现</a:t>
            </a:r>
            <a:endParaRPr lang="en-US" altLang="zh-CN">
              <a:latin typeface="微软雅黑" panose="020B0503020204020204" charset="-122"/>
              <a:ea typeface="微软雅黑" panose="020B0503020204020204" charset="-122"/>
              <a:sym typeface="+mn-ea"/>
            </a:endParaRPr>
          </a:p>
          <a:p>
            <a:pPr fontAlgn="auto">
              <a:lnSpc>
                <a:spcPts val="3500"/>
              </a:lnSpc>
            </a:pP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210" y="789940"/>
            <a:ext cx="8521700" cy="59264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⑥ While technology is an essential part of our thriving society, </a:t>
            </a:r>
            <a:r>
              <a:rPr lang="zh-CN" altLang="en-US" sz="2000" u="sng">
                <a:solidFill>
                  <a:schemeClr val="bg2">
                    <a:lumMod val="50000"/>
                  </a:schemeClr>
                </a:solidFill>
                <a:latin typeface="微软雅黑" panose="020B0503020204020204" charset="-122"/>
                <a:ea typeface="微软雅黑" panose="020B0503020204020204" charset="-122"/>
              </a:rPr>
              <a:t>it should be less emphasized as the only way to communicate efficiently.</a:t>
            </a:r>
            <a:r>
              <a:rPr lang="zh-CN" altLang="en-US" sz="2000">
                <a:latin typeface="微软雅黑" panose="020B0503020204020204" charset="-122"/>
                <a:ea typeface="微软雅黑" panose="020B0503020204020204" charset="-122"/>
              </a:rPr>
              <a:t> Instead, accuracy should be the priority. While the Internet and fax machines are faster, efficiency can have its drawbacks. They do not always promise accurate information in sending. For example, these devices might not be the best way to submit important documents, such as college applications. Also, with the Internet, valuable information, such as credit card information, can fall into the wrong hands without being detected. </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⑥段意：科技不应该被视为是唯一的交流途径，准确性应当是第一要义。</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7" name="文本框 6"/>
          <p:cNvSpPr txBox="1"/>
          <p:nvPr/>
        </p:nvSpPr>
        <p:spPr>
          <a:xfrm>
            <a:off x="8662670" y="914400"/>
            <a:ext cx="3636645" cy="4579620"/>
          </a:xfrm>
          <a:prstGeom prst="rect">
            <a:avLst/>
          </a:prstGeom>
          <a:noFill/>
        </p:spPr>
        <p:txBody>
          <a:bodyPr wrap="square" rtlCol="0">
            <a:spAutoFit/>
          </a:bodyPr>
          <a:lstStyle/>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a:latin typeface="微软雅黑" panose="020B0503020204020204" charset="-122"/>
                <a:ea typeface="微软雅黑" panose="020B0503020204020204" charset="-122"/>
                <a:sym typeface="+mn-ea"/>
              </a:rPr>
              <a:t>thriving </a:t>
            </a:r>
            <a:r>
              <a:rPr lang="en-US" altLang="zh-CN">
                <a:latin typeface="微软雅黑" panose="020B0503020204020204" charset="-122"/>
                <a:ea typeface="微软雅黑" panose="020B0503020204020204" charset="-122"/>
                <a:sym typeface="+mn-ea"/>
              </a:rPr>
              <a:t>adj. </a:t>
            </a:r>
            <a:r>
              <a:rPr lang="zh-CN" altLang="en-US">
                <a:latin typeface="微软雅黑" panose="020B0503020204020204" charset="-122"/>
                <a:ea typeface="微软雅黑" panose="020B0503020204020204" charset="-122"/>
                <a:sym typeface="+mn-ea"/>
              </a:rPr>
              <a:t>繁荣的、兴旺的</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② </a:t>
            </a:r>
            <a:r>
              <a:rPr lang="zh-CN" altLang="en-US">
                <a:latin typeface="微软雅黑" panose="020B0503020204020204" charset="-122"/>
                <a:ea typeface="微软雅黑" panose="020B0503020204020204" charset="-122"/>
                <a:sym typeface="+mn-ea"/>
              </a:rPr>
              <a:t>emphasize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强调、着重</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zh-CN" altLang="en-US">
                <a:latin typeface="微软雅黑" panose="020B0503020204020204" charset="-122"/>
                <a:ea typeface="微软雅黑" panose="020B0503020204020204" charset="-122"/>
                <a:sym typeface="+mn-ea"/>
              </a:rPr>
              <a:t>accuracy  ['ækjʊrəsɪ]</a:t>
            </a:r>
            <a:endParaRPr lang="zh-CN" altLang="en-US">
              <a:latin typeface="微软雅黑" panose="020B0503020204020204" charset="-122"/>
              <a:ea typeface="微软雅黑" panose="020B0503020204020204" charset="-122"/>
              <a:sym typeface="+mn-ea"/>
            </a:endParaRP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准确度、精准度</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zh-CN" altLang="en-US">
                <a:latin typeface="微软雅黑" panose="020B0503020204020204" charset="-122"/>
                <a:ea typeface="微软雅黑" panose="020B0503020204020204" charset="-122"/>
                <a:sym typeface="+mn-ea"/>
              </a:rPr>
              <a:t>priority  [praɪ'ɒrɪtɪ]</a:t>
            </a:r>
            <a:endParaRPr lang="zh-CN" altLang="en-US">
              <a:latin typeface="微软雅黑" panose="020B0503020204020204" charset="-122"/>
              <a:ea typeface="微软雅黑" panose="020B0503020204020204" charset="-122"/>
              <a:sym typeface="+mn-ea"/>
            </a:endParaRPr>
          </a:p>
          <a:p>
            <a:pPr fontAlgn="auto">
              <a:lnSpc>
                <a:spcPts val="3500"/>
              </a:lnSpc>
            </a:pPr>
            <a:r>
              <a:rPr lang="en-US" altLang="zh-CN">
                <a:latin typeface="微软雅黑" panose="020B0503020204020204" charset="-122"/>
                <a:ea typeface="微软雅黑" panose="020B0503020204020204" charset="-122"/>
                <a:sym typeface="+mn-ea"/>
              </a:rPr>
              <a:t>n. </a:t>
            </a:r>
            <a:r>
              <a:rPr lang="zh-CN" altLang="en-US">
                <a:latin typeface="微软雅黑" panose="020B0503020204020204" charset="-122"/>
                <a:ea typeface="微软雅黑" panose="020B0503020204020204" charset="-122"/>
                <a:sym typeface="+mn-ea"/>
              </a:rPr>
              <a:t>优先、优先考虑的事情</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zh-CN" altLang="en-US">
                <a:latin typeface="微软雅黑" panose="020B0503020204020204" charset="-122"/>
                <a:ea typeface="微软雅黑" panose="020B0503020204020204" charset="-122"/>
                <a:sym typeface="+mn-ea"/>
              </a:rPr>
              <a:t>drawback 缺点、不利条件</a:t>
            </a:r>
            <a:endParaRPr lang="zh-CN" altLang="en-US">
              <a:latin typeface="微软雅黑" panose="020B0503020204020204" charset="-122"/>
              <a:ea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zh-CN" altLang="en-US">
                <a:latin typeface="微软雅黑" panose="020B0503020204020204" charset="-122"/>
                <a:ea typeface="微软雅黑" panose="020B0503020204020204" charset="-122"/>
                <a:sym typeface="+mn-ea"/>
              </a:rPr>
              <a:t>submit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屈服、提交</a:t>
            </a: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zh-CN" altLang="en-US">
                <a:latin typeface="微软雅黑" panose="020B0503020204020204" charset="-122"/>
                <a:ea typeface="微软雅黑" panose="020B0503020204020204" charset="-122"/>
                <a:sym typeface="+mn-ea"/>
              </a:rPr>
              <a:t>detect [dɪ'tekt] </a:t>
            </a:r>
            <a:r>
              <a:rPr lang="en-US" altLang="zh-CN">
                <a:latin typeface="微软雅黑" panose="020B0503020204020204" charset="-122"/>
                <a:ea typeface="微软雅黑" panose="020B0503020204020204" charset="-122"/>
                <a:sym typeface="+mn-ea"/>
              </a:rPr>
              <a:t>v. </a:t>
            </a:r>
            <a:r>
              <a:rPr lang="zh-CN" altLang="en-US">
                <a:latin typeface="微软雅黑" panose="020B0503020204020204" charset="-122"/>
                <a:ea typeface="微软雅黑" panose="020B0503020204020204" charset="-122"/>
                <a:sym typeface="+mn-ea"/>
              </a:rPr>
              <a:t>察觉、发现</a:t>
            </a:r>
            <a:endParaRPr lang="en-US" altLang="zh-CN">
              <a:latin typeface="微软雅黑" panose="020B0503020204020204" charset="-122"/>
              <a:ea typeface="微软雅黑" panose="020B0503020204020204" charset="-122"/>
              <a:sym typeface="+mn-ea"/>
            </a:endParaRPr>
          </a:p>
          <a:p>
            <a:pPr fontAlgn="auto">
              <a:lnSpc>
                <a:spcPts val="3500"/>
              </a:lnSpc>
            </a:pPr>
            <a:endParaRPr lang="zh-CN" altLang="en-US">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5862320"/>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 Those who have limited access to the Internet or other technology seem to get lost.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III. Conclusion: (Paragraphs 6-7)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Technology should be less emphasized as the only way to communicate efficiently.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901065"/>
            <a:ext cx="8535670" cy="72726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⑦ While completely abandoning these communication devices is not feasible, society needs to be more patient with the inefficiencies of human-made inventions and of course with human connections.</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⑦段意：我们要对人工以及与人相关的低效率更有耐心。</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3297555"/>
          </a:xfrm>
          <a:prstGeom prst="rect">
            <a:avLst/>
          </a:prstGeom>
          <a:noFill/>
        </p:spPr>
        <p:txBody>
          <a:bodyPr wrap="square" rtlCol="0">
            <a:spAutoFit/>
          </a:bodyPr>
          <a:lstStyle/>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feasible ['fi</a:t>
            </a: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zəbl]</a:t>
            </a:r>
            <a:endParaRPr lang="zh-CN" altLang="en-US" sz="2000">
              <a:latin typeface="微软雅黑" panose="020B0503020204020204" charset="-122"/>
              <a:ea typeface="微软雅黑" panose="020B0503020204020204" charset="-122"/>
              <a:sym typeface="+mn-ea"/>
            </a:endParaRPr>
          </a:p>
          <a:p>
            <a:pPr fontAlgn="auto">
              <a:lnSpc>
                <a:spcPts val="4300"/>
              </a:lnSpc>
            </a:pPr>
            <a:r>
              <a:rPr lang="en-US" altLang="zh-CN" sz="2000">
                <a:latin typeface="微软雅黑" panose="020B0503020204020204" charset="-122"/>
                <a:ea typeface="微软雅黑" panose="020B0503020204020204" charset="-122"/>
                <a:sym typeface="+mn-ea"/>
              </a:rPr>
              <a:t>adj. </a:t>
            </a:r>
            <a:r>
              <a:rPr lang="zh-CN" altLang="en-US" sz="2000">
                <a:latin typeface="微软雅黑" panose="020B0503020204020204" charset="-122"/>
                <a:ea typeface="微软雅黑" panose="020B0503020204020204" charset="-122"/>
                <a:sym typeface="+mn-ea"/>
              </a:rPr>
              <a:t>可行的、可实现的</a:t>
            </a:r>
            <a:endParaRPr lang="zh-CN" altLang="en-US" sz="2000">
              <a:latin typeface="微软雅黑" panose="020B0503020204020204" charset="-122"/>
              <a:ea typeface="微软雅黑" panose="020B0503020204020204" charset="-122"/>
              <a:sym typeface="+mn-ea"/>
            </a:endParaRP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inefficiency  [,ɪnɪ'fɪʃənsɪ]</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3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效率低、无能</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invention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发明</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49970" y="789940"/>
            <a:ext cx="12700" cy="54476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901065"/>
            <a:ext cx="8535670" cy="7272655"/>
          </a:xfrm>
          <a:prstGeom prst="rect">
            <a:avLst/>
          </a:prstGeom>
          <a:noFill/>
          <a:ln w="9525">
            <a:noFill/>
          </a:ln>
        </p:spPr>
        <p:txBody>
          <a:bodyPr wrap="square">
            <a:spAutoFit/>
          </a:bodyPr>
          <a:lstStyle/>
          <a:p>
            <a:pPr indent="228600" algn="just" fontAlgn="auto">
              <a:lnSpc>
                <a:spcPts val="3500"/>
              </a:lnSpc>
            </a:pPr>
            <a:r>
              <a:rPr lang="zh-CN" altLang="en-US" sz="2000">
                <a:latin typeface="微软雅黑" panose="020B0503020204020204" charset="-122"/>
                <a:ea typeface="微软雅黑" panose="020B0503020204020204" charset="-122"/>
              </a:rPr>
              <a:t>⑦ While completely abandoning these communication devices is not feasible, </a:t>
            </a:r>
            <a:r>
              <a:rPr lang="zh-CN" altLang="en-US" sz="2000">
                <a:solidFill>
                  <a:schemeClr val="bg2">
                    <a:lumMod val="50000"/>
                  </a:schemeClr>
                </a:solidFill>
                <a:latin typeface="微软雅黑" panose="020B0503020204020204" charset="-122"/>
                <a:ea typeface="微软雅黑" panose="020B0503020204020204" charset="-122"/>
              </a:rPr>
              <a:t>society needs to be more patient with the inefficiencies of human-made inventions and of course with human connections.</a:t>
            </a:r>
            <a:endParaRPr lang="zh-CN" altLang="en-US" sz="2000">
              <a:solidFill>
                <a:schemeClr val="bg2">
                  <a:lumMod val="50000"/>
                </a:schemeClr>
              </a:solidFill>
              <a:latin typeface="微软雅黑" panose="020B0503020204020204" charset="-122"/>
              <a:ea typeface="微软雅黑" panose="020B0503020204020204" charset="-122"/>
            </a:endParaRPr>
          </a:p>
          <a:p>
            <a:pPr indent="228600" algn="just" fontAlgn="auto">
              <a:lnSpc>
                <a:spcPts val="3500"/>
              </a:lnSpc>
            </a:pPr>
            <a:endParaRPr lang="zh-CN" altLang="en-US" sz="2000">
              <a:solidFill>
                <a:schemeClr val="bg2">
                  <a:lumMod val="50000"/>
                </a:schemeClr>
              </a:solidFill>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r>
              <a:rPr lang="zh-CN" altLang="en-US" sz="2000">
                <a:latin typeface="微软雅黑" panose="020B0503020204020204" charset="-122"/>
                <a:ea typeface="微软雅黑" panose="020B0503020204020204" charset="-122"/>
                <a:sym typeface="+mn-ea"/>
              </a:rPr>
              <a:t>⑦段意：我们要对人工以及与人相关的低效率更有耐心。</a:t>
            </a: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a:p>
            <a:pPr indent="228600" algn="just" fontAlgn="auto">
              <a:lnSpc>
                <a:spcPts val="3500"/>
              </a:lnSpc>
            </a:pP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8745855" y="789940"/>
            <a:ext cx="3636645" cy="3297555"/>
          </a:xfrm>
          <a:prstGeom prst="rect">
            <a:avLst/>
          </a:prstGeom>
          <a:noFill/>
        </p:spPr>
        <p:txBody>
          <a:bodyPr wrap="square" rtlCol="0">
            <a:spAutoFit/>
          </a:bodyPr>
          <a:lstStyle/>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① </a:t>
            </a:r>
            <a:r>
              <a:rPr lang="zh-CN" altLang="en-US" sz="2000">
                <a:latin typeface="微软雅黑" panose="020B0503020204020204" charset="-122"/>
                <a:ea typeface="微软雅黑" panose="020B0503020204020204" charset="-122"/>
                <a:sym typeface="+mn-ea"/>
              </a:rPr>
              <a:t>feasible ['fi</a:t>
            </a: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zəbl]</a:t>
            </a:r>
            <a:endParaRPr lang="zh-CN" altLang="en-US" sz="2000">
              <a:latin typeface="微软雅黑" panose="020B0503020204020204" charset="-122"/>
              <a:ea typeface="微软雅黑" panose="020B0503020204020204" charset="-122"/>
              <a:sym typeface="+mn-ea"/>
            </a:endParaRPr>
          </a:p>
          <a:p>
            <a:pPr fontAlgn="auto">
              <a:lnSpc>
                <a:spcPts val="4300"/>
              </a:lnSpc>
            </a:pPr>
            <a:r>
              <a:rPr lang="en-US" altLang="zh-CN" sz="2000">
                <a:latin typeface="微软雅黑" panose="020B0503020204020204" charset="-122"/>
                <a:ea typeface="微软雅黑" panose="020B0503020204020204" charset="-122"/>
                <a:sym typeface="+mn-ea"/>
              </a:rPr>
              <a:t>adj. </a:t>
            </a:r>
            <a:r>
              <a:rPr lang="zh-CN" altLang="en-US" sz="2000">
                <a:latin typeface="微软雅黑" panose="020B0503020204020204" charset="-122"/>
                <a:ea typeface="微软雅黑" panose="020B0503020204020204" charset="-122"/>
                <a:sym typeface="+mn-ea"/>
              </a:rPr>
              <a:t>可行的、可实现的</a:t>
            </a:r>
            <a:endParaRPr lang="zh-CN" altLang="en-US" sz="2000">
              <a:latin typeface="微软雅黑" panose="020B0503020204020204" charset="-122"/>
              <a:ea typeface="微软雅黑" panose="020B0503020204020204" charset="-122"/>
              <a:sym typeface="+mn-ea"/>
            </a:endParaRP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② inefficiency  [,ɪnɪ'fɪʃənsɪ]</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300"/>
              </a:lnSpc>
            </a:pP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效率低、无能</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4300"/>
              </a:lnSpc>
            </a:pP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③ </a:t>
            </a:r>
            <a:r>
              <a:rPr lang="en-US" altLang="zh-CN" sz="2000">
                <a:solidFill>
                  <a:srgbClr val="000000"/>
                </a:solidFill>
                <a:latin typeface="微软雅黑" panose="020B0503020204020204" charset="-122"/>
                <a:ea typeface="微软雅黑" panose="020B0503020204020204" charset="-122"/>
                <a:cs typeface="微软雅黑" panose="020B0503020204020204" charset="-122"/>
                <a:sym typeface="+mn-ea"/>
              </a:rPr>
              <a:t>invention  n. </a:t>
            </a:r>
            <a:r>
              <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rPr>
              <a:t>发明</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3500"/>
              </a:lnSpc>
            </a:pPr>
            <a:endParaRPr lang="zh-CN" alt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15" y="208915"/>
            <a:ext cx="11670665" cy="6439535"/>
          </a:xfrm>
          <a:prstGeom prst="rect">
            <a:avLst/>
          </a:prstGeom>
          <a:noFill/>
          <a:ln w="9525">
            <a:noFill/>
          </a:ln>
        </p:spPr>
        <p:txBody>
          <a:bodyPr wrap="square">
            <a:spAutoFit/>
          </a:bodyPr>
          <a:lstStyle/>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 Introduction: Technology makes people impatient. (Paragraphs 1-2)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I am used to instant reactions due to teleology.</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Thesis: Our patience level has changed drastically because of faster connections.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 Technology brings about problems. (Paragraphs 3-5)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People take advantage of the speed too much.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The speed of communication causes people to grow apart from each other.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 Those who have limited access to the Internet or other technology seem to get lost. </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III. Conclusion: (Paragraphs 6-7)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A. Technology should be less emphasized as the only way to communicate efficiently.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B. Society needs to be more patient with the inefficiencies of human inventions and human connections.</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126105" y="457200"/>
            <a:ext cx="5607050" cy="583565"/>
          </a:xfrm>
          <a:prstGeom prst="rect">
            <a:avLst/>
          </a:prstGeom>
          <a:noFill/>
          <a:ln w="9525">
            <a:noFill/>
          </a:ln>
        </p:spPr>
        <p:txBody>
          <a:bodyPr wrap="square">
            <a:spAutoFit/>
          </a:bodyPr>
          <a:lstStyle/>
          <a:p>
            <a:pPr indent="0" algn="ctr"/>
            <a:r>
              <a:rPr lang="en-US" altLang="zh-CN" sz="3200">
                <a:latin typeface="Georgia" panose="02040802050405020203" charset="0"/>
              </a:rPr>
              <a:t>Color Me Pink</a:t>
            </a:r>
            <a:endParaRPr lang="zh-CN" altLang="en-US" sz="3200">
              <a:latin typeface="Georgia" panose="02040802050405020203" charset="0"/>
            </a:endParaRPr>
          </a:p>
        </p:txBody>
      </p:sp>
      <p:cxnSp>
        <p:nvCxnSpPr>
          <p:cNvPr id="3" name="直接连接符 2"/>
          <p:cNvCxnSpPr/>
          <p:nvPr/>
        </p:nvCxnSpPr>
        <p:spPr>
          <a:xfrm>
            <a:off x="1549400" y="1040765"/>
            <a:ext cx="957897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2411095" y="1311275"/>
            <a:ext cx="7369810" cy="49091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4" name="object 14"/>
          <p:cNvGraphicFramePr>
            <a:graphicFrameLocks noGrp="1"/>
          </p:cNvGraphicFramePr>
          <p:nvPr/>
        </p:nvGraphicFramePr>
        <p:xfrm>
          <a:off x="1328103" y="2045335"/>
          <a:ext cx="9535795" cy="3551555"/>
        </p:xfrm>
        <a:graphic>
          <a:graphicData uri="http://schemas.openxmlformats.org/drawingml/2006/table">
            <a:tbl>
              <a:tblPr firstRow="1" bandRow="1">
                <a:tableStyleId>{2D5ABB26-0587-4C30-8999-92F81FD0307C}</a:tableStyleId>
              </a:tblPr>
              <a:tblGrid>
                <a:gridCol w="9535795"/>
              </a:tblGrid>
              <a:tr h="767080">
                <a:tc>
                  <a:txBody>
                    <a:bodyPr/>
                    <a:lstStyle/>
                    <a:p>
                      <a:pPr>
                        <a:lnSpc>
                          <a:spcPct val="100000"/>
                        </a:lnSpc>
                        <a:spcBef>
                          <a:spcPts val="15"/>
                        </a:spcBef>
                      </a:pPr>
                      <a:endParaRPr sz="2000">
                        <a:latin typeface="微软雅黑" panose="020B0503020204020204" charset="-122"/>
                        <a:ea typeface="微软雅黑" panose="020B0503020204020204" charset="-122"/>
                        <a:cs typeface="Times New Roman" panose="02020703060505090304"/>
                      </a:endParaRPr>
                    </a:p>
                    <a:p>
                      <a:pPr marL="98425">
                        <a:lnSpc>
                          <a:spcPct val="100000"/>
                        </a:lnSpc>
                        <a:spcBef>
                          <a:spcPts val="5"/>
                        </a:spcBef>
                      </a:pPr>
                      <a:r>
                        <a:rPr sz="2000" spc="0" dirty="0">
                          <a:solidFill>
                            <a:srgbClr val="FFFFFF"/>
                          </a:solidFill>
                          <a:latin typeface="微软雅黑" panose="020B0503020204020204" charset="-122"/>
                          <a:ea typeface="微软雅黑" panose="020B0503020204020204" charset="-122"/>
                          <a:cs typeface="Arial" panose="020B0604020202090204"/>
                        </a:rPr>
                        <a:t>1.</a:t>
                      </a:r>
                      <a:r>
                        <a:rPr sz="2000" spc="-5" dirty="0">
                          <a:solidFill>
                            <a:srgbClr val="FFFFFF"/>
                          </a:solidFill>
                          <a:latin typeface="微软雅黑" panose="020B0503020204020204" charset="-122"/>
                          <a:ea typeface="微软雅黑" panose="020B0503020204020204" charset="-122"/>
                          <a:cs typeface="Arial" panose="020B0604020202090204"/>
                        </a:rPr>
                        <a:t> </a:t>
                      </a:r>
                      <a:r>
                        <a:rPr sz="2000" spc="15" dirty="0">
                          <a:solidFill>
                            <a:srgbClr val="FFFFFF"/>
                          </a:solidFill>
                          <a:latin typeface="微软雅黑" panose="020B0503020204020204" charset="-122"/>
                          <a:ea typeface="微软雅黑" panose="020B0503020204020204" charset="-122"/>
                          <a:cs typeface="微软雅黑" panose="020B0503020204020204" charset="-122"/>
                        </a:rPr>
                        <a:t>提纲</a:t>
                      </a:r>
                      <a:r>
                        <a:rPr lang="zh-CN" sz="2000" spc="15" dirty="0">
                          <a:solidFill>
                            <a:srgbClr val="FFFFFF"/>
                          </a:solidFill>
                          <a:latin typeface="微软雅黑" panose="020B0503020204020204" charset="-122"/>
                          <a:ea typeface="微软雅黑" panose="020B0503020204020204" charset="-122"/>
                          <a:cs typeface="微软雅黑" panose="020B0503020204020204" charset="-122"/>
                        </a:rPr>
                        <a:t>可</a:t>
                      </a:r>
                      <a:r>
                        <a:rPr sz="2000" spc="15" dirty="0">
                          <a:solidFill>
                            <a:srgbClr val="FFFFFF"/>
                          </a:solidFill>
                          <a:latin typeface="微软雅黑" panose="020B0503020204020204" charset="-122"/>
                          <a:ea typeface="微软雅黑" panose="020B0503020204020204" charset="-122"/>
                          <a:cs typeface="微软雅黑" panose="020B0503020204020204" charset="-122"/>
                        </a:rPr>
                        <a:t>分</a:t>
                      </a:r>
                      <a:r>
                        <a:rPr lang="zh-CN" sz="2000" spc="15" dirty="0">
                          <a:solidFill>
                            <a:srgbClr val="FFFFFF"/>
                          </a:solidFill>
                          <a:latin typeface="微软雅黑" panose="020B0503020204020204" charset="-122"/>
                          <a:ea typeface="微软雅黑" panose="020B0503020204020204" charset="-122"/>
                          <a:cs typeface="微软雅黑" panose="020B0503020204020204" charset="-122"/>
                        </a:rPr>
                        <a:t>二至</a:t>
                      </a:r>
                      <a:r>
                        <a:rPr sz="2000" spc="15" dirty="0">
                          <a:solidFill>
                            <a:srgbClr val="FFFFFF"/>
                          </a:solidFill>
                          <a:latin typeface="微软雅黑" panose="020B0503020204020204" charset="-122"/>
                          <a:ea typeface="微软雅黑" panose="020B0503020204020204" charset="-122"/>
                          <a:cs typeface="微软雅黑" panose="020B0503020204020204" charset="-122"/>
                        </a:rPr>
                        <a:t>三个层次</a:t>
                      </a:r>
                      <a:r>
                        <a:rPr sz="2000" spc="-45" dirty="0">
                          <a:solidFill>
                            <a:srgbClr val="FFFFFF"/>
                          </a:solidFill>
                          <a:latin typeface="微软雅黑" panose="020B0503020204020204" charset="-122"/>
                          <a:ea typeface="微软雅黑" panose="020B0503020204020204" charset="-122"/>
                          <a:cs typeface="微软雅黑" panose="020B0503020204020204" charset="-122"/>
                        </a:rPr>
                        <a:t>，</a:t>
                      </a:r>
                      <a:r>
                        <a:rPr sz="2000" spc="15" dirty="0">
                          <a:solidFill>
                            <a:srgbClr val="FFFFFF"/>
                          </a:solidFill>
                          <a:latin typeface="微软雅黑" panose="020B0503020204020204" charset="-122"/>
                          <a:ea typeface="微软雅黑" panose="020B0503020204020204" charset="-122"/>
                          <a:cs typeface="微软雅黑" panose="020B0503020204020204" charset="-122"/>
                        </a:rPr>
                        <a:t>分别</a:t>
                      </a:r>
                      <a:r>
                        <a:rPr sz="2000" spc="-45" dirty="0">
                          <a:solidFill>
                            <a:srgbClr val="FFFFFF"/>
                          </a:solidFill>
                          <a:latin typeface="微软雅黑" panose="020B0503020204020204" charset="-122"/>
                          <a:ea typeface="微软雅黑" panose="020B0503020204020204" charset="-122"/>
                          <a:cs typeface="微软雅黑" panose="020B0503020204020204" charset="-122"/>
                        </a:rPr>
                        <a:t>由</a:t>
                      </a:r>
                      <a:r>
                        <a:rPr sz="2000" spc="15" dirty="0">
                          <a:solidFill>
                            <a:srgbClr val="FFFFFF"/>
                          </a:solidFill>
                          <a:latin typeface="微软雅黑" panose="020B0503020204020204" charset="-122"/>
                          <a:ea typeface="微软雅黑" panose="020B0503020204020204" charset="-122"/>
                          <a:cs typeface="微软雅黑" panose="020B0503020204020204" charset="-122"/>
                        </a:rPr>
                        <a:t>罗马</a:t>
                      </a:r>
                      <a:r>
                        <a:rPr sz="2000" spc="-45" dirty="0">
                          <a:solidFill>
                            <a:srgbClr val="FFFFFF"/>
                          </a:solidFill>
                          <a:latin typeface="微软雅黑" panose="020B0503020204020204" charset="-122"/>
                          <a:ea typeface="微软雅黑" panose="020B0503020204020204" charset="-122"/>
                          <a:cs typeface="微软雅黑" panose="020B0503020204020204" charset="-122"/>
                        </a:rPr>
                        <a:t>数</a:t>
                      </a:r>
                      <a:r>
                        <a:rPr sz="2000" spc="15" dirty="0">
                          <a:solidFill>
                            <a:srgbClr val="FFFFFF"/>
                          </a:solidFill>
                          <a:latin typeface="微软雅黑" panose="020B0503020204020204" charset="-122"/>
                          <a:ea typeface="微软雅黑" panose="020B0503020204020204" charset="-122"/>
                          <a:cs typeface="微软雅黑" panose="020B0503020204020204" charset="-122"/>
                        </a:rPr>
                        <a:t>字，</a:t>
                      </a:r>
                      <a:r>
                        <a:rPr sz="2000" spc="-45" dirty="0">
                          <a:solidFill>
                            <a:srgbClr val="FFFFFF"/>
                          </a:solidFill>
                          <a:latin typeface="微软雅黑" panose="020B0503020204020204" charset="-122"/>
                          <a:ea typeface="微软雅黑" panose="020B0503020204020204" charset="-122"/>
                          <a:cs typeface="微软雅黑" panose="020B0503020204020204" charset="-122"/>
                        </a:rPr>
                        <a:t>英</a:t>
                      </a:r>
                      <a:r>
                        <a:rPr sz="2000" spc="15" dirty="0">
                          <a:solidFill>
                            <a:srgbClr val="FFFFFF"/>
                          </a:solidFill>
                          <a:latin typeface="微软雅黑" panose="020B0503020204020204" charset="-122"/>
                          <a:ea typeface="微软雅黑" panose="020B0503020204020204" charset="-122"/>
                          <a:cs typeface="微软雅黑" panose="020B0503020204020204" charset="-122"/>
                        </a:rPr>
                        <a:t>语大</a:t>
                      </a:r>
                      <a:r>
                        <a:rPr sz="2000" spc="-45" dirty="0">
                          <a:solidFill>
                            <a:srgbClr val="FFFFFF"/>
                          </a:solidFill>
                          <a:latin typeface="微软雅黑" panose="020B0503020204020204" charset="-122"/>
                          <a:ea typeface="微软雅黑" panose="020B0503020204020204" charset="-122"/>
                          <a:cs typeface="微软雅黑" panose="020B0503020204020204" charset="-122"/>
                        </a:rPr>
                        <a:t>写</a:t>
                      </a:r>
                      <a:r>
                        <a:rPr sz="2000" spc="15" dirty="0">
                          <a:solidFill>
                            <a:srgbClr val="FFFFFF"/>
                          </a:solidFill>
                          <a:latin typeface="微软雅黑" panose="020B0503020204020204" charset="-122"/>
                          <a:ea typeface="微软雅黑" panose="020B0503020204020204" charset="-122"/>
                          <a:cs typeface="微软雅黑" panose="020B0503020204020204" charset="-122"/>
                        </a:rPr>
                        <a:t>字母</a:t>
                      </a:r>
                      <a:r>
                        <a:rPr sz="2000" spc="-45" dirty="0">
                          <a:solidFill>
                            <a:srgbClr val="FFFFFF"/>
                          </a:solidFill>
                          <a:latin typeface="微软雅黑" panose="020B0503020204020204" charset="-122"/>
                          <a:ea typeface="微软雅黑" panose="020B0503020204020204" charset="-122"/>
                          <a:cs typeface="微软雅黑" panose="020B0503020204020204" charset="-122"/>
                        </a:rPr>
                        <a:t>和</a:t>
                      </a:r>
                      <a:r>
                        <a:rPr sz="2000" spc="15" dirty="0">
                          <a:solidFill>
                            <a:srgbClr val="FFFFFF"/>
                          </a:solidFill>
                          <a:latin typeface="微软雅黑" panose="020B0503020204020204" charset="-122"/>
                          <a:ea typeface="微软雅黑" panose="020B0503020204020204" charset="-122"/>
                          <a:cs typeface="微软雅黑" panose="020B0503020204020204" charset="-122"/>
                        </a:rPr>
                        <a:t>阿拉</a:t>
                      </a:r>
                      <a:r>
                        <a:rPr sz="2000" spc="-45" dirty="0">
                          <a:solidFill>
                            <a:srgbClr val="FFFFFF"/>
                          </a:solidFill>
                          <a:latin typeface="微软雅黑" panose="020B0503020204020204" charset="-122"/>
                          <a:ea typeface="微软雅黑" panose="020B0503020204020204" charset="-122"/>
                          <a:cs typeface="微软雅黑" panose="020B0503020204020204" charset="-122"/>
                        </a:rPr>
                        <a:t>伯</a:t>
                      </a:r>
                      <a:r>
                        <a:rPr sz="2000" spc="15" dirty="0">
                          <a:solidFill>
                            <a:srgbClr val="FFFFFF"/>
                          </a:solidFill>
                          <a:latin typeface="微软雅黑" panose="020B0503020204020204" charset="-122"/>
                          <a:ea typeface="微软雅黑" panose="020B0503020204020204" charset="-122"/>
                          <a:cs typeface="微软雅黑" panose="020B0503020204020204" charset="-122"/>
                        </a:rPr>
                        <a:t>数字</a:t>
                      </a:r>
                      <a:r>
                        <a:rPr sz="2000" spc="-45" dirty="0">
                          <a:solidFill>
                            <a:srgbClr val="FFFFFF"/>
                          </a:solidFill>
                          <a:latin typeface="微软雅黑" panose="020B0503020204020204" charset="-122"/>
                          <a:ea typeface="微软雅黑" panose="020B0503020204020204" charset="-122"/>
                          <a:cs typeface="微软雅黑" panose="020B0503020204020204" charset="-122"/>
                        </a:rPr>
                        <a:t>表</a:t>
                      </a:r>
                      <a:r>
                        <a:rPr sz="2000" spc="15" dirty="0">
                          <a:solidFill>
                            <a:srgbClr val="FFFFFF"/>
                          </a:solidFill>
                          <a:latin typeface="微软雅黑" panose="020B0503020204020204" charset="-122"/>
                          <a:ea typeface="微软雅黑" panose="020B0503020204020204" charset="-122"/>
                          <a:cs typeface="微软雅黑" panose="020B0503020204020204" charset="-122"/>
                        </a:rPr>
                        <a:t>示。</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bg2">
                        <a:lumMod val="75000"/>
                      </a:schemeClr>
                    </a:solidFill>
                  </a:tcPr>
                </a:tc>
              </a:tr>
              <a:tr h="78105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98425">
                        <a:lnSpc>
                          <a:spcPct val="100000"/>
                        </a:lnSpc>
                      </a:pPr>
                      <a:r>
                        <a:rPr sz="2000" spc="0" dirty="0">
                          <a:latin typeface="微软雅黑" panose="020B0503020204020204" charset="-122"/>
                          <a:ea typeface="微软雅黑" panose="020B0503020204020204" charset="-122"/>
                          <a:cs typeface="Arial" panose="020B0604020202090204"/>
                        </a:rPr>
                        <a:t>2.</a:t>
                      </a:r>
                      <a:r>
                        <a:rPr sz="2000" spc="-5"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微软雅黑" panose="020B0503020204020204" charset="-122"/>
                        </a:rPr>
                        <a:t>如果某一点列</a:t>
                      </a:r>
                      <a:r>
                        <a:rPr sz="2000" spc="5" dirty="0">
                          <a:latin typeface="微软雅黑" panose="020B0503020204020204" charset="-122"/>
                          <a:ea typeface="微软雅黑" panose="020B0503020204020204" charset="-122"/>
                          <a:cs typeface="微软雅黑" panose="020B0503020204020204" charset="-122"/>
                        </a:rPr>
                        <a:t>为</a:t>
                      </a:r>
                      <a:r>
                        <a:rPr sz="2000" spc="25" dirty="0">
                          <a:latin typeface="微软雅黑" panose="020B0503020204020204" charset="-122"/>
                          <a:ea typeface="微软雅黑" panose="020B0503020204020204" charset="-122"/>
                          <a:cs typeface="Arial" panose="020B0604020202090204"/>
                        </a:rPr>
                        <a:t>I</a:t>
                      </a:r>
                      <a:r>
                        <a:rPr sz="2000" spc="25" dirty="0">
                          <a:latin typeface="微软雅黑" panose="020B0503020204020204" charset="-122"/>
                          <a:ea typeface="微软雅黑" panose="020B0503020204020204" charset="-122"/>
                          <a:cs typeface="微软雅黑" panose="020B0503020204020204" charset="-122"/>
                        </a:rPr>
                        <a:t>，</a:t>
                      </a:r>
                      <a:r>
                        <a:rPr sz="2000" spc="-45" dirty="0">
                          <a:latin typeface="微软雅黑" panose="020B0503020204020204" charset="-122"/>
                          <a:ea typeface="微软雅黑" panose="020B0503020204020204" charset="-122"/>
                          <a:cs typeface="微软雅黑" panose="020B0503020204020204" charset="-122"/>
                        </a:rPr>
                        <a:t>那</a:t>
                      </a:r>
                      <a:r>
                        <a:rPr sz="2000" spc="15" dirty="0">
                          <a:latin typeface="微软雅黑" panose="020B0503020204020204" charset="-122"/>
                          <a:ea typeface="微软雅黑" panose="020B0503020204020204" charset="-122"/>
                          <a:cs typeface="微软雅黑" panose="020B0503020204020204" charset="-122"/>
                        </a:rPr>
                        <a:t>么</a:t>
                      </a:r>
                      <a:r>
                        <a:rPr sz="2000" spc="10" dirty="0">
                          <a:latin typeface="微软雅黑" panose="020B0503020204020204" charset="-122"/>
                          <a:ea typeface="微软雅黑" panose="020B0503020204020204" charset="-122"/>
                          <a:cs typeface="微软雅黑" panose="020B0503020204020204" charset="-122"/>
                        </a:rPr>
                        <a:t>至</a:t>
                      </a:r>
                      <a:r>
                        <a:rPr sz="2000" spc="-45" dirty="0">
                          <a:latin typeface="微软雅黑" panose="020B0503020204020204" charset="-122"/>
                          <a:ea typeface="微软雅黑" panose="020B0503020204020204" charset="-122"/>
                          <a:cs typeface="微软雅黑" panose="020B0503020204020204" charset="-122"/>
                        </a:rPr>
                        <a:t>少</a:t>
                      </a:r>
                      <a:r>
                        <a:rPr sz="2000" spc="15" dirty="0">
                          <a:latin typeface="微软雅黑" panose="020B0503020204020204" charset="-122"/>
                          <a:ea typeface="微软雅黑" panose="020B0503020204020204" charset="-122"/>
                          <a:cs typeface="微软雅黑" panose="020B0503020204020204" charset="-122"/>
                        </a:rPr>
                        <a:t>应</a:t>
                      </a:r>
                      <a:r>
                        <a:rPr sz="2000" spc="10" dirty="0">
                          <a:latin typeface="微软雅黑" panose="020B0503020204020204" charset="-122"/>
                          <a:ea typeface="微软雅黑" panose="020B0503020204020204" charset="-122"/>
                          <a:cs typeface="微软雅黑" panose="020B0503020204020204" charset="-122"/>
                        </a:rPr>
                        <a:t>有</a:t>
                      </a:r>
                      <a:r>
                        <a:rPr sz="2000" spc="-45" dirty="0">
                          <a:latin typeface="微软雅黑" panose="020B0503020204020204" charset="-122"/>
                          <a:ea typeface="微软雅黑" panose="020B0503020204020204" charset="-122"/>
                          <a:cs typeface="微软雅黑" panose="020B0503020204020204" charset="-122"/>
                        </a:rPr>
                        <a:t>另</a:t>
                      </a:r>
                      <a:r>
                        <a:rPr sz="2000" spc="15" dirty="0">
                          <a:latin typeface="微软雅黑" panose="020B0503020204020204" charset="-122"/>
                          <a:ea typeface="微软雅黑" panose="020B0503020204020204" charset="-122"/>
                          <a:cs typeface="微软雅黑" panose="020B0503020204020204" charset="-122"/>
                        </a:rPr>
                        <a:t>一</a:t>
                      </a:r>
                      <a:r>
                        <a:rPr sz="2000" spc="10" dirty="0">
                          <a:latin typeface="微软雅黑" panose="020B0503020204020204" charset="-122"/>
                          <a:ea typeface="微软雅黑" panose="020B0503020204020204" charset="-122"/>
                          <a:cs typeface="微软雅黑" panose="020B0503020204020204" charset="-122"/>
                        </a:rPr>
                        <a:t>点</a:t>
                      </a:r>
                      <a:r>
                        <a:rPr sz="2000" spc="-30" dirty="0">
                          <a:latin typeface="微软雅黑" panose="020B0503020204020204" charset="-122"/>
                          <a:ea typeface="微软雅黑" panose="020B0503020204020204" charset="-122"/>
                          <a:cs typeface="微软雅黑" panose="020B0503020204020204" charset="-122"/>
                        </a:rPr>
                        <a:t>为</a:t>
                      </a:r>
                      <a:r>
                        <a:rPr sz="2000" dirty="0">
                          <a:latin typeface="微软雅黑" panose="020B0503020204020204" charset="-122"/>
                          <a:ea typeface="微软雅黑" panose="020B0503020204020204" charset="-122"/>
                          <a:cs typeface="Arial" panose="020B0604020202090204"/>
                        </a:rPr>
                        <a:t>II</a:t>
                      </a:r>
                      <a:r>
                        <a:rPr sz="2000" spc="15" dirty="0">
                          <a:latin typeface="微软雅黑" panose="020B0503020204020204" charset="-122"/>
                          <a:ea typeface="微软雅黑" panose="020B0503020204020204" charset="-122"/>
                          <a:cs typeface="微软雅黑" panose="020B0503020204020204" charset="-122"/>
                        </a:rPr>
                        <a:t>与之</a:t>
                      </a:r>
                      <a:r>
                        <a:rPr sz="2000" spc="-45" dirty="0">
                          <a:latin typeface="微软雅黑" panose="020B0503020204020204" charset="-122"/>
                          <a:ea typeface="微软雅黑" panose="020B0503020204020204" charset="-122"/>
                          <a:cs typeface="微软雅黑" panose="020B0503020204020204" charset="-122"/>
                        </a:rPr>
                        <a:t>对</a:t>
                      </a:r>
                      <a:r>
                        <a:rPr sz="2000" spc="15" dirty="0">
                          <a:latin typeface="微软雅黑" panose="020B0503020204020204" charset="-122"/>
                          <a:ea typeface="微软雅黑" panose="020B0503020204020204" charset="-122"/>
                          <a:cs typeface="微软雅黑" panose="020B0503020204020204" charset="-122"/>
                        </a:rPr>
                        <a:t>应</a:t>
                      </a:r>
                      <a:r>
                        <a:rPr lang="zh-CN" sz="2000" spc="15"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sym typeface="+mn-ea"/>
                        </a:rPr>
                        <a:t>同一层次的小标题应</a:t>
                      </a:r>
                      <a:r>
                        <a:rPr sz="2000" spc="-45" dirty="0">
                          <a:latin typeface="微软雅黑" panose="020B0503020204020204" charset="-122"/>
                          <a:ea typeface="微软雅黑" panose="020B0503020204020204" charset="-122"/>
                          <a:cs typeface="微软雅黑" panose="020B0503020204020204" charset="-122"/>
                          <a:sym typeface="+mn-ea"/>
                        </a:rPr>
                        <a:t>同</a:t>
                      </a:r>
                      <a:r>
                        <a:rPr sz="2000" spc="15" dirty="0">
                          <a:latin typeface="微软雅黑" panose="020B0503020204020204" charset="-122"/>
                          <a:ea typeface="微软雅黑" panose="020B0503020204020204" charset="-122"/>
                          <a:cs typeface="微软雅黑" panose="020B0503020204020204" charset="-122"/>
                          <a:sym typeface="+mn-ea"/>
                        </a:rPr>
                        <a:t>等对</a:t>
                      </a:r>
                      <a:r>
                        <a:rPr sz="2000" spc="-45" dirty="0">
                          <a:latin typeface="微软雅黑" panose="020B0503020204020204" charset="-122"/>
                          <a:ea typeface="微软雅黑" panose="020B0503020204020204" charset="-122"/>
                          <a:cs typeface="微软雅黑" panose="020B0503020204020204" charset="-122"/>
                          <a:sym typeface="+mn-ea"/>
                        </a:rPr>
                        <a:t>待</a:t>
                      </a:r>
                      <a:r>
                        <a:rPr sz="2000" spc="15" dirty="0">
                          <a:latin typeface="微软雅黑" panose="020B0503020204020204" charset="-122"/>
                          <a:ea typeface="微软雅黑" panose="020B0503020204020204" charset="-122"/>
                          <a:cs typeface="微软雅黑" panose="020B0503020204020204" charset="-122"/>
                          <a:sym typeface="+mn-ea"/>
                        </a:rPr>
                        <a:t>，前</a:t>
                      </a:r>
                      <a:r>
                        <a:rPr sz="2000" spc="-45" dirty="0">
                          <a:latin typeface="微软雅黑" panose="020B0503020204020204" charset="-122"/>
                          <a:ea typeface="微软雅黑" panose="020B0503020204020204" charset="-122"/>
                          <a:cs typeface="微软雅黑" panose="020B0503020204020204" charset="-122"/>
                          <a:sym typeface="+mn-ea"/>
                        </a:rPr>
                        <a:t>后</a:t>
                      </a:r>
                      <a:r>
                        <a:rPr sz="2000" spc="15" dirty="0">
                          <a:latin typeface="微软雅黑" panose="020B0503020204020204" charset="-122"/>
                          <a:ea typeface="微软雅黑" panose="020B0503020204020204" charset="-122"/>
                          <a:cs typeface="微软雅黑" panose="020B0503020204020204" charset="-122"/>
                          <a:sym typeface="+mn-ea"/>
                        </a:rPr>
                        <a:t>安排</a:t>
                      </a:r>
                      <a:r>
                        <a:rPr sz="2000" spc="-45" dirty="0">
                          <a:latin typeface="微软雅黑" panose="020B0503020204020204" charset="-122"/>
                          <a:ea typeface="微软雅黑" panose="020B0503020204020204" charset="-122"/>
                          <a:cs typeface="微软雅黑" panose="020B0503020204020204" charset="-122"/>
                          <a:sym typeface="+mn-ea"/>
                        </a:rPr>
                        <a:t>要</a:t>
                      </a:r>
                      <a:r>
                        <a:rPr sz="2000" spc="15" dirty="0">
                          <a:latin typeface="微软雅黑" panose="020B0503020204020204" charset="-122"/>
                          <a:ea typeface="微软雅黑" panose="020B0503020204020204" charset="-122"/>
                          <a:cs typeface="微软雅黑" panose="020B0503020204020204" charset="-122"/>
                          <a:sym typeface="+mn-ea"/>
                        </a:rPr>
                        <a:t>一致。</a:t>
                      </a:r>
                      <a:r>
                        <a:rPr lang="zh-CN" sz="2000" spc="15" dirty="0">
                          <a:latin typeface="微软雅黑" panose="020B0503020204020204" charset="-122"/>
                          <a:ea typeface="微软雅黑" panose="020B0503020204020204" charset="-122"/>
                          <a:cs typeface="微软雅黑" panose="020B0503020204020204" charset="-122"/>
                          <a:sym typeface="+mn-ea"/>
                        </a:rPr>
                        <a:t>将段落标在后面</a:t>
                      </a:r>
                      <a:endParaRPr lang="zh-CN" sz="2000" spc="15" dirty="0">
                        <a:latin typeface="微软雅黑" panose="020B0503020204020204" charset="-122"/>
                        <a:ea typeface="微软雅黑" panose="020B0503020204020204" charset="-122"/>
                        <a:cs typeface="微软雅黑" panose="020B0503020204020204" charset="-122"/>
                        <a:sym typeface="+mn-ea"/>
                      </a:endParaRPr>
                    </a:p>
                    <a:p>
                      <a:pPr marL="98425">
                        <a:lnSpc>
                          <a:spcPct val="100000"/>
                        </a:lnSpc>
                      </a:pP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781050">
                <a:tc>
                  <a:txBody>
                    <a:bodyPr/>
                    <a:lstStyle/>
                    <a:p>
                      <a:pPr>
                        <a:lnSpc>
                          <a:spcPct val="100000"/>
                        </a:lnSpc>
                        <a:spcBef>
                          <a:spcPts val="35"/>
                        </a:spcBef>
                      </a:pPr>
                      <a:endParaRPr sz="2000">
                        <a:latin typeface="微软雅黑" panose="020B0503020204020204" charset="-122"/>
                        <a:ea typeface="微软雅黑" panose="020B0503020204020204" charset="-122"/>
                        <a:cs typeface="Times New Roman" panose="02020703060505090304"/>
                      </a:endParaRPr>
                    </a:p>
                    <a:p>
                      <a:pPr marL="98425">
                        <a:lnSpc>
                          <a:spcPct val="100000"/>
                        </a:lnSpc>
                      </a:pPr>
                      <a:r>
                        <a:rPr sz="2000" spc="0" dirty="0">
                          <a:latin typeface="微软雅黑" panose="020B0503020204020204" charset="-122"/>
                          <a:ea typeface="微软雅黑" panose="020B0503020204020204" charset="-122"/>
                          <a:cs typeface="Arial" panose="020B0604020202090204"/>
                        </a:rPr>
                        <a:t>3.</a:t>
                      </a:r>
                      <a:r>
                        <a:rPr sz="2000" spc="-5" dirty="0">
                          <a:latin typeface="微软雅黑" panose="020B0503020204020204" charset="-122"/>
                          <a:ea typeface="微软雅黑" panose="020B0503020204020204" charset="-122"/>
                          <a:cs typeface="Arial" panose="020B0604020202090204"/>
                        </a:rPr>
                        <a:t> </a:t>
                      </a:r>
                      <a:r>
                        <a:rPr lang="en-US" sz="2000" spc="-5" dirty="0">
                          <a:latin typeface="微软雅黑" panose="020B0503020204020204" charset="-122"/>
                          <a:ea typeface="微软雅黑" panose="020B0503020204020204" charset="-122"/>
                          <a:cs typeface="Arial" panose="020B0604020202090204"/>
                        </a:rPr>
                        <a:t>Thesis</a:t>
                      </a:r>
                      <a:r>
                        <a:rPr lang="zh-CN" altLang="en-US" sz="2000" spc="-5" dirty="0">
                          <a:latin typeface="微软雅黑" panose="020B0503020204020204" charset="-122"/>
                          <a:ea typeface="微软雅黑" panose="020B0503020204020204" charset="-122"/>
                          <a:cs typeface="Arial" panose="020B0604020202090204"/>
                        </a:rPr>
                        <a:t>无论在哪种类型的提纲中都是句子，且是陈述句</a:t>
                      </a:r>
                      <a:endParaRPr lang="zh-CN" altLang="en-US" sz="2000" spc="-5" dirty="0">
                        <a:latin typeface="微软雅黑" panose="020B0503020204020204" charset="-122"/>
                        <a:ea typeface="微软雅黑" panose="020B0503020204020204" charset="-122"/>
                        <a:cs typeface="Arial" panose="020B0604020202090204"/>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781050">
                <a:tc>
                  <a:txBody>
                    <a:bodyPr/>
                    <a:lstStyle/>
                    <a:p>
                      <a:pPr>
                        <a:lnSpc>
                          <a:spcPct val="100000"/>
                        </a:lnSpc>
                        <a:spcBef>
                          <a:spcPts val="45"/>
                        </a:spcBef>
                      </a:pPr>
                      <a:endParaRPr sz="2000">
                        <a:latin typeface="微软雅黑" panose="020B0503020204020204" charset="-122"/>
                        <a:ea typeface="微软雅黑" panose="020B0503020204020204" charset="-122"/>
                        <a:cs typeface="Times New Roman" panose="02020703060505090304"/>
                      </a:endParaRPr>
                    </a:p>
                    <a:p>
                      <a:pPr marL="98425">
                        <a:lnSpc>
                          <a:spcPct val="100000"/>
                        </a:lnSpc>
                      </a:pPr>
                      <a:r>
                        <a:rPr sz="2000" spc="0" dirty="0">
                          <a:latin typeface="微软雅黑" panose="020B0503020204020204" charset="-122"/>
                          <a:ea typeface="微软雅黑" panose="020B0503020204020204" charset="-122"/>
                          <a:cs typeface="Arial" panose="020B0604020202090204"/>
                        </a:rPr>
                        <a:t>4.</a:t>
                      </a:r>
                      <a:r>
                        <a:rPr sz="200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微软雅黑" panose="020B0503020204020204" charset="-122"/>
                        </a:rPr>
                        <a:t>论点式提纲和句子式</a:t>
                      </a:r>
                      <a:r>
                        <a:rPr sz="2000" spc="-40" dirty="0">
                          <a:latin typeface="微软雅黑" panose="020B0503020204020204" charset="-122"/>
                          <a:ea typeface="微软雅黑" panose="020B0503020204020204" charset="-122"/>
                          <a:cs typeface="微软雅黑" panose="020B0503020204020204" charset="-122"/>
                        </a:rPr>
                        <a:t>提</a:t>
                      </a:r>
                      <a:r>
                        <a:rPr sz="2000" spc="5" dirty="0">
                          <a:latin typeface="微软雅黑" panose="020B0503020204020204" charset="-122"/>
                          <a:ea typeface="微软雅黑" panose="020B0503020204020204" charset="-122"/>
                          <a:cs typeface="微软雅黑" panose="020B0503020204020204" charset="-122"/>
                        </a:rPr>
                        <a:t>纲</a:t>
                      </a:r>
                      <a:r>
                        <a:rPr sz="2000" spc="15" dirty="0">
                          <a:solidFill>
                            <a:srgbClr val="FF0000"/>
                          </a:solidFill>
                          <a:latin typeface="微软雅黑" panose="020B0503020204020204" charset="-122"/>
                          <a:ea typeface="微软雅黑" panose="020B0503020204020204" charset="-122"/>
                          <a:cs typeface="微软雅黑" panose="020B0503020204020204" charset="-122"/>
                        </a:rPr>
                        <a:t>不</a:t>
                      </a:r>
                      <a:r>
                        <a:rPr sz="2000" spc="-40" dirty="0">
                          <a:solidFill>
                            <a:srgbClr val="FF0000"/>
                          </a:solidFill>
                          <a:latin typeface="微软雅黑" panose="020B0503020204020204" charset="-122"/>
                          <a:ea typeface="微软雅黑" panose="020B0503020204020204" charset="-122"/>
                          <a:cs typeface="微软雅黑" panose="020B0503020204020204" charset="-122"/>
                        </a:rPr>
                        <a:t>可</a:t>
                      </a:r>
                      <a:r>
                        <a:rPr sz="2000" spc="15" dirty="0">
                          <a:solidFill>
                            <a:srgbClr val="FF0000"/>
                          </a:solidFill>
                          <a:latin typeface="微软雅黑" panose="020B0503020204020204" charset="-122"/>
                          <a:ea typeface="微软雅黑" panose="020B0503020204020204" charset="-122"/>
                          <a:cs typeface="微软雅黑" panose="020B0503020204020204" charset="-122"/>
                        </a:rPr>
                        <a:t>混用</a:t>
                      </a:r>
                      <a:r>
                        <a:rPr sz="2000" spc="1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We are all sensitive to color. There are some colors we like a lot and some we don't like at all. Some colors soothe or excite us and some make us happy or sad. People are affected because color is tied to all aspects of our lives.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endParaRPr lang="en-US" altLang="zh-CN"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endParaRPr lang="zh-CN" altLang="en-US" sz="2000">
              <a:latin typeface="微软雅黑" panose="020B0503020204020204" charset="-122"/>
              <a:ea typeface="微软雅黑" panose="020B0503020204020204" charset="-122"/>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We are all sensitive to color. There are some colors we like a lot and some we don't like at all. Some colors soothe or excite us and some make us happy or sad. </a:t>
            </a:r>
            <a:r>
              <a:rPr lang="en-US" altLang="zh-CN" sz="2000" b="0" u="sng">
                <a:solidFill>
                  <a:srgbClr val="FF0000"/>
                </a:solidFill>
                <a:latin typeface="微软雅黑" panose="020B0503020204020204" charset="-122"/>
                <a:ea typeface="微软雅黑" panose="020B0503020204020204" charset="-122"/>
                <a:cs typeface="微软雅黑" panose="020B0503020204020204" charset="-122"/>
              </a:rPr>
              <a:t>People are affected because color is tied to all aspects of our lives.</a:t>
            </a:r>
            <a:endParaRPr lang="en-US" altLang="zh-CN" sz="2000" b="0" u="sng">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endParaRPr lang="en-US" altLang="zh-CN"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156210" y="460883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段意：我们对颜色都很敏感，人们之所以受颜色影响是因为颜色和我们的生活息息相关</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35035" y="80454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401685" cy="182245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②</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Experts in </a:t>
            </a:r>
            <a:r>
              <a:rPr lang="en-US" altLang="zh-CN" sz="2000">
                <a:latin typeface="微软雅黑" panose="020B0503020204020204" charset="-122"/>
                <a:ea typeface="微软雅黑" panose="020B0503020204020204" charset="-122"/>
                <a:sym typeface="+mn-ea"/>
              </a:rPr>
              <a:t>colorgenics believe that the colors we wear say a lot about us, and that we subconsciously choose to wear certain colors in order to communicate our desires, emotions and needs.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8640445" y="804545"/>
            <a:ext cx="3871595" cy="2656205"/>
          </a:xfrm>
          <a:prstGeom prst="rect">
            <a:avLst/>
          </a:prstGeom>
          <a:noFill/>
        </p:spPr>
        <p:txBody>
          <a:bodyPr wrap="square" rtlCol="0">
            <a:spAutoFit/>
          </a:bodyPr>
          <a:lstStyle/>
          <a:p>
            <a:pPr fontAlgn="auto">
              <a:lnSpc>
                <a:spcPts val="4000"/>
              </a:lnSpc>
            </a:pPr>
            <a:r>
              <a:rPr lang="en-US" altLang="zh-CN" sz="2000">
                <a:latin typeface="微软雅黑" panose="020B0503020204020204" charset="-122"/>
                <a:ea typeface="微软雅黑" panose="020B0503020204020204" charset="-122"/>
              </a:rPr>
              <a:t>colorgenics  </a:t>
            </a:r>
            <a:r>
              <a:rPr lang="zh-CN" altLang="en-US" sz="2000">
                <a:latin typeface="微软雅黑" panose="020B0503020204020204" charset="-122"/>
                <a:ea typeface="微软雅黑" panose="020B0503020204020204" charset="-122"/>
              </a:rPr>
              <a:t>色彩取向学</a:t>
            </a:r>
            <a:endParaRPr lang="zh-CN" altLang="en-US"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subconsciously [,sʌb'kɔnʃəsli]</a:t>
            </a:r>
            <a:endParaRPr lang="en-US" altLang="zh-CN"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adv. </a:t>
            </a:r>
            <a:r>
              <a:rPr lang="zh-CN" altLang="en-US" sz="2000">
                <a:latin typeface="微软雅黑" panose="020B0503020204020204" charset="-122"/>
                <a:ea typeface="微软雅黑" panose="020B0503020204020204" charset="-122"/>
              </a:rPr>
              <a:t>潜意识地</a:t>
            </a:r>
            <a:endParaRPr lang="zh-CN" altLang="en-US"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soothe   [suːð]</a:t>
            </a:r>
            <a:endParaRPr lang="en-US" altLang="zh-CN"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35035" y="80454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401685" cy="182245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②</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Experts in </a:t>
            </a:r>
            <a:r>
              <a:rPr lang="en-US" altLang="zh-CN" sz="2000">
                <a:latin typeface="微软雅黑" panose="020B0503020204020204" charset="-122"/>
                <a:ea typeface="微软雅黑" panose="020B0503020204020204" charset="-122"/>
                <a:sym typeface="+mn-ea"/>
              </a:rPr>
              <a:t>colorgenics believe that the colors we wear say a lot about us, and that we subconsciously choose to wear certain colors in order to communicate our desires, emotions and needs.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8640445" y="804545"/>
            <a:ext cx="3871595" cy="2656205"/>
          </a:xfrm>
          <a:prstGeom prst="rect">
            <a:avLst/>
          </a:prstGeom>
          <a:noFill/>
        </p:spPr>
        <p:txBody>
          <a:bodyPr wrap="square" rtlCol="0">
            <a:spAutoFit/>
          </a:bodyPr>
          <a:lstStyle/>
          <a:p>
            <a:pPr fontAlgn="auto">
              <a:lnSpc>
                <a:spcPts val="4000"/>
              </a:lnSpc>
            </a:pPr>
            <a:r>
              <a:rPr lang="en-US" altLang="zh-CN" sz="2000">
                <a:latin typeface="微软雅黑" panose="020B0503020204020204" charset="-122"/>
                <a:ea typeface="微软雅黑" panose="020B0503020204020204" charset="-122"/>
              </a:rPr>
              <a:t>colorgenics  </a:t>
            </a:r>
            <a:r>
              <a:rPr lang="zh-CN" altLang="en-US" sz="2000">
                <a:latin typeface="微软雅黑" panose="020B0503020204020204" charset="-122"/>
                <a:ea typeface="微软雅黑" panose="020B0503020204020204" charset="-122"/>
              </a:rPr>
              <a:t>色彩取向学</a:t>
            </a:r>
            <a:endParaRPr lang="zh-CN" altLang="en-US"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subconsciously [,sʌb'kɔnʃəsli]</a:t>
            </a:r>
            <a:endParaRPr lang="en-US" altLang="zh-CN"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adv. </a:t>
            </a:r>
            <a:r>
              <a:rPr lang="zh-CN" altLang="en-US" sz="2000">
                <a:latin typeface="微软雅黑" panose="020B0503020204020204" charset="-122"/>
                <a:ea typeface="微软雅黑" panose="020B0503020204020204" charset="-122"/>
              </a:rPr>
              <a:t>潜意识地</a:t>
            </a:r>
            <a:endParaRPr lang="zh-CN" altLang="en-US"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soothe   [suːð]</a:t>
            </a:r>
            <a:endParaRPr lang="en-US" altLang="zh-CN"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156210" y="4608830"/>
            <a:ext cx="82746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段意：我们穿戴的颜色能显示出关于我们的事，我们下意识地选择穿戴某种颜色是为了表达一定的想法、情感和需要</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93762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785" y="624840"/>
            <a:ext cx="8995410" cy="5285105"/>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③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a:t>
            </a:r>
            <a:r>
              <a:rPr lang="en-US" altLang="zh-CN" sz="2000">
                <a:latin typeface="微软雅黑" panose="020B0503020204020204" charset="-122"/>
                <a:ea typeface="微软雅黑" panose="020B0503020204020204" charset="-122"/>
                <a:sym typeface="+mn-ea"/>
              </a:rPr>
              <a:t>olorgenics experts claim that our clothes send messages to others about our mood, personality and desires. For them, pink expresses peace and contentment of the wearer. People who often wear pink are supposed to be warm and understanding. The</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message is that you would like to share your peace and happiness with others. Red garments indicate a high level of physical energy. People who wear red like to take life at a fast pace. Brown is the color of wealth and shows a need for independence and material security. Wearers of green have love of nature and enjoy peaceful moments.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938895" y="804545"/>
            <a:ext cx="3858260" cy="460502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colorgenics  </a:t>
            </a:r>
            <a:r>
              <a:rPr lang="zh-CN" altLang="en-US">
                <a:latin typeface="微软雅黑" panose="020B0503020204020204" charset="-122"/>
                <a:ea typeface="微软雅黑" panose="020B0503020204020204" charset="-122"/>
              </a:rPr>
              <a:t>色彩取向学</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claim  v. </a:t>
            </a:r>
            <a:r>
              <a:rPr lang="zh-CN" altLang="en-US">
                <a:latin typeface="微软雅黑" panose="020B0503020204020204" charset="-122"/>
                <a:ea typeface="微软雅黑" panose="020B0503020204020204" charset="-122"/>
              </a:rPr>
              <a:t>声称、断言、主张</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contentment  [kən'tɛntmənt]</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满意、满足</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content</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内容、目录、（食物）含量</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满意的、满足的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garment   n. </a:t>
            </a:r>
            <a:r>
              <a:rPr lang="zh-CN" altLang="en-US">
                <a:latin typeface="微软雅黑" panose="020B0503020204020204" charset="-122"/>
                <a:ea typeface="微软雅黑" panose="020B0503020204020204" charset="-122"/>
              </a:rPr>
              <a:t>衣服</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pace  n. </a:t>
            </a:r>
            <a:r>
              <a:rPr lang="zh-CN" altLang="en-US">
                <a:latin typeface="微软雅黑" panose="020B0503020204020204" charset="-122"/>
                <a:ea typeface="微软雅黑" panose="020B0503020204020204" charset="-122"/>
              </a:rPr>
              <a:t>速度、进度   </a:t>
            </a: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踱步</a:t>
            </a:r>
            <a:endParaRPr lang="zh-CN" altLang="en-US">
              <a:latin typeface="微软雅黑" panose="020B0503020204020204" charset="-122"/>
              <a:ea typeface="微软雅黑" panose="020B0503020204020204" charset="-122"/>
            </a:endParaRPr>
          </a:p>
          <a:p>
            <a:pPr fontAlgn="auto">
              <a:lnSpc>
                <a:spcPts val="3520"/>
              </a:lnSpc>
            </a:pPr>
            <a:endParaRPr lang="zh-CN" altLang="en-US">
              <a:latin typeface="微软雅黑" panose="020B0503020204020204" charset="-122"/>
              <a:ea typeface="微软雅黑" panose="020B0503020204020204" charset="-122"/>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93762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785" y="624840"/>
            <a:ext cx="8995410" cy="5285105"/>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③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a:t>
            </a:r>
            <a:r>
              <a:rPr lang="en-US" altLang="zh-CN" sz="2000">
                <a:latin typeface="微软雅黑" panose="020B0503020204020204" charset="-122"/>
                <a:ea typeface="微软雅黑" panose="020B0503020204020204" charset="-122"/>
                <a:sym typeface="+mn-ea"/>
              </a:rPr>
              <a:t>olorgenics experts claim that our clothes send messages to others about our mood, personality and desires. For them, pink expresses peace and contentment of the wearer. People who often wear pink are supposed to be warm and understanding. The</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message is that you would like to share your peace and happiness with others. Red garments indicate a high level of physical energy. People who wear red like to take life at a fast pace. Brown is the color of wealth and shows a need for independence and material security. Wearers of green have love of nature and enjoy peaceful moments.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938895" y="804545"/>
            <a:ext cx="3858260" cy="460502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colorgenics  </a:t>
            </a:r>
            <a:r>
              <a:rPr lang="zh-CN" altLang="en-US">
                <a:latin typeface="微软雅黑" panose="020B0503020204020204" charset="-122"/>
                <a:ea typeface="微软雅黑" panose="020B0503020204020204" charset="-122"/>
              </a:rPr>
              <a:t>色彩取向学</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claim  v. </a:t>
            </a:r>
            <a:r>
              <a:rPr lang="zh-CN" altLang="en-US">
                <a:latin typeface="微软雅黑" panose="020B0503020204020204" charset="-122"/>
                <a:ea typeface="微软雅黑" panose="020B0503020204020204" charset="-122"/>
              </a:rPr>
              <a:t>声称、断言、主张</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contentment  [kən'tɛntmənt]</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满意、满足</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content</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内容、目录、（食物）含量</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满意的、满足的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garment   n. </a:t>
            </a:r>
            <a:r>
              <a:rPr lang="zh-CN" altLang="en-US">
                <a:latin typeface="微软雅黑" panose="020B0503020204020204" charset="-122"/>
                <a:ea typeface="微软雅黑" panose="020B0503020204020204" charset="-122"/>
              </a:rPr>
              <a:t>衣服</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pace  n. </a:t>
            </a:r>
            <a:r>
              <a:rPr lang="zh-CN" altLang="en-US">
                <a:latin typeface="微软雅黑" panose="020B0503020204020204" charset="-122"/>
                <a:ea typeface="微软雅黑" panose="020B0503020204020204" charset="-122"/>
              </a:rPr>
              <a:t>速度、进度   </a:t>
            </a: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踱步</a:t>
            </a:r>
            <a:endParaRPr lang="zh-CN" altLang="en-US">
              <a:latin typeface="微软雅黑" panose="020B0503020204020204" charset="-122"/>
              <a:ea typeface="微软雅黑" panose="020B0503020204020204" charset="-122"/>
            </a:endParaRPr>
          </a:p>
          <a:p>
            <a:pPr fontAlgn="auto">
              <a:lnSpc>
                <a:spcPts val="3520"/>
              </a:lnSpc>
            </a:pPr>
            <a:endParaRPr lang="zh-CN" altLang="en-US">
              <a:latin typeface="微软雅黑" panose="020B0503020204020204" charset="-122"/>
              <a:ea typeface="微软雅黑" panose="020B0503020204020204" charset="-122"/>
            </a:endParaRPr>
          </a:p>
        </p:txBody>
      </p:sp>
      <p:sp>
        <p:nvSpPr>
          <p:cNvPr id="2" name="文本框 1"/>
          <p:cNvSpPr txBox="1"/>
          <p:nvPr/>
        </p:nvSpPr>
        <p:spPr>
          <a:xfrm>
            <a:off x="29210" y="59969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段意：研究颜色的专家认为我们的衣服能向他人传递我们的心情、性格和愿望</a:t>
            </a:r>
            <a:endParaRPr lang="zh-CN" altLang="en-US">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77240"/>
            <a:ext cx="8983980" cy="355346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Color is used symbolically in all cultures and it plays an important role in ceremonies and festivities. Yellow is a symbol of luck in Peru and it can be seen just about everywhere. Yellow is also an important color to the Vietnamese who use it at weddings and on their flag, where it represents courage, victory and sacrifice. In many cultures, white symbolizes purity, and black, on the other hand, symbolizes death.</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9142730" y="900430"/>
            <a:ext cx="3234055" cy="505650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symbolically   [sim'bɔlikəli]</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adv. 象征性地</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象征意义地 </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festivity  [fe'stɪvɪtɪ]</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欢庆、庆典</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Peru  [pəˈruː]  </a:t>
            </a:r>
            <a:r>
              <a:rPr lang="zh-CN" altLang="en-US">
                <a:latin typeface="微软雅黑" panose="020B0503020204020204" charset="-122"/>
                <a:ea typeface="微软雅黑" panose="020B0503020204020204" charset="-122"/>
              </a:rPr>
              <a:t>秘鲁</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Vietnamese  [ˈvjɛtnəmiːz]</a:t>
            </a:r>
            <a:endParaRPr lang="en-US" altLang="zh-CN">
              <a:latin typeface="微软雅黑" panose="020B0503020204020204" charset="-122"/>
              <a:ea typeface="微软雅黑" panose="020B0503020204020204" charset="-122"/>
            </a:endParaRPr>
          </a:p>
          <a:p>
            <a:pPr fontAlgn="auto">
              <a:lnSpc>
                <a:spcPts val="3520"/>
              </a:lnSpc>
            </a:pPr>
            <a:r>
              <a:rPr lang="zh-CN" altLang="en-US">
                <a:latin typeface="微软雅黑" panose="020B0503020204020204" charset="-122"/>
                <a:ea typeface="微软雅黑" panose="020B0503020204020204" charset="-122"/>
              </a:rPr>
              <a:t>越南人</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sacrifice  n. </a:t>
            </a:r>
            <a:r>
              <a:rPr lang="zh-CN" altLang="en-US">
                <a:latin typeface="微软雅黑" panose="020B0503020204020204" charset="-122"/>
                <a:ea typeface="微软雅黑" panose="020B0503020204020204" charset="-122"/>
              </a:rPr>
              <a:t>牺牲</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symbolize  v. </a:t>
            </a:r>
            <a:r>
              <a:rPr lang="zh-CN" altLang="en-US">
                <a:latin typeface="微软雅黑" panose="020B0503020204020204" charset="-122"/>
                <a:ea typeface="微软雅黑" panose="020B0503020204020204" charset="-122"/>
              </a:rPr>
              <a:t>象征、代表</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purity  n. </a:t>
            </a:r>
            <a:r>
              <a:rPr lang="zh-CN" altLang="en-US">
                <a:latin typeface="微软雅黑" panose="020B0503020204020204" charset="-122"/>
                <a:ea typeface="微软雅黑" panose="020B0503020204020204" charset="-122"/>
              </a:rPr>
              <a:t>纯洁</a:t>
            </a:r>
            <a:endParaRPr lang="zh-CN" altLang="en-US">
              <a:latin typeface="微软雅黑" panose="020B0503020204020204" charset="-122"/>
              <a:ea typeface="微软雅黑" panose="020B0503020204020204" charset="-122"/>
            </a:endParaRPr>
          </a:p>
          <a:p>
            <a:pPr fontAlgn="auto">
              <a:lnSpc>
                <a:spcPts val="3520"/>
              </a:lnSpc>
            </a:pPr>
            <a:r>
              <a:rPr lang="en-US" altLang="zh-CN" sz="1600">
                <a:latin typeface="微软雅黑" panose="020B0503020204020204" charset="-122"/>
                <a:ea typeface="微软雅黑" panose="020B0503020204020204" charset="-122"/>
              </a:rPr>
              <a:t> </a:t>
            </a:r>
            <a:endParaRPr lang="en-US" altLang="zh-CN" sz="16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777240"/>
            <a:ext cx="8983980" cy="355346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④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Color is used symbolically in all cultures and it plays an important role in ceremonies and festivities. Yellow is a symbol of luck in Peru and it can be seen just about everywhere. Yellow is also an important color to the Vietnamese who use it at weddings and on their flag, where it represents courage, victory and sacrifice. In many cultures, white symbolizes purity, and black, on the other hand, symbolizes death.</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9142730" y="900430"/>
            <a:ext cx="3234055" cy="505650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symbolically   [sim'bɔlikəli]</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adv. 象征性地</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象征意义地 </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festivity  [fe'stɪvɪtɪ]</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欢庆、庆典</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Peru  [pəˈruː]  </a:t>
            </a:r>
            <a:r>
              <a:rPr lang="zh-CN" altLang="en-US">
                <a:latin typeface="微软雅黑" panose="020B0503020204020204" charset="-122"/>
                <a:ea typeface="微软雅黑" panose="020B0503020204020204" charset="-122"/>
              </a:rPr>
              <a:t>秘鲁</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Vietnamese  [ˈvjɛtnəmiːz]</a:t>
            </a:r>
            <a:endParaRPr lang="en-US" altLang="zh-CN">
              <a:latin typeface="微软雅黑" panose="020B0503020204020204" charset="-122"/>
              <a:ea typeface="微软雅黑" panose="020B0503020204020204" charset="-122"/>
            </a:endParaRPr>
          </a:p>
          <a:p>
            <a:pPr fontAlgn="auto">
              <a:lnSpc>
                <a:spcPts val="3520"/>
              </a:lnSpc>
            </a:pPr>
            <a:r>
              <a:rPr lang="zh-CN" altLang="en-US">
                <a:latin typeface="微软雅黑" panose="020B0503020204020204" charset="-122"/>
                <a:ea typeface="微软雅黑" panose="020B0503020204020204" charset="-122"/>
              </a:rPr>
              <a:t>越南人</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sacrifice  n. </a:t>
            </a:r>
            <a:r>
              <a:rPr lang="zh-CN" altLang="en-US">
                <a:latin typeface="微软雅黑" panose="020B0503020204020204" charset="-122"/>
                <a:ea typeface="微软雅黑" panose="020B0503020204020204" charset="-122"/>
              </a:rPr>
              <a:t>牺牲</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symbolize  v. </a:t>
            </a:r>
            <a:r>
              <a:rPr lang="zh-CN" altLang="en-US">
                <a:latin typeface="微软雅黑" panose="020B0503020204020204" charset="-122"/>
                <a:ea typeface="微软雅黑" panose="020B0503020204020204" charset="-122"/>
              </a:rPr>
              <a:t>象征、代表</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purity  n. </a:t>
            </a:r>
            <a:r>
              <a:rPr lang="zh-CN" altLang="en-US">
                <a:latin typeface="微软雅黑" panose="020B0503020204020204" charset="-122"/>
                <a:ea typeface="微软雅黑" panose="020B0503020204020204" charset="-122"/>
              </a:rPr>
              <a:t>纯洁</a:t>
            </a:r>
            <a:endParaRPr lang="zh-CN" altLang="en-US">
              <a:latin typeface="微软雅黑" panose="020B0503020204020204" charset="-122"/>
              <a:ea typeface="微软雅黑" panose="020B0503020204020204" charset="-122"/>
            </a:endParaRPr>
          </a:p>
          <a:p>
            <a:pPr fontAlgn="auto">
              <a:lnSpc>
                <a:spcPts val="3520"/>
              </a:lnSpc>
            </a:pPr>
            <a:r>
              <a:rPr lang="en-US" altLang="zh-CN" sz="1600">
                <a:latin typeface="微软雅黑" panose="020B0503020204020204" charset="-122"/>
                <a:ea typeface="微软雅黑" panose="020B0503020204020204" charset="-122"/>
              </a:rPr>
              <a:t> </a:t>
            </a:r>
            <a:endParaRPr lang="en-US" altLang="zh-CN" sz="1600">
              <a:latin typeface="微软雅黑" panose="020B0503020204020204" charset="-122"/>
              <a:ea typeface="微软雅黑" panose="020B0503020204020204" charset="-122"/>
            </a:endParaRPr>
          </a:p>
        </p:txBody>
      </p:sp>
      <p:sp>
        <p:nvSpPr>
          <p:cNvPr id="2" name="文本框 1"/>
          <p:cNvSpPr txBox="1"/>
          <p:nvPr/>
        </p:nvSpPr>
        <p:spPr>
          <a:xfrm>
            <a:off x="156845" y="503936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段意：颜色在所有文化里都有象征意义，在庆典和节日里，颜色也发挥着很大的作用</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24840"/>
            <a:ext cx="8983980" cy="470789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experts believe that colors have a strong effect on us and that colors can be used to heal. They say that by concentrating our thoughts on certain colors, we can cause energy to go to the parts of the body that need treatment. White light is said to be cleansing, and it can balance the body's entire system. Yellow stimulates the mind and creates a positive attitude, so it can help against depression. Green, which has a calming and restful effect, is supposed to be good for heart conditions.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9226550" y="688340"/>
            <a:ext cx="3234055" cy="279971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heal  v. </a:t>
            </a:r>
            <a:r>
              <a:rPr lang="zh-CN" altLang="en-US">
                <a:latin typeface="微软雅黑" panose="020B0503020204020204" charset="-122"/>
                <a:ea typeface="微软雅黑" panose="020B0503020204020204" charset="-122"/>
              </a:rPr>
              <a:t>治愈</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cleansing   ['klenzɪŋ]</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清净的、有去污作用的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清洗</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清洁、清洗</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restful  adj. </a:t>
            </a:r>
            <a:r>
              <a:rPr lang="zh-CN" altLang="en-US">
                <a:latin typeface="微软雅黑" panose="020B0503020204020204" charset="-122"/>
                <a:ea typeface="微软雅黑" panose="020B0503020204020204" charset="-122"/>
              </a:rPr>
              <a:t>宁静的、安静的</a:t>
            </a:r>
            <a:endParaRPr lang="zh-CN" altLang="en-US">
              <a:latin typeface="微软雅黑" panose="020B0503020204020204" charset="-122"/>
              <a:ea typeface="微软雅黑" panose="020B0503020204020204" charset="-122"/>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141460" y="688340"/>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24840"/>
            <a:ext cx="8983980" cy="470789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⑤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experts believe that colors have a strong effect on us and that colors can be used to heal. They say that by concentrating our thoughts on certain colors, we can cause energy to go to the parts of the body that need treatment. White light is said to be cleansing, and it can balance the body's entire system. Yellow stimulates the mind and creates a positive attitude, so it can help against depression. Green, which has a calming and restful effect, is supposed to be good for heart conditions.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9226550" y="688340"/>
            <a:ext cx="3234055" cy="279971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heal  v. </a:t>
            </a:r>
            <a:r>
              <a:rPr lang="zh-CN" altLang="en-US">
                <a:latin typeface="微软雅黑" panose="020B0503020204020204" charset="-122"/>
                <a:ea typeface="微软雅黑" panose="020B0503020204020204" charset="-122"/>
              </a:rPr>
              <a:t>治愈</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cleansing   ['klenzɪŋ]</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清净的、有去污作用的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清洗</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清洁、清洗</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restful  adj. </a:t>
            </a:r>
            <a:r>
              <a:rPr lang="zh-CN" altLang="en-US">
                <a:latin typeface="微软雅黑" panose="020B0503020204020204" charset="-122"/>
                <a:ea typeface="微软雅黑" panose="020B0503020204020204" charset="-122"/>
              </a:rPr>
              <a:t>宁静的、安静的</a:t>
            </a:r>
            <a:endParaRPr lang="zh-CN" altLang="en-US">
              <a:latin typeface="微软雅黑" panose="020B0503020204020204" charset="-122"/>
              <a:ea typeface="微软雅黑" panose="020B0503020204020204" charset="-122"/>
            </a:endParaRPr>
          </a:p>
        </p:txBody>
      </p:sp>
      <p:sp>
        <p:nvSpPr>
          <p:cNvPr id="2" name="文本框 1"/>
          <p:cNvSpPr txBox="1"/>
          <p:nvPr/>
        </p:nvSpPr>
        <p:spPr>
          <a:xfrm>
            <a:off x="156845" y="577469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段意：一些专家相信颜色对我们有重要的影响，同时颜色被用来帮助人们康复。</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nvGraphicFramePr>
        <p:xfrm>
          <a:off x="490220" y="2020570"/>
          <a:ext cx="11211560" cy="2816860"/>
        </p:xfrm>
        <a:graphic>
          <a:graphicData uri="http://schemas.openxmlformats.org/drawingml/2006/table">
            <a:tbl>
              <a:tblPr firstRow="1" bandRow="1">
                <a:tableStyleId>{5940675A-B579-460E-94D1-54222C63F5DA}</a:tableStyleId>
              </a:tblPr>
              <a:tblGrid>
                <a:gridCol w="1384935"/>
                <a:gridCol w="9826625"/>
              </a:tblGrid>
              <a:tr h="579120">
                <a:tc gridSpan="2">
                  <a:txBody>
                    <a:bodyPr/>
                    <a:lstStyle/>
                    <a:p>
                      <a:pPr indent="0" algn="ctr" defTabSz="914400">
                        <a:lnSpc>
                          <a:spcPct val="190000"/>
                        </a:lnSpc>
                        <a:buNone/>
                        <a:tabLst>
                          <a:tab pos="2865120" algn="l"/>
                        </a:tabLst>
                      </a:pPr>
                      <a:r>
                        <a:rPr lang="en-US" altLang="zh-CN" sz="2000" b="1">
                          <a:solidFill>
                            <a:schemeClr val="bg1"/>
                          </a:solidFill>
                          <a:latin typeface="微软雅黑" panose="020B0503020204020204" charset="-122"/>
                          <a:ea typeface="微软雅黑" panose="020B0503020204020204" charset="-122"/>
                          <a:cs typeface="微软雅黑" panose="020B0503020204020204" charset="-122"/>
                        </a:rPr>
                        <a:t>2.2 </a:t>
                      </a:r>
                      <a:r>
                        <a:rPr lang="zh-CN" altLang="en-US" sz="2000" b="1">
                          <a:solidFill>
                            <a:schemeClr val="bg1"/>
                          </a:solidFill>
                          <a:latin typeface="微软雅黑" panose="020B0503020204020204" charset="-122"/>
                          <a:ea typeface="微软雅黑" panose="020B0503020204020204" charset="-122"/>
                          <a:cs typeface="微软雅黑" panose="020B0503020204020204" charset="-122"/>
                        </a:rPr>
                        <a:t>常见结构</a:t>
                      </a:r>
                      <a:endParaRPr lang="zh-CN" altLang="en-US" sz="2000" b="1">
                        <a:solidFill>
                          <a:schemeClr val="bg1"/>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54050">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三段结构</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 Introduction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提出论点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论证论点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III. conclusion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重申论点</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1845">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五段结构</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 Introduction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提出论点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分论点一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分论点二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IV.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分论点三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V. conclusion</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1845">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其他结构</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根据原文材料归纳，也可以归纳成</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部分或</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部分。但不要原文几段就归纳成几部分。</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psychologists also use color to treat patients with emotional and psychological problems. By giving them what is called the Luscher color test, in which people select the colors they like and dislike, doctors can learn many things about a patient's personality.</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8468360" y="923925"/>
            <a:ext cx="3852545" cy="144526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psychological adj. </a:t>
            </a:r>
            <a:r>
              <a:rPr lang="zh-CN" altLang="en-US">
                <a:latin typeface="微软雅黑" panose="020B0503020204020204" charset="-122"/>
                <a:ea typeface="微软雅黑" panose="020B0503020204020204" charset="-122"/>
              </a:rPr>
              <a:t>心理的、精神的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select  v. </a:t>
            </a:r>
            <a:r>
              <a:rPr lang="zh-CN" altLang="en-US">
                <a:latin typeface="微软雅黑" panose="020B0503020204020204" charset="-122"/>
                <a:ea typeface="微软雅黑" panose="020B0503020204020204" charset="-122"/>
              </a:rPr>
              <a:t>挑选</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personality  n. </a:t>
            </a:r>
            <a:r>
              <a:rPr lang="zh-CN" altLang="en-US">
                <a:latin typeface="微软雅黑" panose="020B0503020204020204" charset="-122"/>
                <a:ea typeface="微软雅黑" panose="020B0503020204020204" charset="-122"/>
              </a:rPr>
              <a:t>性格</a:t>
            </a:r>
            <a:endParaRPr lang="zh-CN" altLang="en-US">
              <a:latin typeface="微软雅黑" panose="020B0503020204020204" charset="-122"/>
              <a:ea typeface="微软雅黑" panose="020B0503020204020204" charset="-122"/>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⑥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Some psychologists also use color to treat patients with emotional and psychological problems. By giving them what is called the Luscher color test, in which people select the colors they like and dislike, doctors can learn many things about a patient's personality.</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8468360" y="923925"/>
            <a:ext cx="3852545" cy="144526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psychological adj. </a:t>
            </a:r>
            <a:r>
              <a:rPr lang="zh-CN" altLang="en-US">
                <a:latin typeface="微软雅黑" panose="020B0503020204020204" charset="-122"/>
                <a:ea typeface="微软雅黑" panose="020B0503020204020204" charset="-122"/>
              </a:rPr>
              <a:t>心理的、精神的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select  v. </a:t>
            </a:r>
            <a:r>
              <a:rPr lang="zh-CN" altLang="en-US">
                <a:latin typeface="微软雅黑" panose="020B0503020204020204" charset="-122"/>
                <a:ea typeface="微软雅黑" panose="020B0503020204020204" charset="-122"/>
              </a:rPr>
              <a:t>挑选</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personality  n. </a:t>
            </a:r>
            <a:r>
              <a:rPr lang="zh-CN" altLang="en-US">
                <a:latin typeface="微软雅黑" panose="020B0503020204020204" charset="-122"/>
                <a:ea typeface="微软雅黑" panose="020B0503020204020204" charset="-122"/>
              </a:rPr>
              <a:t>性格</a:t>
            </a:r>
            <a:endParaRPr lang="zh-CN" altLang="en-US">
              <a:latin typeface="微软雅黑" panose="020B0503020204020204" charset="-122"/>
              <a:ea typeface="微软雅黑" panose="020B0503020204020204" charset="-122"/>
            </a:endParaRPr>
          </a:p>
        </p:txBody>
      </p:sp>
      <p:sp>
        <p:nvSpPr>
          <p:cNvPr id="4" name="文本框 3"/>
          <p:cNvSpPr txBox="1"/>
          <p:nvPr/>
        </p:nvSpPr>
        <p:spPr>
          <a:xfrm>
            <a:off x="156845"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段意：一些心理学家还用颜色治疗有情感疾病和心理问题的病人。</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In conclusion, the study of color can help us understand ourselves and improve our lives. It offers an alternative way to heal the body and spirit, and it can help us understand what others are trying to communicate. We can then respond to their needs and achieve a new level of understanding.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379460" y="819150"/>
            <a:ext cx="4046855" cy="189674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alternative  [ɔl'tɝnətɪv] </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可替代的、另外的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可供选择的事物</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spirit  ['spɪrɪt] n. </a:t>
            </a:r>
            <a:r>
              <a:rPr lang="zh-CN" altLang="en-US">
                <a:latin typeface="微软雅黑" panose="020B0503020204020204" charset="-122"/>
                <a:ea typeface="微软雅黑" panose="020B0503020204020204" charset="-122"/>
              </a:rPr>
              <a:t>精神、心灵、情绪</a:t>
            </a:r>
            <a:endParaRPr lang="zh-CN" altLang="en-US">
              <a:latin typeface="微软雅黑" panose="020B0503020204020204" charset="-122"/>
              <a:ea typeface="微软雅黑" panose="020B0503020204020204" charset="-122"/>
            </a:endParaRPr>
          </a:p>
        </p:txBody>
      </p:sp>
      <p:cxnSp>
        <p:nvCxnSpPr>
          <p:cNvPr id="7" name="直接连接符 6"/>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78190"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651510"/>
            <a:ext cx="8263255" cy="297688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rPr>
              <a:t>⑦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rPr>
              <a:t>In conclusion, the study of color can help us understand ourselves and improve our lives. It offers an alternative way to heal the body and spirit, and it can help us understand what others are trying to communicate. We can then respond to their needs and achieve a new level of understanding. </a:t>
            </a:r>
            <a:endParaRPr lang="en-US" altLang="zh-CN"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379460" y="819150"/>
            <a:ext cx="4046855" cy="1896745"/>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alternative  [ɔl'tɝnətɪv] </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可替代的、另外的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可供选择的事物</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spirit  ['spɪrɪt] n. </a:t>
            </a:r>
            <a:r>
              <a:rPr lang="zh-CN" altLang="en-US">
                <a:latin typeface="微软雅黑" panose="020B0503020204020204" charset="-122"/>
                <a:ea typeface="微软雅黑" panose="020B0503020204020204" charset="-122"/>
              </a:rPr>
              <a:t>精神、心灵、情绪</a:t>
            </a:r>
            <a:endParaRPr lang="zh-CN" altLang="en-US">
              <a:latin typeface="微软雅黑" panose="020B0503020204020204" charset="-122"/>
              <a:ea typeface="微软雅黑" panose="020B0503020204020204" charset="-122"/>
            </a:endParaRPr>
          </a:p>
        </p:txBody>
      </p:sp>
      <p:sp>
        <p:nvSpPr>
          <p:cNvPr id="2" name="文本框 1"/>
          <p:cNvSpPr txBox="1"/>
          <p:nvPr/>
        </p:nvSpPr>
        <p:spPr>
          <a:xfrm>
            <a:off x="156210" y="4608830"/>
            <a:ext cx="8947785" cy="60388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段意：总之，对颜色的研究能让我们更好地理解和提高我们的生活。</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We are all sensitive to color. There are some colors we like a lot and some we don't like at all. Some colors soothe or excite us and some make us happy or sad. </a:t>
            </a:r>
            <a:r>
              <a:rPr lang="en-US" altLang="zh-CN" sz="2000" b="0" u="sng">
                <a:solidFill>
                  <a:srgbClr val="FF0000"/>
                </a:solidFill>
                <a:latin typeface="微软雅黑" panose="020B0503020204020204" charset="-122"/>
                <a:ea typeface="微软雅黑" panose="020B0503020204020204" charset="-122"/>
                <a:cs typeface="微软雅黑" panose="020B0503020204020204" charset="-122"/>
              </a:rPr>
              <a:t>People are affected because color is tied to all aspects of our lives.</a:t>
            </a:r>
            <a:endParaRPr lang="en-US" altLang="zh-CN" sz="2000" b="0" u="sng">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endParaRPr lang="en-US" altLang="zh-CN"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156210" y="460883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段意：我们对颜色都很敏感，人们之所以受颜色影响是因为颜色和我们的生活息息相关</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a:t>
            </a:r>
            <a:r>
              <a:rPr lang="en-US" altLang="zh-CN" sz="2000" b="0" u="sng">
                <a:solidFill>
                  <a:srgbClr val="008000"/>
                </a:solidFill>
                <a:latin typeface="微软雅黑" panose="020B0503020204020204" charset="-122"/>
                <a:ea typeface="微软雅黑" panose="020B0503020204020204" charset="-122"/>
                <a:cs typeface="微软雅黑" panose="020B0503020204020204" charset="-122"/>
              </a:rPr>
              <a:t>We are all sensitive to color. There are some colors we like a lot and some we don't like at all. Some colors soothe or excite us and some make us happy or sad.</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b="0" u="sng">
                <a:solidFill>
                  <a:srgbClr val="FF0000"/>
                </a:solidFill>
                <a:latin typeface="微软雅黑" panose="020B0503020204020204" charset="-122"/>
                <a:ea typeface="微软雅黑" panose="020B0503020204020204" charset="-122"/>
                <a:cs typeface="微软雅黑" panose="020B0503020204020204" charset="-122"/>
              </a:rPr>
              <a:t>People are affected because color is tied to all aspects of our lives.</a:t>
            </a:r>
            <a:endParaRPr lang="en-US" altLang="zh-CN" sz="2000" b="0" u="sng">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endParaRPr lang="en-US" altLang="zh-CN"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156210" y="460883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段意：我们对颜色都很敏感，人们之所以受颜色影响是因为颜色和我们的生活息息相关</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 name="文本框 1"/>
          <p:cNvSpPr txBox="1"/>
          <p:nvPr/>
        </p:nvSpPr>
        <p:spPr>
          <a:xfrm>
            <a:off x="335280" y="1096010"/>
            <a:ext cx="11133455"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like or dislike some colors because colors can make people feel differently.</a:t>
            </a:r>
            <a:endParaRPr lang="zh-CN" altLang="en-US" sz="20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595775" y="225732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335280" y="3333750"/>
            <a:ext cx="10855960"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4" name="文本框 3"/>
          <p:cNvSpPr txBox="1"/>
          <p:nvPr/>
        </p:nvSpPr>
        <p:spPr>
          <a:xfrm>
            <a:off x="335280" y="1096010"/>
            <a:ext cx="11133455"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like or dislike some colors because colors can make people feel differently.</a:t>
            </a:r>
            <a:endParaRPr lang="zh-CN" altLang="en-US" sz="20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20559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914765" cy="2399665"/>
          </a:xfrm>
          <a:prstGeom prst="rect">
            <a:avLst/>
          </a:prstGeom>
          <a:noFill/>
          <a:ln w="9525">
            <a:noFill/>
          </a:ln>
        </p:spPr>
        <p:txBody>
          <a:bodyPr wrap="square">
            <a:spAutoFit/>
          </a:bodyPr>
          <a:lstStyle/>
          <a:p>
            <a:pPr indent="228600" algn="just" fontAlgn="auto">
              <a:lnSpc>
                <a:spcPts val="4500"/>
              </a:lnSpc>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① We are all sensitive to color. There are some colors we like a lot and some we don't like at all. Some colors soothe or excite us and some make us happy or sad. </a:t>
            </a:r>
            <a:r>
              <a:rPr lang="en-US" altLang="zh-CN" sz="2000" b="0" u="sng">
                <a:solidFill>
                  <a:srgbClr val="FF0000"/>
                </a:solidFill>
                <a:latin typeface="微软雅黑" panose="020B0503020204020204" charset="-122"/>
                <a:ea typeface="微软雅黑" panose="020B0503020204020204" charset="-122"/>
                <a:cs typeface="微软雅黑" panose="020B0503020204020204" charset="-122"/>
              </a:rPr>
              <a:t>People are affected because color is tied to all aspects of our lives.</a:t>
            </a:r>
            <a:endParaRPr lang="en-US" altLang="zh-CN" sz="2000" b="0" u="sng">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9309100" y="943610"/>
            <a:ext cx="2693670" cy="14814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sensitive  adj. </a:t>
            </a:r>
            <a:r>
              <a:rPr lang="zh-CN" altLang="en-US" sz="2000">
                <a:latin typeface="微软雅黑" panose="020B0503020204020204" charset="-122"/>
                <a:ea typeface="微软雅黑" panose="020B0503020204020204" charset="-122"/>
              </a:rPr>
              <a:t>敏感的</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soothe   [suːð]</a:t>
            </a:r>
            <a:endParaRPr lang="en-US" altLang="zh-CN" sz="2000">
              <a:latin typeface="微软雅黑" panose="020B0503020204020204" charset="-122"/>
              <a:ea typeface="微软雅黑" panose="020B0503020204020204" charset="-122"/>
            </a:endParaRPr>
          </a:p>
          <a:p>
            <a:pPr fontAlgn="auto">
              <a:lnSpc>
                <a:spcPts val="302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156210" y="4608830"/>
            <a:ext cx="89477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段意：我们对颜色都很敏感，人们之所以受颜色影响是因为颜色和我们的生活息息相关</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 name="object 13"/>
          <p:cNvGraphicFramePr>
            <a:graphicFrameLocks noGrp="1"/>
          </p:cNvGraphicFramePr>
          <p:nvPr/>
        </p:nvGraphicFramePr>
        <p:xfrm>
          <a:off x="851218" y="2019935"/>
          <a:ext cx="10488295" cy="3095625"/>
        </p:xfrm>
        <a:graphic>
          <a:graphicData uri="http://schemas.openxmlformats.org/drawingml/2006/table">
            <a:tbl>
              <a:tblPr firstRow="1" bandRow="1">
                <a:tableStyleId>{2D5ABB26-0587-4C30-8999-92F81FD0307C}</a:tableStyleId>
              </a:tblPr>
              <a:tblGrid>
                <a:gridCol w="3129280"/>
                <a:gridCol w="7359015"/>
              </a:tblGrid>
              <a:tr h="757555">
                <a:tc>
                  <a:txBody>
                    <a:bodyPr/>
                    <a:lstStyle/>
                    <a:p>
                      <a:pPr>
                        <a:lnSpc>
                          <a:spcPct val="90000"/>
                        </a:lnSpc>
                        <a:spcBef>
                          <a:spcPts val="15"/>
                        </a:spcBef>
                      </a:pPr>
                      <a:endParaRPr sz="2000">
                        <a:latin typeface="微软雅黑" panose="020B0503020204020204" charset="-122"/>
                        <a:ea typeface="微软雅黑" panose="020B0503020204020204" charset="-122"/>
                        <a:cs typeface="Times New Roman" panose="02020703060505090304"/>
                      </a:endParaRPr>
                    </a:p>
                    <a:p>
                      <a:pPr marL="97790">
                        <a:lnSpc>
                          <a:spcPct val="90000"/>
                        </a:lnSpc>
                      </a:pPr>
                      <a:r>
                        <a:rPr sz="2000" b="1" spc="15" dirty="0">
                          <a:solidFill>
                            <a:srgbClr val="FFFFFF"/>
                          </a:solidFill>
                          <a:latin typeface="微软雅黑" panose="020B0503020204020204" charset="-122"/>
                          <a:ea typeface="微软雅黑" panose="020B0503020204020204" charset="-122"/>
                          <a:cs typeface="微软雅黑" panose="020B0503020204020204" charset="-122"/>
                        </a:rPr>
                        <a:t>第一步：确定主题</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a:lnSpc>
                          <a:spcPct val="90000"/>
                        </a:lnSpc>
                        <a:spcBef>
                          <a:spcPts val="15"/>
                        </a:spcBef>
                      </a:pPr>
                      <a:endParaRPr sz="2000">
                        <a:latin typeface="微软雅黑" panose="020B0503020204020204" charset="-122"/>
                        <a:ea typeface="微软雅黑" panose="020B0503020204020204" charset="-122"/>
                        <a:cs typeface="Times New Roman" panose="02020703060505090304"/>
                      </a:endParaRPr>
                    </a:p>
                    <a:p>
                      <a:pPr marL="100330">
                        <a:lnSpc>
                          <a:spcPct val="90000"/>
                        </a:lnSpc>
                      </a:pPr>
                      <a:r>
                        <a:rPr sz="2000" b="1" spc="15" dirty="0">
                          <a:solidFill>
                            <a:srgbClr val="FFFFFF"/>
                          </a:solidFill>
                          <a:latin typeface="微软雅黑" panose="020B0503020204020204" charset="-122"/>
                          <a:ea typeface="微软雅黑" panose="020B0503020204020204" charset="-122"/>
                          <a:cs typeface="微软雅黑" panose="020B0503020204020204" charset="-122"/>
                        </a:rPr>
                        <a:t>策略：文章题目就是主</a:t>
                      </a:r>
                      <a:r>
                        <a:rPr sz="2000" b="1" spc="-45" dirty="0">
                          <a:solidFill>
                            <a:srgbClr val="FFFFFF"/>
                          </a:solidFill>
                          <a:latin typeface="微软雅黑" panose="020B0503020204020204" charset="-122"/>
                          <a:ea typeface="微软雅黑" panose="020B0503020204020204" charset="-122"/>
                          <a:cs typeface="微软雅黑" panose="020B0503020204020204" charset="-122"/>
                        </a:rPr>
                        <a:t>题</a:t>
                      </a:r>
                      <a:r>
                        <a:rPr sz="2000" b="1" spc="15" dirty="0">
                          <a:solidFill>
                            <a:srgbClr val="FFFFFF"/>
                          </a:solidFill>
                          <a:latin typeface="微软雅黑" panose="020B0503020204020204" charset="-122"/>
                          <a:ea typeface="微软雅黑" panose="020B0503020204020204" charset="-122"/>
                          <a:cs typeface="微软雅黑" panose="020B0503020204020204" charset="-122"/>
                        </a:rPr>
                        <a:t>，每</a:t>
                      </a:r>
                      <a:r>
                        <a:rPr sz="2000" b="1" spc="-4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5" dirty="0">
                          <a:solidFill>
                            <a:srgbClr val="FFFFFF"/>
                          </a:solidFill>
                          <a:latin typeface="微软雅黑" panose="020B0503020204020204" charset="-122"/>
                          <a:ea typeface="微软雅黑" panose="020B0503020204020204" charset="-122"/>
                          <a:cs typeface="微软雅黑" panose="020B0503020204020204" charset="-122"/>
                        </a:rPr>
                        <a:t>中都</a:t>
                      </a:r>
                      <a:r>
                        <a:rPr sz="2000" b="1" spc="-45" dirty="0">
                          <a:solidFill>
                            <a:srgbClr val="FFFFFF"/>
                          </a:solidFill>
                          <a:latin typeface="微软雅黑" panose="020B0503020204020204" charset="-122"/>
                          <a:ea typeface="微软雅黑" panose="020B0503020204020204" charset="-122"/>
                          <a:cs typeface="微软雅黑" panose="020B0503020204020204" charset="-122"/>
                        </a:rPr>
                        <a:t>出</a:t>
                      </a:r>
                      <a:r>
                        <a:rPr sz="2000" b="1" spc="15" dirty="0">
                          <a:solidFill>
                            <a:srgbClr val="FFFFFF"/>
                          </a:solidFill>
                          <a:latin typeface="微软雅黑" panose="020B0503020204020204" charset="-122"/>
                          <a:ea typeface="微软雅黑" panose="020B0503020204020204" charset="-122"/>
                          <a:cs typeface="微软雅黑" panose="020B0503020204020204" charset="-122"/>
                        </a:rPr>
                        <a:t>现的</a:t>
                      </a:r>
                      <a:r>
                        <a:rPr sz="2000" b="1" spc="-45" dirty="0">
                          <a:solidFill>
                            <a:srgbClr val="FFFFFF"/>
                          </a:solidFill>
                          <a:latin typeface="微软雅黑" panose="020B0503020204020204" charset="-122"/>
                          <a:ea typeface="微软雅黑" panose="020B0503020204020204" charset="-122"/>
                          <a:cs typeface="微软雅黑" panose="020B0503020204020204" charset="-122"/>
                        </a:rPr>
                        <a:t>名</a:t>
                      </a:r>
                      <a:r>
                        <a:rPr sz="2000" b="1" spc="15" dirty="0">
                          <a:solidFill>
                            <a:srgbClr val="FFFFFF"/>
                          </a:solidFill>
                          <a:latin typeface="微软雅黑" panose="020B0503020204020204" charset="-122"/>
                          <a:ea typeface="微软雅黑" panose="020B0503020204020204" charset="-122"/>
                          <a:cs typeface="微软雅黑" panose="020B0503020204020204" charset="-122"/>
                        </a:rPr>
                        <a:t>词是</a:t>
                      </a:r>
                      <a:r>
                        <a:rPr sz="2000" b="1" spc="-45" dirty="0">
                          <a:solidFill>
                            <a:srgbClr val="FFFFFF"/>
                          </a:solidFill>
                          <a:latin typeface="微软雅黑" panose="020B0503020204020204" charset="-122"/>
                          <a:ea typeface="微软雅黑" panose="020B0503020204020204" charset="-122"/>
                          <a:cs typeface="微软雅黑" panose="020B0503020204020204" charset="-122"/>
                        </a:rPr>
                        <a:t>主</a:t>
                      </a:r>
                      <a:r>
                        <a:rPr sz="2000" b="1" spc="15" dirty="0">
                          <a:solidFill>
                            <a:srgbClr val="FFFFFF"/>
                          </a:solidFill>
                          <a:latin typeface="微软雅黑" panose="020B0503020204020204" charset="-122"/>
                          <a:ea typeface="微软雅黑" panose="020B0503020204020204" charset="-122"/>
                          <a:cs typeface="微软雅黑" panose="020B0503020204020204" charset="-122"/>
                        </a:rPr>
                        <a:t>题</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r>
              <a:tr h="822960">
                <a:tc>
                  <a:txBody>
                    <a:bodyPr/>
                    <a:lstStyle/>
                    <a:p>
                      <a:pPr>
                        <a:lnSpc>
                          <a:spcPct val="110000"/>
                        </a:lnSpc>
                        <a:spcBef>
                          <a:spcPts val="25"/>
                        </a:spcBef>
                      </a:pPr>
                      <a:endParaRPr sz="2000">
                        <a:latin typeface="微软雅黑" panose="020B0503020204020204" charset="-122"/>
                        <a:ea typeface="微软雅黑" panose="020B0503020204020204" charset="-122"/>
                        <a:cs typeface="Times New Roman" panose="02020703060505090304"/>
                      </a:endParaRPr>
                    </a:p>
                    <a:p>
                      <a:pPr marL="97790">
                        <a:lnSpc>
                          <a:spcPct val="110000"/>
                        </a:lnSpc>
                      </a:pPr>
                      <a:r>
                        <a:rPr sz="2000" spc="15" dirty="0">
                          <a:latin typeface="微软雅黑" panose="020B0503020204020204" charset="-122"/>
                          <a:ea typeface="微软雅黑" panose="020B0503020204020204" charset="-122"/>
                          <a:cs typeface="微软雅黑" panose="020B0503020204020204" charset="-122"/>
                        </a:rPr>
                        <a:t>第二步：确定主题句</a:t>
                      </a:r>
                      <a:endParaRPr sz="200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10000"/>
                        </a:lnSpc>
                        <a:spcBef>
                          <a:spcPts val="25"/>
                        </a:spcBef>
                      </a:pPr>
                      <a:endParaRPr sz="2000">
                        <a:latin typeface="微软雅黑" panose="020B0503020204020204" charset="-122"/>
                        <a:ea typeface="微软雅黑" panose="020B0503020204020204" charset="-122"/>
                        <a:cs typeface="Times New Roman" panose="02020703060505090304"/>
                      </a:endParaRPr>
                    </a:p>
                    <a:p>
                      <a:pPr marL="100330">
                        <a:lnSpc>
                          <a:spcPct val="110000"/>
                        </a:lnSpc>
                      </a:pPr>
                      <a:r>
                        <a:rPr sz="2000" spc="15" dirty="0">
                          <a:latin typeface="微软雅黑" panose="020B0503020204020204" charset="-122"/>
                          <a:ea typeface="微软雅黑" panose="020B0503020204020204" charset="-122"/>
                          <a:cs typeface="微软雅黑" panose="020B0503020204020204" charset="-122"/>
                        </a:rPr>
                        <a:t>策略：第一段中出现。</a:t>
                      </a:r>
                      <a:r>
                        <a:rPr sz="2000" spc="-45" dirty="0">
                          <a:latin typeface="微软雅黑" panose="020B0503020204020204" charset="-122"/>
                          <a:ea typeface="微软雅黑" panose="020B0503020204020204" charset="-122"/>
                          <a:cs typeface="微软雅黑" panose="020B0503020204020204" charset="-122"/>
                        </a:rPr>
                        <a:t>与</a:t>
                      </a:r>
                      <a:r>
                        <a:rPr sz="2000" spc="15" dirty="0">
                          <a:latin typeface="微软雅黑" panose="020B0503020204020204" charset="-122"/>
                          <a:ea typeface="微软雅黑" panose="020B0503020204020204" charset="-122"/>
                          <a:cs typeface="微软雅黑" panose="020B0503020204020204" charset="-122"/>
                        </a:rPr>
                        <a:t>主题</a:t>
                      </a:r>
                      <a:r>
                        <a:rPr sz="2000" spc="-45" dirty="0">
                          <a:latin typeface="微软雅黑" panose="020B0503020204020204" charset="-122"/>
                          <a:ea typeface="微软雅黑" panose="020B0503020204020204" charset="-122"/>
                          <a:cs typeface="微软雅黑" panose="020B0503020204020204" charset="-122"/>
                        </a:rPr>
                        <a:t>相</a:t>
                      </a:r>
                      <a:r>
                        <a:rPr sz="2000" spc="15" dirty="0">
                          <a:latin typeface="微软雅黑" panose="020B0503020204020204" charset="-122"/>
                          <a:ea typeface="微软雅黑" panose="020B0503020204020204" charset="-122"/>
                          <a:cs typeface="微软雅黑" panose="020B0503020204020204" charset="-122"/>
                        </a:rPr>
                        <a:t>关。</a:t>
                      </a:r>
                      <a:r>
                        <a:rPr sz="2000" spc="-45" dirty="0">
                          <a:latin typeface="微软雅黑" panose="020B0503020204020204" charset="-122"/>
                          <a:ea typeface="微软雅黑" panose="020B0503020204020204" charset="-122"/>
                          <a:cs typeface="微软雅黑" panose="020B0503020204020204" charset="-122"/>
                        </a:rPr>
                        <a:t>一</a:t>
                      </a:r>
                      <a:r>
                        <a:rPr sz="2000" spc="15" dirty="0">
                          <a:latin typeface="微软雅黑" panose="020B0503020204020204" charset="-122"/>
                          <a:ea typeface="微软雅黑" panose="020B0503020204020204" charset="-122"/>
                          <a:cs typeface="微软雅黑" panose="020B0503020204020204" charset="-122"/>
                        </a:rPr>
                        <a:t>句完</a:t>
                      </a:r>
                      <a:r>
                        <a:rPr sz="2000" spc="-45" dirty="0">
                          <a:latin typeface="微软雅黑" panose="020B0503020204020204" charset="-122"/>
                          <a:ea typeface="微软雅黑" panose="020B0503020204020204" charset="-122"/>
                          <a:cs typeface="微软雅黑" panose="020B0503020204020204" charset="-122"/>
                        </a:rPr>
                        <a:t>整</a:t>
                      </a:r>
                      <a:r>
                        <a:rPr sz="2000" spc="15" dirty="0">
                          <a:latin typeface="微软雅黑" panose="020B0503020204020204" charset="-122"/>
                          <a:ea typeface="微软雅黑" panose="020B0503020204020204" charset="-122"/>
                          <a:cs typeface="微软雅黑" panose="020B0503020204020204" charset="-122"/>
                        </a:rPr>
                        <a:t>的话。</a:t>
                      </a:r>
                      <a:endParaRPr sz="200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757555">
                <a:tc>
                  <a:txBody>
                    <a:bodyPr/>
                    <a:lstStyle/>
                    <a:p>
                      <a:pPr>
                        <a:lnSpc>
                          <a:spcPct val="90000"/>
                        </a:lnSpc>
                        <a:spcBef>
                          <a:spcPts val="35"/>
                        </a:spcBef>
                      </a:pPr>
                      <a:endParaRPr sz="2000">
                        <a:latin typeface="微软雅黑" panose="020B0503020204020204" charset="-122"/>
                        <a:ea typeface="微软雅黑" panose="020B0503020204020204" charset="-122"/>
                        <a:cs typeface="Times New Roman" panose="02020703060505090304"/>
                      </a:endParaRPr>
                    </a:p>
                    <a:p>
                      <a:pPr marL="97790">
                        <a:lnSpc>
                          <a:spcPct val="90000"/>
                        </a:lnSpc>
                      </a:pPr>
                      <a:r>
                        <a:rPr sz="2000" spc="15" dirty="0">
                          <a:latin typeface="微软雅黑" panose="020B0503020204020204" charset="-122"/>
                          <a:ea typeface="微软雅黑" panose="020B0503020204020204" charset="-122"/>
                          <a:cs typeface="微软雅黑" panose="020B0503020204020204" charset="-122"/>
                        </a:rPr>
                        <a:t>第三步：概括每段大意</a:t>
                      </a:r>
                      <a:endParaRPr sz="20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90000"/>
                        </a:lnSpc>
                        <a:spcBef>
                          <a:spcPts val="35"/>
                        </a:spcBef>
                      </a:pPr>
                      <a:endParaRPr sz="2000">
                        <a:latin typeface="微软雅黑" panose="020B0503020204020204" charset="-122"/>
                        <a:ea typeface="微软雅黑" panose="020B0503020204020204" charset="-122"/>
                        <a:cs typeface="Times New Roman" panose="02020703060505090304"/>
                      </a:endParaRPr>
                    </a:p>
                    <a:p>
                      <a:pPr marL="100330">
                        <a:lnSpc>
                          <a:spcPct val="90000"/>
                        </a:lnSpc>
                      </a:pPr>
                      <a:r>
                        <a:rPr sz="2000" spc="15" dirty="0">
                          <a:latin typeface="微软雅黑" panose="020B0503020204020204" charset="-122"/>
                          <a:ea typeface="微软雅黑" panose="020B0503020204020204" charset="-122"/>
                          <a:cs typeface="微软雅黑" panose="020B0503020204020204" charset="-122"/>
                        </a:rPr>
                        <a:t>策略：浏览每段段首和</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尾，</a:t>
                      </a:r>
                      <a:r>
                        <a:rPr sz="2000" spc="-45" dirty="0">
                          <a:latin typeface="微软雅黑" panose="020B0503020204020204" charset="-122"/>
                          <a:ea typeface="微软雅黑" panose="020B0503020204020204" charset="-122"/>
                          <a:cs typeface="微软雅黑" panose="020B0503020204020204" charset="-122"/>
                        </a:rPr>
                        <a:t>总</a:t>
                      </a:r>
                      <a:r>
                        <a:rPr sz="2000" spc="15" dirty="0">
                          <a:latin typeface="微软雅黑" panose="020B0503020204020204" charset="-122"/>
                          <a:ea typeface="微软雅黑" panose="020B0503020204020204" charset="-122"/>
                          <a:cs typeface="微软雅黑" panose="020B0503020204020204" charset="-122"/>
                        </a:rPr>
                        <a:t>结段</a:t>
                      </a:r>
                      <a:r>
                        <a:rPr sz="2000" spc="-45" dirty="0">
                          <a:latin typeface="微软雅黑" panose="020B0503020204020204" charset="-122"/>
                          <a:ea typeface="微软雅黑" panose="020B0503020204020204" charset="-122"/>
                          <a:cs typeface="微软雅黑" panose="020B0503020204020204" charset="-122"/>
                        </a:rPr>
                        <a:t>落</a:t>
                      </a:r>
                      <a:r>
                        <a:rPr sz="2000" spc="15" dirty="0">
                          <a:latin typeface="微软雅黑" panose="020B0503020204020204" charset="-122"/>
                          <a:ea typeface="微软雅黑" panose="020B0503020204020204" charset="-122"/>
                          <a:cs typeface="微软雅黑" panose="020B0503020204020204" charset="-122"/>
                        </a:rPr>
                        <a:t>关键</a:t>
                      </a:r>
                      <a:r>
                        <a:rPr sz="2000" spc="-45" dirty="0">
                          <a:latin typeface="微软雅黑" panose="020B0503020204020204" charset="-122"/>
                          <a:ea typeface="微软雅黑" panose="020B0503020204020204" charset="-122"/>
                          <a:cs typeface="微软雅黑" panose="020B0503020204020204" charset="-122"/>
                        </a:rPr>
                        <a:t>词</a:t>
                      </a:r>
                      <a:r>
                        <a:rPr sz="2000" spc="1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757555">
                <a:tc>
                  <a:txBody>
                    <a:bodyPr/>
                    <a:lstStyle/>
                    <a:p>
                      <a:pPr>
                        <a:lnSpc>
                          <a:spcPct val="110000"/>
                        </a:lnSpc>
                        <a:spcBef>
                          <a:spcPts val="40"/>
                        </a:spcBef>
                      </a:pPr>
                      <a:endParaRPr sz="2000">
                        <a:latin typeface="微软雅黑" panose="020B0503020204020204" charset="-122"/>
                        <a:ea typeface="微软雅黑" panose="020B0503020204020204" charset="-122"/>
                        <a:cs typeface="Times New Roman" panose="02020703060505090304"/>
                      </a:endParaRPr>
                    </a:p>
                    <a:p>
                      <a:pPr marL="97790">
                        <a:lnSpc>
                          <a:spcPct val="70000"/>
                        </a:lnSpc>
                      </a:pPr>
                      <a:r>
                        <a:rPr sz="2000" spc="15" dirty="0">
                          <a:latin typeface="微软雅黑" panose="020B0503020204020204" charset="-122"/>
                          <a:ea typeface="微软雅黑" panose="020B0503020204020204" charset="-122"/>
                          <a:cs typeface="微软雅黑" panose="020B0503020204020204" charset="-122"/>
                        </a:rPr>
                        <a:t>第四步：整理全文提纲</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0330">
                        <a:lnSpc>
                          <a:spcPct val="190000"/>
                        </a:lnSpc>
                        <a:spcBef>
                          <a:spcPts val="360"/>
                        </a:spcBef>
                      </a:pPr>
                      <a:r>
                        <a:rPr sz="2000" spc="15" dirty="0">
                          <a:latin typeface="微软雅黑" panose="020B0503020204020204" charset="-122"/>
                          <a:ea typeface="微软雅黑" panose="020B0503020204020204" charset="-122"/>
                          <a:cs typeface="微软雅黑" panose="020B0503020204020204" charset="-122"/>
                        </a:rPr>
                        <a:t>策略：</a:t>
                      </a:r>
                      <a:r>
                        <a:rPr sz="2000" spc="-45" dirty="0">
                          <a:latin typeface="微软雅黑" panose="020B0503020204020204" charset="-122"/>
                          <a:ea typeface="微软雅黑" panose="020B0503020204020204" charset="-122"/>
                          <a:cs typeface="微软雅黑" panose="020B0503020204020204" charset="-122"/>
                        </a:rPr>
                        <a:t>按</a:t>
                      </a:r>
                      <a:r>
                        <a:rPr sz="2000" spc="15" dirty="0">
                          <a:latin typeface="微软雅黑" panose="020B0503020204020204" charset="-122"/>
                          <a:ea typeface="微软雅黑" panose="020B0503020204020204" charset="-122"/>
                          <a:cs typeface="微软雅黑" panose="020B0503020204020204" charset="-122"/>
                        </a:rPr>
                        <a:t>照三</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式或</a:t>
                      </a:r>
                      <a:r>
                        <a:rPr sz="2000" spc="-45" dirty="0">
                          <a:latin typeface="微软雅黑" panose="020B0503020204020204" charset="-122"/>
                          <a:ea typeface="微软雅黑" panose="020B0503020204020204" charset="-122"/>
                          <a:cs typeface="微软雅黑" panose="020B0503020204020204" charset="-122"/>
                        </a:rPr>
                        <a:t>五</a:t>
                      </a:r>
                      <a:r>
                        <a:rPr sz="2000" spc="15" dirty="0">
                          <a:latin typeface="微软雅黑" panose="020B0503020204020204" charset="-122"/>
                          <a:ea typeface="微软雅黑" panose="020B0503020204020204" charset="-122"/>
                          <a:cs typeface="微软雅黑" panose="020B0503020204020204" charset="-122"/>
                        </a:rPr>
                        <a:t>段式</a:t>
                      </a:r>
                      <a:r>
                        <a:rPr lang="zh-CN" sz="2000" spc="15" dirty="0">
                          <a:latin typeface="微软雅黑" panose="020B0503020204020204" charset="-122"/>
                          <a:ea typeface="微软雅黑" panose="020B0503020204020204" charset="-122"/>
                          <a:cs typeface="微软雅黑" panose="020B0503020204020204" charset="-122"/>
                        </a:rPr>
                        <a:t>或其他</a:t>
                      </a:r>
                      <a:r>
                        <a:rPr sz="2000" spc="-45" dirty="0">
                          <a:latin typeface="微软雅黑" panose="020B0503020204020204" charset="-122"/>
                          <a:ea typeface="微软雅黑" panose="020B0503020204020204" charset="-122"/>
                          <a:cs typeface="微软雅黑" panose="020B0503020204020204" charset="-122"/>
                        </a:rPr>
                        <a:t>结</a:t>
                      </a:r>
                      <a:r>
                        <a:rPr sz="2000" spc="15" dirty="0">
                          <a:latin typeface="微软雅黑" panose="020B0503020204020204" charset="-122"/>
                          <a:ea typeface="微软雅黑" panose="020B0503020204020204" charset="-122"/>
                          <a:cs typeface="微软雅黑" panose="020B0503020204020204" charset="-122"/>
                        </a:rPr>
                        <a:t>构归</a:t>
                      </a:r>
                      <a:r>
                        <a:rPr sz="2000" spc="-45" dirty="0">
                          <a:latin typeface="微软雅黑" panose="020B0503020204020204" charset="-122"/>
                          <a:ea typeface="微软雅黑" panose="020B0503020204020204" charset="-122"/>
                          <a:cs typeface="微软雅黑" panose="020B0503020204020204" charset="-122"/>
                        </a:rPr>
                        <a:t>纳</a:t>
                      </a:r>
                      <a:r>
                        <a:rPr sz="2000" spc="15" dirty="0">
                          <a:latin typeface="微软雅黑" panose="020B0503020204020204" charset="-122"/>
                          <a:ea typeface="微软雅黑" panose="020B0503020204020204" charset="-122"/>
                          <a:cs typeface="微软雅黑" panose="020B0503020204020204" charset="-122"/>
                        </a:rPr>
                        <a:t>每个</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落，</a:t>
                      </a:r>
                      <a:r>
                        <a:rPr sz="2000" spc="-45" dirty="0">
                          <a:latin typeface="微软雅黑" panose="020B0503020204020204" charset="-122"/>
                          <a:ea typeface="微软雅黑" panose="020B0503020204020204" charset="-122"/>
                          <a:cs typeface="微软雅黑" panose="020B0503020204020204" charset="-122"/>
                        </a:rPr>
                        <a:t>列</a:t>
                      </a:r>
                      <a:r>
                        <a:rPr sz="2000" spc="15" dirty="0">
                          <a:latin typeface="微软雅黑" panose="020B0503020204020204" charset="-122"/>
                          <a:ea typeface="微软雅黑" panose="020B0503020204020204" charset="-122"/>
                          <a:cs typeface="微软雅黑" panose="020B0503020204020204" charset="-122"/>
                        </a:rPr>
                        <a:t>出提纲</a:t>
                      </a:r>
                      <a:endParaRPr sz="2000" dirty="0">
                        <a:latin typeface="微软雅黑" panose="020B0503020204020204" charset="-122"/>
                        <a:ea typeface="微软雅黑" panose="020B0503020204020204" charset="-122"/>
                        <a:cs typeface="微软雅黑" panose="020B0503020204020204" charset="-122"/>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sp>
        <p:nvSpPr>
          <p:cNvPr id="6" name="文本框 5"/>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2.2 </a:t>
            </a:r>
            <a:r>
              <a:rPr lang="zh-CN" altLang="en-US" sz="2800" b="1" dirty="0">
                <a:solidFill>
                  <a:schemeClr val="accent1">
                    <a:lumMod val="90000"/>
                  </a:schemeClr>
                </a:solidFill>
                <a:latin typeface="微软雅黑" panose="020B0503020204020204" charset="-122"/>
                <a:ea typeface="微软雅黑" panose="020B0503020204020204" charset="-122"/>
              </a:rPr>
              <a:t>句子提纲</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595775" y="225732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335280" y="3333750"/>
            <a:ext cx="10855960"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are affected by color, which is tied to all aspects of our lives.</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4" name="文本框 3"/>
          <p:cNvSpPr txBox="1"/>
          <p:nvPr/>
        </p:nvSpPr>
        <p:spPr>
          <a:xfrm>
            <a:off x="335280" y="1096010"/>
            <a:ext cx="11133455"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like or dislike some colors because colors can make people feel differently.</a:t>
            </a:r>
            <a:endParaRPr lang="zh-CN" altLang="en-US" sz="20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7810" y="1088390"/>
            <a:ext cx="99231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① 段意：我们对颜色都很敏感，人们之所以受颜色影响是因为颜色和我们的生活息息相关</a:t>
            </a:r>
            <a:endParaRPr lang="zh-CN" altLang="en-US">
              <a:latin typeface="微软雅黑" panose="020B0503020204020204" charset="-122"/>
              <a:ea typeface="微软雅黑" panose="020B0503020204020204" charset="-122"/>
            </a:endParaRPr>
          </a:p>
        </p:txBody>
      </p:sp>
      <p:sp>
        <p:nvSpPr>
          <p:cNvPr id="2" name="文本框 1"/>
          <p:cNvSpPr txBox="1"/>
          <p:nvPr/>
        </p:nvSpPr>
        <p:spPr>
          <a:xfrm>
            <a:off x="257810" y="1456690"/>
            <a:ext cx="11569065" cy="111696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② 段意：我们穿戴的颜色能显示出关于我们的事，我们下意识地选择穿戴某种颜色是为了表达一定的想法、情感和需要</a:t>
            </a:r>
            <a:endParaRPr lang="zh-CN" altLang="en-US">
              <a:latin typeface="微软雅黑" panose="020B0503020204020204" charset="-122"/>
              <a:ea typeface="微软雅黑" panose="020B0503020204020204" charset="-122"/>
            </a:endParaRPr>
          </a:p>
        </p:txBody>
      </p:sp>
      <p:sp>
        <p:nvSpPr>
          <p:cNvPr id="4" name="文本框 3"/>
          <p:cNvSpPr txBox="1"/>
          <p:nvPr/>
        </p:nvSpPr>
        <p:spPr>
          <a:xfrm>
            <a:off x="257810" y="257365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③ 段意：研究颜色的专家认为我们的衣服能向他人传递我们的心情、性格和愿望</a:t>
            </a:r>
            <a:endParaRPr lang="zh-CN" altLang="en-US">
              <a:latin typeface="微软雅黑" panose="020B0503020204020204" charset="-122"/>
              <a:ea typeface="微软雅黑" panose="020B0503020204020204" charset="-122"/>
            </a:endParaRPr>
          </a:p>
        </p:txBody>
      </p:sp>
      <p:sp>
        <p:nvSpPr>
          <p:cNvPr id="6" name="文本框 5"/>
          <p:cNvSpPr txBox="1"/>
          <p:nvPr/>
        </p:nvSpPr>
        <p:spPr>
          <a:xfrm>
            <a:off x="257810" y="31775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④ 段意：颜色在所有文化里都有象征意义，在庆典和节日里，颜色也发挥着很大的作用</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257810" y="392303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⑤ 段意：一些专家相信颜色对我们有重要的影响，同时颜色被用来帮助人们康复。</a:t>
            </a:r>
            <a:endParaRPr lang="zh-CN" altLang="en-US">
              <a:latin typeface="微软雅黑" panose="020B0503020204020204" charset="-122"/>
              <a:ea typeface="微软雅黑" panose="020B0503020204020204" charset="-122"/>
            </a:endParaRPr>
          </a:p>
        </p:txBody>
      </p:sp>
      <p:sp>
        <p:nvSpPr>
          <p:cNvPr id="8" name="文本框 7"/>
          <p:cNvSpPr txBox="1"/>
          <p:nvPr/>
        </p:nvSpPr>
        <p:spPr>
          <a:xfrm>
            <a:off x="257810" y="452691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⑥ 段意：一些心理学家还用颜色治疗有情感疾病和心理问题的病人。</a:t>
            </a:r>
            <a:endParaRPr lang="zh-CN" altLang="en-US">
              <a:latin typeface="微软雅黑" panose="020B0503020204020204" charset="-122"/>
              <a:ea typeface="微软雅黑" panose="020B0503020204020204" charset="-122"/>
            </a:endParaRPr>
          </a:p>
        </p:txBody>
      </p:sp>
      <p:sp>
        <p:nvSpPr>
          <p:cNvPr id="9" name="文本框 8"/>
          <p:cNvSpPr txBox="1"/>
          <p:nvPr/>
        </p:nvSpPr>
        <p:spPr>
          <a:xfrm>
            <a:off x="257810" y="540131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⑦ 段意：总之，对颜色的研究能让我们更好地理解和提高我们的生活。</a:t>
            </a:r>
            <a:endParaRPr lang="zh-CN" altLang="en-US">
              <a:latin typeface="微软雅黑" panose="020B0503020204020204" charset="-122"/>
              <a:ea typeface="微软雅黑" panose="020B0503020204020204" charset="-122"/>
            </a:endParaRPr>
          </a:p>
        </p:txBody>
      </p:sp>
      <p:sp>
        <p:nvSpPr>
          <p:cNvPr id="10" name="矩形 9"/>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7810" y="1088390"/>
            <a:ext cx="9923145" cy="368300"/>
          </a:xfrm>
          <a:prstGeom prst="rect">
            <a:avLst/>
          </a:prstGeom>
          <a:noFill/>
        </p:spPr>
        <p:txBody>
          <a:bodyPr wrap="square" rtlCol="0">
            <a:spAutoFit/>
          </a:bodyPr>
          <a:lstStyle/>
          <a:p>
            <a:r>
              <a:rPr lang="zh-CN" altLang="en-US">
                <a:solidFill>
                  <a:srgbClr val="008000"/>
                </a:solidFill>
                <a:latin typeface="微软雅黑" panose="020B0503020204020204" charset="-122"/>
                <a:ea typeface="微软雅黑" panose="020B0503020204020204" charset="-122"/>
              </a:rPr>
              <a:t>① 段意：我们对颜色都很敏感，人们之所以受颜色影响是因为颜色和我们的生活息息相关</a:t>
            </a:r>
            <a:endParaRPr lang="zh-CN" altLang="en-US">
              <a:solidFill>
                <a:srgbClr val="008000"/>
              </a:solidFill>
              <a:latin typeface="微软雅黑" panose="020B0503020204020204" charset="-122"/>
              <a:ea typeface="微软雅黑" panose="020B0503020204020204" charset="-122"/>
            </a:endParaRPr>
          </a:p>
        </p:txBody>
      </p:sp>
      <p:sp>
        <p:nvSpPr>
          <p:cNvPr id="2" name="文本框 1"/>
          <p:cNvSpPr txBox="1"/>
          <p:nvPr/>
        </p:nvSpPr>
        <p:spPr>
          <a:xfrm>
            <a:off x="257810" y="1456690"/>
            <a:ext cx="11569065" cy="111696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② 段意：我们穿戴的颜色能显示出关于我们的事，我们下意识地选择穿戴某种颜色是为了表达一定的想法、情感和需要</a:t>
            </a:r>
            <a:endParaRPr lang="zh-CN" altLang="en-US">
              <a:latin typeface="微软雅黑" panose="020B0503020204020204" charset="-122"/>
              <a:ea typeface="微软雅黑" panose="020B0503020204020204" charset="-122"/>
            </a:endParaRPr>
          </a:p>
        </p:txBody>
      </p:sp>
      <p:sp>
        <p:nvSpPr>
          <p:cNvPr id="4" name="文本框 3"/>
          <p:cNvSpPr txBox="1"/>
          <p:nvPr/>
        </p:nvSpPr>
        <p:spPr>
          <a:xfrm>
            <a:off x="257810" y="257365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③ 段意：研究颜色的专家认为我们的衣服能向他人传递我们的心情、性格和愿望</a:t>
            </a:r>
            <a:endParaRPr lang="zh-CN" altLang="en-US">
              <a:latin typeface="微软雅黑" panose="020B0503020204020204" charset="-122"/>
              <a:ea typeface="微软雅黑" panose="020B0503020204020204" charset="-122"/>
            </a:endParaRPr>
          </a:p>
        </p:txBody>
      </p:sp>
      <p:sp>
        <p:nvSpPr>
          <p:cNvPr id="6" name="文本框 5"/>
          <p:cNvSpPr txBox="1"/>
          <p:nvPr/>
        </p:nvSpPr>
        <p:spPr>
          <a:xfrm>
            <a:off x="257810" y="31775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④ 段意：颜色在所有文化里都有象征意义，在庆典和节日里，颜色也发挥着很大的作用</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257810" y="392303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⑤ 段意：一些专家相信颜色对我们有重要的影响，同时颜色被用来帮助人们康复。</a:t>
            </a:r>
            <a:endParaRPr lang="zh-CN" altLang="en-US">
              <a:latin typeface="微软雅黑" panose="020B0503020204020204" charset="-122"/>
              <a:ea typeface="微软雅黑" panose="020B0503020204020204" charset="-122"/>
            </a:endParaRPr>
          </a:p>
        </p:txBody>
      </p:sp>
      <p:sp>
        <p:nvSpPr>
          <p:cNvPr id="8" name="文本框 7"/>
          <p:cNvSpPr txBox="1"/>
          <p:nvPr/>
        </p:nvSpPr>
        <p:spPr>
          <a:xfrm>
            <a:off x="257810" y="452691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⑥ 段意：一些心理学家还用颜色治疗有情感疾病和心理问题的病人。</a:t>
            </a:r>
            <a:endParaRPr lang="zh-CN" altLang="en-US">
              <a:latin typeface="微软雅黑" panose="020B0503020204020204" charset="-122"/>
              <a:ea typeface="微软雅黑" panose="020B0503020204020204" charset="-122"/>
            </a:endParaRPr>
          </a:p>
        </p:txBody>
      </p:sp>
      <p:sp>
        <p:nvSpPr>
          <p:cNvPr id="9" name="文本框 8"/>
          <p:cNvSpPr txBox="1"/>
          <p:nvPr/>
        </p:nvSpPr>
        <p:spPr>
          <a:xfrm>
            <a:off x="257810" y="5401310"/>
            <a:ext cx="8947785" cy="603885"/>
          </a:xfrm>
          <a:prstGeom prst="rect">
            <a:avLst/>
          </a:prstGeom>
          <a:noFill/>
        </p:spPr>
        <p:txBody>
          <a:bodyPr wrap="square" rtlCol="0">
            <a:spAutoFit/>
          </a:bodyPr>
          <a:lstStyle/>
          <a:p>
            <a:pPr fontAlgn="auto">
              <a:lnSpc>
                <a:spcPts val="4000"/>
              </a:lnSpc>
            </a:pPr>
            <a:r>
              <a:rPr lang="zh-CN" altLang="en-US">
                <a:solidFill>
                  <a:schemeClr val="bg2">
                    <a:lumMod val="50000"/>
                  </a:schemeClr>
                </a:solidFill>
                <a:latin typeface="微软雅黑" panose="020B0503020204020204" charset="-122"/>
                <a:ea typeface="微软雅黑" panose="020B0503020204020204" charset="-122"/>
              </a:rPr>
              <a:t>⑦ 段意：总之，对颜色的研究能让我们更好地理解和提高我们的生活。</a:t>
            </a:r>
            <a:endParaRPr lang="zh-CN" altLang="en-US">
              <a:solidFill>
                <a:schemeClr val="bg2">
                  <a:lumMod val="50000"/>
                </a:schemeClr>
              </a:solidFill>
              <a:latin typeface="微软雅黑" panose="020B0503020204020204" charset="-122"/>
              <a:ea typeface="微软雅黑" panose="020B0503020204020204" charset="-122"/>
            </a:endParaRPr>
          </a:p>
        </p:txBody>
      </p:sp>
      <p:sp>
        <p:nvSpPr>
          <p:cNvPr id="10" name="矩形 9"/>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1183640"/>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endParaRPr lang="en-US" altLang="zh-CN">
              <a:latin typeface="微软雅黑" panose="020B0503020204020204" charset="-122"/>
              <a:ea typeface="微软雅黑" panose="020B0503020204020204" charset="-122"/>
            </a:endParaRP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5630" y="320040"/>
            <a:ext cx="647700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595775" y="225732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 </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335280" y="3333750"/>
            <a:ext cx="10855960"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  Thesis</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are affected by color, which is tied to all aspects of our lives.</a:t>
            </a:r>
            <a:endParaRPr lang="zh-CN" altLang="en-US" sz="2000">
              <a:solidFill>
                <a:schemeClr val="tx1"/>
              </a:solidFill>
              <a:latin typeface="微软雅黑" panose="020B0503020204020204" charset="-122"/>
              <a:ea typeface="微软雅黑" panose="020B0503020204020204" charset="-122"/>
              <a:sym typeface="+mn-ea"/>
            </a:endParaRPr>
          </a:p>
        </p:txBody>
      </p:sp>
      <p:sp>
        <p:nvSpPr>
          <p:cNvPr id="4" name="文本框 3"/>
          <p:cNvSpPr txBox="1"/>
          <p:nvPr/>
        </p:nvSpPr>
        <p:spPr>
          <a:xfrm>
            <a:off x="335280" y="1096010"/>
            <a:ext cx="11133455" cy="637540"/>
          </a:xfrm>
          <a:prstGeom prst="rect">
            <a:avLst/>
          </a:prstGeom>
          <a:noFill/>
        </p:spPr>
        <p:txBody>
          <a:bodyPr wrap="square" rtlCol="0">
            <a:spAutoFit/>
          </a:bodyPr>
          <a:lstStyle/>
          <a:p>
            <a:pPr fontAlgn="auto">
              <a:lnSpc>
                <a:spcPts val="4260"/>
              </a:lnSpc>
            </a:pPr>
            <a:r>
              <a:rPr lang="en-US" altLang="zh-CN" sz="2000">
                <a:solidFill>
                  <a:schemeClr val="tx1"/>
                </a:solidFill>
                <a:latin typeface="微软雅黑" panose="020B0503020204020204" charset="-122"/>
                <a:ea typeface="微软雅黑" panose="020B0503020204020204" charset="-122"/>
                <a:sym typeface="+mn-ea"/>
              </a:rPr>
              <a:t>Topic</a:t>
            </a:r>
            <a:r>
              <a:rPr lang="zh-CN" altLang="en-US" sz="2000">
                <a:solidFill>
                  <a:schemeClr val="tx1"/>
                </a:solidFill>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People like or dislike some colors because colors can make people feel differently.</a:t>
            </a:r>
            <a:endParaRPr lang="zh-CN" altLang="en-US" sz="20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2276475"/>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endParaRPr lang="en-US" altLang="zh-CN">
              <a:latin typeface="微软雅黑" panose="020B0503020204020204" charset="-122"/>
              <a:ea typeface="微软雅黑" panose="020B0503020204020204" charset="-122"/>
            </a:endParaRP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7810" y="1088390"/>
            <a:ext cx="9923145" cy="368300"/>
          </a:xfrm>
          <a:prstGeom prst="rect">
            <a:avLst/>
          </a:prstGeom>
          <a:noFill/>
        </p:spPr>
        <p:txBody>
          <a:bodyPr wrap="square" rtlCol="0">
            <a:spAutoFit/>
          </a:bodyPr>
          <a:lstStyle/>
          <a:p>
            <a:r>
              <a:rPr lang="zh-CN" altLang="en-US">
                <a:solidFill>
                  <a:schemeClr val="bg1">
                    <a:lumMod val="75000"/>
                  </a:schemeClr>
                </a:solidFill>
                <a:latin typeface="微软雅黑" panose="020B0503020204020204" charset="-122"/>
                <a:ea typeface="微软雅黑" panose="020B0503020204020204" charset="-122"/>
              </a:rPr>
              <a:t>① 段意：我们对颜色都很敏感，人们之所以受颜色影响是因为颜色和我们的生活息息相关</a:t>
            </a:r>
            <a:endParaRPr lang="zh-CN" altLang="en-US">
              <a:solidFill>
                <a:schemeClr val="bg1">
                  <a:lumMod val="75000"/>
                </a:schemeClr>
              </a:solidFill>
              <a:latin typeface="微软雅黑" panose="020B0503020204020204" charset="-122"/>
              <a:ea typeface="微软雅黑" panose="020B0503020204020204" charset="-122"/>
            </a:endParaRPr>
          </a:p>
        </p:txBody>
      </p:sp>
      <p:sp>
        <p:nvSpPr>
          <p:cNvPr id="2" name="文本框 1"/>
          <p:cNvSpPr txBox="1"/>
          <p:nvPr/>
        </p:nvSpPr>
        <p:spPr>
          <a:xfrm>
            <a:off x="257810" y="1456690"/>
            <a:ext cx="11569065" cy="111696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② 段意：我们穿戴的颜色能显示出关于我们的事，我们下意识地选择穿戴某种颜色是为了表达一定的想法、情感和需要</a:t>
            </a:r>
            <a:endParaRPr lang="zh-CN" altLang="en-US">
              <a:latin typeface="微软雅黑" panose="020B0503020204020204" charset="-122"/>
              <a:ea typeface="微软雅黑" panose="020B0503020204020204" charset="-122"/>
            </a:endParaRPr>
          </a:p>
        </p:txBody>
      </p:sp>
      <p:sp>
        <p:nvSpPr>
          <p:cNvPr id="4" name="文本框 3"/>
          <p:cNvSpPr txBox="1"/>
          <p:nvPr/>
        </p:nvSpPr>
        <p:spPr>
          <a:xfrm>
            <a:off x="257810" y="257365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③ 段意：研究颜色的专家认为我们的衣服能向他人传递我们的心情、性格和愿望</a:t>
            </a:r>
            <a:endParaRPr lang="zh-CN" altLang="en-US">
              <a:latin typeface="微软雅黑" panose="020B0503020204020204" charset="-122"/>
              <a:ea typeface="微软雅黑" panose="020B0503020204020204" charset="-122"/>
            </a:endParaRPr>
          </a:p>
        </p:txBody>
      </p:sp>
      <p:sp>
        <p:nvSpPr>
          <p:cNvPr id="6" name="文本框 5"/>
          <p:cNvSpPr txBox="1"/>
          <p:nvPr/>
        </p:nvSpPr>
        <p:spPr>
          <a:xfrm>
            <a:off x="257810" y="31775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④ 段意：颜色在所有文化里都有象征意义，在庆典和节日里，颜色也发挥着很大的作用</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257810" y="392303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⑤ 段意：一些专家相信颜色对我们有重要的影响，同时颜色被用来帮助人们康复。</a:t>
            </a:r>
            <a:endParaRPr lang="zh-CN" altLang="en-US">
              <a:latin typeface="微软雅黑" panose="020B0503020204020204" charset="-122"/>
              <a:ea typeface="微软雅黑" panose="020B0503020204020204" charset="-122"/>
            </a:endParaRPr>
          </a:p>
        </p:txBody>
      </p:sp>
      <p:sp>
        <p:nvSpPr>
          <p:cNvPr id="8" name="文本框 7"/>
          <p:cNvSpPr txBox="1"/>
          <p:nvPr/>
        </p:nvSpPr>
        <p:spPr>
          <a:xfrm>
            <a:off x="257810" y="4526915"/>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⑥ 段意：一些心理学家还用颜色治疗有情感疾病和心理问题的病人。</a:t>
            </a:r>
            <a:endParaRPr lang="zh-CN" altLang="en-US">
              <a:latin typeface="微软雅黑" panose="020B0503020204020204" charset="-122"/>
              <a:ea typeface="微软雅黑" panose="020B0503020204020204" charset="-122"/>
            </a:endParaRPr>
          </a:p>
        </p:txBody>
      </p:sp>
      <p:sp>
        <p:nvSpPr>
          <p:cNvPr id="9" name="文本框 8"/>
          <p:cNvSpPr txBox="1"/>
          <p:nvPr/>
        </p:nvSpPr>
        <p:spPr>
          <a:xfrm>
            <a:off x="257810" y="5401310"/>
            <a:ext cx="8947785" cy="603885"/>
          </a:xfrm>
          <a:prstGeom prst="rect">
            <a:avLst/>
          </a:prstGeom>
          <a:noFill/>
        </p:spPr>
        <p:txBody>
          <a:bodyPr wrap="square" rtlCol="0">
            <a:spAutoFit/>
          </a:bodyPr>
          <a:lstStyle/>
          <a:p>
            <a:pPr fontAlgn="auto">
              <a:lnSpc>
                <a:spcPts val="4000"/>
              </a:lnSpc>
            </a:pPr>
            <a:r>
              <a:rPr lang="zh-CN" altLang="en-US">
                <a:solidFill>
                  <a:schemeClr val="bg2">
                    <a:lumMod val="50000"/>
                  </a:schemeClr>
                </a:solidFill>
                <a:latin typeface="微软雅黑" panose="020B0503020204020204" charset="-122"/>
                <a:ea typeface="微软雅黑" panose="020B0503020204020204" charset="-122"/>
              </a:rPr>
              <a:t>⑦ 段意：总之，对颜色的研究能让我们更好地理解和提高我们的生活。</a:t>
            </a:r>
            <a:endParaRPr lang="zh-CN" altLang="en-US">
              <a:solidFill>
                <a:schemeClr val="bg2">
                  <a:lumMod val="50000"/>
                </a:schemeClr>
              </a:solidFill>
              <a:latin typeface="微软雅黑" panose="020B0503020204020204" charset="-122"/>
              <a:ea typeface="微软雅黑" panose="020B0503020204020204" charset="-122"/>
            </a:endParaRPr>
          </a:p>
        </p:txBody>
      </p:sp>
      <p:sp>
        <p:nvSpPr>
          <p:cNvPr id="10" name="矩形 9"/>
          <p:cNvSpPr/>
          <p:nvPr/>
        </p:nvSpPr>
        <p:spPr>
          <a:xfrm>
            <a:off x="1271222" y="392968"/>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487680"/>
            <a:ext cx="11247120" cy="2822575"/>
          </a:xfrm>
          <a:prstGeom prst="rect">
            <a:avLst/>
          </a:prstGeom>
          <a:noFill/>
        </p:spPr>
        <p:txBody>
          <a:bodyPr wrap="square" rtlCol="0">
            <a:spAutoFit/>
          </a:bodyPr>
          <a:lstStyle/>
          <a:p>
            <a:pPr fontAlgn="auto">
              <a:lnSpc>
                <a:spcPts val="4260"/>
              </a:lnSpc>
            </a:pPr>
            <a:r>
              <a:rPr lang="en-US" altLang="zh-CN">
                <a:latin typeface="微软雅黑" panose="020B0503020204020204" charset="-122"/>
                <a:ea typeface="微软雅黑" panose="020B0503020204020204" charset="-122"/>
              </a:rPr>
              <a:t>I. Introduction: People are all sensitive to color(Para. 1)</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A. People like or dislike some colors because colors can make people feel differently.</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B. Thesis: People are affected by color, which is tied to all aspects of our lives.</a:t>
            </a:r>
            <a:endParaRPr lang="en-US" altLang="zh-CN">
              <a:latin typeface="微软雅黑" panose="020B0503020204020204" charset="-122"/>
              <a:ea typeface="微软雅黑" panose="020B0503020204020204" charset="-122"/>
            </a:endParaRPr>
          </a:p>
          <a:p>
            <a:pPr fontAlgn="auto">
              <a:lnSpc>
                <a:spcPts val="4260"/>
              </a:lnSpc>
            </a:pPr>
            <a:r>
              <a:rPr lang="en-US" altLang="zh-CN">
                <a:latin typeface="微软雅黑" panose="020B0503020204020204" charset="-122"/>
                <a:ea typeface="微软雅黑" panose="020B0503020204020204" charset="-122"/>
              </a:rPr>
              <a:t>II. Colors play an important part in our lives.(Paras. 2-6)</a:t>
            </a:r>
            <a:endParaRPr lang="en-US" altLang="zh-CN">
              <a:latin typeface="微软雅黑" panose="020B0503020204020204" charset="-122"/>
              <a:ea typeface="微软雅黑" panose="020B0503020204020204" charset="-122"/>
            </a:endParaRPr>
          </a:p>
          <a:p>
            <a:pPr fontAlgn="auto">
              <a:lnSpc>
                <a:spcPts val="426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35035" y="80454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210" y="804545"/>
            <a:ext cx="8401685" cy="1822450"/>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②</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Experts in </a:t>
            </a:r>
            <a:r>
              <a:rPr lang="en-US" altLang="zh-CN" sz="2000">
                <a:latin typeface="微软雅黑" panose="020B0503020204020204" charset="-122"/>
                <a:ea typeface="微软雅黑" panose="020B0503020204020204" charset="-122"/>
                <a:sym typeface="+mn-ea"/>
              </a:rPr>
              <a:t>colorgenics believe that the colors we wear say a lot about us, and that we subconsciously choose to wear certain colors in order to communicate our desires, emotions and needs.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8640445" y="804545"/>
            <a:ext cx="3871595" cy="2656205"/>
          </a:xfrm>
          <a:prstGeom prst="rect">
            <a:avLst/>
          </a:prstGeom>
          <a:noFill/>
        </p:spPr>
        <p:txBody>
          <a:bodyPr wrap="square" rtlCol="0">
            <a:spAutoFit/>
          </a:bodyPr>
          <a:lstStyle/>
          <a:p>
            <a:pPr fontAlgn="auto">
              <a:lnSpc>
                <a:spcPts val="4000"/>
              </a:lnSpc>
            </a:pPr>
            <a:r>
              <a:rPr lang="en-US" altLang="zh-CN" sz="2000">
                <a:latin typeface="微软雅黑" panose="020B0503020204020204" charset="-122"/>
                <a:ea typeface="微软雅黑" panose="020B0503020204020204" charset="-122"/>
              </a:rPr>
              <a:t>colorgenics  </a:t>
            </a:r>
            <a:r>
              <a:rPr lang="zh-CN" altLang="en-US" sz="2000">
                <a:latin typeface="微软雅黑" panose="020B0503020204020204" charset="-122"/>
                <a:ea typeface="微软雅黑" panose="020B0503020204020204" charset="-122"/>
              </a:rPr>
              <a:t>色彩取向学</a:t>
            </a:r>
            <a:endParaRPr lang="zh-CN" altLang="en-US"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subconsciously [,sʌb'kɔnʃəsli]</a:t>
            </a:r>
            <a:endParaRPr lang="en-US" altLang="zh-CN"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adv. </a:t>
            </a:r>
            <a:r>
              <a:rPr lang="zh-CN" altLang="en-US" sz="2000">
                <a:latin typeface="微软雅黑" panose="020B0503020204020204" charset="-122"/>
                <a:ea typeface="微软雅黑" panose="020B0503020204020204" charset="-122"/>
              </a:rPr>
              <a:t>潜意识地</a:t>
            </a:r>
            <a:endParaRPr lang="zh-CN" altLang="en-US"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soothe   [suːð]</a:t>
            </a:r>
            <a:endParaRPr lang="en-US" altLang="zh-CN" sz="2000">
              <a:latin typeface="微软雅黑" panose="020B0503020204020204" charset="-122"/>
              <a:ea typeface="微软雅黑" panose="020B0503020204020204" charset="-122"/>
            </a:endParaRPr>
          </a:p>
          <a:p>
            <a:pPr fontAlgn="auto">
              <a:lnSpc>
                <a:spcPts val="4000"/>
              </a:lnSpc>
            </a:pPr>
            <a:r>
              <a:rPr lang="en-US" altLang="zh-CN" sz="2000">
                <a:latin typeface="微软雅黑" panose="020B0503020204020204" charset="-122"/>
                <a:ea typeface="微软雅黑" panose="020B0503020204020204" charset="-122"/>
              </a:rPr>
              <a:t>v. </a:t>
            </a:r>
            <a:r>
              <a:rPr lang="zh-CN" altLang="en-US" sz="2000">
                <a:latin typeface="微软雅黑" panose="020B0503020204020204" charset="-122"/>
                <a:ea typeface="微软雅黑" panose="020B0503020204020204" charset="-122"/>
              </a:rPr>
              <a:t>抚慰、安慰</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156210" y="4608830"/>
            <a:ext cx="8274685" cy="1116965"/>
          </a:xfrm>
          <a:prstGeom prst="rect">
            <a:avLst/>
          </a:prstGeom>
          <a:noFill/>
        </p:spPr>
        <p:txBody>
          <a:bodyPr wrap="square" rtlCol="0">
            <a:spAutoFit/>
          </a:bodyPr>
          <a:lstStyle/>
          <a:p>
            <a:pPr fontAlgn="auto">
              <a:lnSpc>
                <a:spcPts val="4000"/>
              </a:lnSpc>
            </a:pPr>
            <a:r>
              <a:rPr lang="zh-CN" altLang="en-US" sz="2000">
                <a:latin typeface="微软雅黑" panose="020B0503020204020204" charset="-122"/>
                <a:ea typeface="微软雅黑" panose="020B0503020204020204" charset="-122"/>
              </a:rPr>
              <a:t>段意：我们穿戴的颜色能显示出关于我们的事，我们下意识地选择穿戴某种颜色是为了表达一定的想法、情感和需要</a:t>
            </a:r>
            <a:endParaRPr lang="zh-CN" altLang="en-US" sz="2000">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937625" y="688975"/>
            <a:ext cx="1270" cy="54806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785" y="624840"/>
            <a:ext cx="8995410" cy="5285105"/>
          </a:xfrm>
          <a:prstGeom prst="rect">
            <a:avLst/>
          </a:prstGeom>
          <a:noFill/>
          <a:ln w="9525">
            <a:noFill/>
          </a:ln>
        </p:spPr>
        <p:txBody>
          <a:bodyPr wrap="square">
            <a:spAutoFit/>
          </a:bodyPr>
          <a:lstStyle/>
          <a:p>
            <a:pPr indent="228600" algn="just" fontAlgn="auto">
              <a:lnSpc>
                <a:spcPts val="4500"/>
              </a:lnSpc>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③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C</a:t>
            </a:r>
            <a:r>
              <a:rPr lang="en-US" altLang="zh-CN" sz="2000">
                <a:latin typeface="微软雅黑" panose="020B0503020204020204" charset="-122"/>
                <a:ea typeface="微软雅黑" panose="020B0503020204020204" charset="-122"/>
                <a:sym typeface="+mn-ea"/>
              </a:rPr>
              <a:t>olorgenics experts claim that our clothes send messages to others about our mood, personality and desires. For them, pink expresses peace and contentment of the wearer. People who often wear pink are supposed to be warm and understanding. The</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 message is that you would like to share your peace and happiness with others. Red garments indicate a high level of physical energy. People who wear red like to take life at a fast pace. Brown is the color of wealth and shows a need for independence and material security. Wearers of green have love of nature and enjoy peaceful moments.</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8938895" y="804545"/>
            <a:ext cx="3858260" cy="4605020"/>
          </a:xfrm>
          <a:prstGeom prst="rect">
            <a:avLst/>
          </a:prstGeom>
          <a:noFill/>
        </p:spPr>
        <p:txBody>
          <a:bodyPr wrap="square" rtlCol="0">
            <a:spAutoFit/>
          </a:bodyPr>
          <a:lstStyle/>
          <a:p>
            <a:pPr fontAlgn="auto">
              <a:lnSpc>
                <a:spcPts val="3520"/>
              </a:lnSpc>
            </a:pPr>
            <a:r>
              <a:rPr lang="en-US" altLang="zh-CN">
                <a:latin typeface="微软雅黑" panose="020B0503020204020204" charset="-122"/>
                <a:ea typeface="微软雅黑" panose="020B0503020204020204" charset="-122"/>
              </a:rPr>
              <a:t>colorgenics  </a:t>
            </a:r>
            <a:r>
              <a:rPr lang="zh-CN" altLang="en-US">
                <a:latin typeface="微软雅黑" panose="020B0503020204020204" charset="-122"/>
                <a:ea typeface="微软雅黑" panose="020B0503020204020204" charset="-122"/>
              </a:rPr>
              <a:t>色彩取向学</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claim  v. </a:t>
            </a:r>
            <a:r>
              <a:rPr lang="zh-CN" altLang="en-US">
                <a:latin typeface="微软雅黑" panose="020B0503020204020204" charset="-122"/>
                <a:ea typeface="微软雅黑" panose="020B0503020204020204" charset="-122"/>
              </a:rPr>
              <a:t>声称、断言、主张</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contentment  [kən'tɛntmənt]</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满意、满足</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content</a:t>
            </a:r>
            <a:endParaRPr lang="en-US" altLang="zh-CN">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n. </a:t>
            </a:r>
            <a:r>
              <a:rPr lang="zh-CN" altLang="en-US">
                <a:latin typeface="微软雅黑" panose="020B0503020204020204" charset="-122"/>
                <a:ea typeface="微软雅黑" panose="020B0503020204020204" charset="-122"/>
              </a:rPr>
              <a:t>内容、目录、（食物）含量</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adj. </a:t>
            </a:r>
            <a:r>
              <a:rPr lang="zh-CN" altLang="en-US">
                <a:latin typeface="微软雅黑" panose="020B0503020204020204" charset="-122"/>
                <a:ea typeface="微软雅黑" panose="020B0503020204020204" charset="-122"/>
              </a:rPr>
              <a:t>满意的、满足的</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garment   n. </a:t>
            </a:r>
            <a:r>
              <a:rPr lang="zh-CN" altLang="en-US">
                <a:latin typeface="微软雅黑" panose="020B0503020204020204" charset="-122"/>
                <a:ea typeface="微软雅黑" panose="020B0503020204020204" charset="-122"/>
              </a:rPr>
              <a:t>衣服</a:t>
            </a:r>
            <a:endParaRPr lang="zh-CN" altLang="en-US">
              <a:latin typeface="微软雅黑" panose="020B0503020204020204" charset="-122"/>
              <a:ea typeface="微软雅黑" panose="020B0503020204020204" charset="-122"/>
            </a:endParaRPr>
          </a:p>
          <a:p>
            <a:pPr fontAlgn="auto">
              <a:lnSpc>
                <a:spcPts val="3520"/>
              </a:lnSpc>
            </a:pPr>
            <a:r>
              <a:rPr lang="en-US" altLang="zh-CN">
                <a:latin typeface="微软雅黑" panose="020B0503020204020204" charset="-122"/>
                <a:ea typeface="微软雅黑" panose="020B0503020204020204" charset="-122"/>
              </a:rPr>
              <a:t>pace  n. </a:t>
            </a:r>
            <a:r>
              <a:rPr lang="zh-CN" altLang="en-US">
                <a:latin typeface="微软雅黑" panose="020B0503020204020204" charset="-122"/>
                <a:ea typeface="微软雅黑" panose="020B0503020204020204" charset="-122"/>
              </a:rPr>
              <a:t>速度、进度   </a:t>
            </a:r>
            <a:r>
              <a:rPr lang="en-US" altLang="zh-CN">
                <a:latin typeface="微软雅黑" panose="020B0503020204020204" charset="-122"/>
                <a:ea typeface="微软雅黑" panose="020B0503020204020204" charset="-122"/>
              </a:rPr>
              <a:t>v. </a:t>
            </a:r>
            <a:r>
              <a:rPr lang="zh-CN" altLang="en-US">
                <a:latin typeface="微软雅黑" panose="020B0503020204020204" charset="-122"/>
                <a:ea typeface="微软雅黑" panose="020B0503020204020204" charset="-122"/>
              </a:rPr>
              <a:t>踱步</a:t>
            </a:r>
            <a:endParaRPr lang="zh-CN" altLang="en-US">
              <a:latin typeface="微软雅黑" panose="020B0503020204020204" charset="-122"/>
              <a:ea typeface="微软雅黑" panose="020B0503020204020204" charset="-122"/>
            </a:endParaRPr>
          </a:p>
          <a:p>
            <a:pPr fontAlgn="auto">
              <a:lnSpc>
                <a:spcPts val="3520"/>
              </a:lnSpc>
            </a:pPr>
            <a:endParaRPr lang="zh-CN" altLang="en-US">
              <a:latin typeface="微软雅黑" panose="020B0503020204020204" charset="-122"/>
              <a:ea typeface="微软雅黑" panose="020B0503020204020204" charset="-122"/>
            </a:endParaRPr>
          </a:p>
        </p:txBody>
      </p:sp>
      <p:sp>
        <p:nvSpPr>
          <p:cNvPr id="2" name="文本框 1"/>
          <p:cNvSpPr txBox="1"/>
          <p:nvPr/>
        </p:nvSpPr>
        <p:spPr>
          <a:xfrm>
            <a:off x="29210" y="5996940"/>
            <a:ext cx="8947785" cy="603885"/>
          </a:xfrm>
          <a:prstGeom prst="rect">
            <a:avLst/>
          </a:prstGeom>
          <a:noFill/>
        </p:spPr>
        <p:txBody>
          <a:bodyPr wrap="square" rtlCol="0">
            <a:spAutoFit/>
          </a:bodyPr>
          <a:lstStyle/>
          <a:p>
            <a:pPr fontAlgn="auto">
              <a:lnSpc>
                <a:spcPts val="4000"/>
              </a:lnSpc>
            </a:pPr>
            <a:r>
              <a:rPr lang="zh-CN" altLang="en-US">
                <a:latin typeface="微软雅黑" panose="020B0503020204020204" charset="-122"/>
                <a:ea typeface="微软雅黑" panose="020B0503020204020204" charset="-122"/>
              </a:rPr>
              <a:t>段意：研究颜色的专家认为我们的衣服能向他人传递我们的心情、性格和愿望</a:t>
            </a:r>
            <a:endParaRPr lang="zh-CN" altLang="en-US">
              <a:latin typeface="微软雅黑" panose="020B0503020204020204" charset="-122"/>
              <a:ea typeface="微软雅黑" panose="020B0503020204020204" charset="-122"/>
            </a:endParaRPr>
          </a:p>
        </p:txBody>
      </p:sp>
      <p:cxnSp>
        <p:nvCxnSpPr>
          <p:cNvPr id="8" name="直接连接符 7"/>
          <p:cNvCxnSpPr/>
          <p:nvPr/>
        </p:nvCxnSpPr>
        <p:spPr>
          <a:xfrm flipV="1">
            <a:off x="29210" y="62489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6798" y="101600"/>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46362</Words>
  <Application>WPS 文字</Application>
  <PresentationFormat>宽屏</PresentationFormat>
  <Paragraphs>1367</Paragraphs>
  <Slides>112</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112</vt:i4>
      </vt:variant>
    </vt:vector>
  </HeadingPairs>
  <TitlesOfParts>
    <vt:vector size="127" baseType="lpstr">
      <vt:lpstr>Arial</vt:lpstr>
      <vt:lpstr>方正书宋_GBK</vt:lpstr>
      <vt:lpstr>Wingdings</vt:lpstr>
      <vt:lpstr>微软雅黑</vt:lpstr>
      <vt:lpstr>Calibri</vt:lpstr>
      <vt:lpstr>Times New Roman</vt:lpstr>
      <vt:lpstr>Arial</vt:lpstr>
      <vt:lpstr>Georgia</vt:lpstr>
      <vt:lpstr>Century Gothic</vt:lpstr>
      <vt:lpstr>苹方-简</vt:lpstr>
      <vt:lpstr>宋体</vt:lpstr>
      <vt:lpstr>Arial Unicode MS</vt:lpstr>
      <vt:lpstr>汉仪书宋二KW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zhangguangshen</cp:lastModifiedBy>
  <cp:revision>17</cp:revision>
  <dcterms:created xsi:type="dcterms:W3CDTF">2019-08-06T03:10:47Z</dcterms:created>
  <dcterms:modified xsi:type="dcterms:W3CDTF">2019-08-06T03:10:47Z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