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88" autoAdjust="0"/>
    <p:restoredTop sz="94660"/>
  </p:normalViewPr>
  <p:slideViewPr>
    <p:cSldViewPr>
      <p:cViewPr>
        <p:scale>
          <a:sx n="66" d="100"/>
          <a:sy n="66" d="100"/>
        </p:scale>
        <p:origin x="-1404"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1149C4B-05FB-4C66-B80A-D9A838D0801C}" type="datetimeFigureOut">
              <a:rPr lang="fr-FR" smtClean="0"/>
              <a:pPr/>
              <a:t>17/02/2019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C9EA5E-7AB5-485B-B9A0-9BAB7D780736}"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1149C4B-05FB-4C66-B80A-D9A838D0801C}" type="datetimeFigureOut">
              <a:rPr lang="fr-FR" smtClean="0"/>
              <a:pPr/>
              <a:t>17/02/2019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C9EA5E-7AB5-485B-B9A0-9BAB7D78073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1149C4B-05FB-4C66-B80A-D9A838D0801C}" type="datetimeFigureOut">
              <a:rPr lang="fr-FR" smtClean="0"/>
              <a:pPr/>
              <a:t>17/02/2019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C9EA5E-7AB5-485B-B9A0-9BAB7D78073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1149C4B-05FB-4C66-B80A-D9A838D0801C}" type="datetimeFigureOut">
              <a:rPr lang="fr-FR" smtClean="0"/>
              <a:pPr/>
              <a:t>17/02/2019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C9EA5E-7AB5-485B-B9A0-9BAB7D78073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71149C4B-05FB-4C66-B80A-D9A838D0801C}" type="datetimeFigureOut">
              <a:rPr lang="fr-FR" smtClean="0"/>
              <a:pPr/>
              <a:t>17/02/2019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C9EA5E-7AB5-485B-B9A0-9BAB7D780736}"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1149C4B-05FB-4C66-B80A-D9A838D0801C}" type="datetimeFigureOut">
              <a:rPr lang="fr-FR" smtClean="0"/>
              <a:pPr/>
              <a:t>17/02/2019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C9EA5E-7AB5-485B-B9A0-9BAB7D78073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1149C4B-05FB-4C66-B80A-D9A838D0801C}" type="datetimeFigureOut">
              <a:rPr lang="fr-FR" smtClean="0"/>
              <a:pPr/>
              <a:t>17/02/2019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C9EA5E-7AB5-485B-B9A0-9BAB7D78073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71149C4B-05FB-4C66-B80A-D9A838D0801C}" type="datetimeFigureOut">
              <a:rPr lang="fr-FR" smtClean="0"/>
              <a:pPr/>
              <a:t>17/02/2019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C9EA5E-7AB5-485B-B9A0-9BAB7D78073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149C4B-05FB-4C66-B80A-D9A838D0801C}" type="datetimeFigureOut">
              <a:rPr lang="fr-FR" smtClean="0"/>
              <a:pPr/>
              <a:t>17/02/2019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C9EA5E-7AB5-485B-B9A0-9BAB7D78073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1149C4B-05FB-4C66-B80A-D9A838D0801C}" type="datetimeFigureOut">
              <a:rPr lang="fr-FR" smtClean="0"/>
              <a:pPr/>
              <a:t>17/02/2019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C9EA5E-7AB5-485B-B9A0-9BAB7D78073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1149C4B-05FB-4C66-B80A-D9A838D0801C}" type="datetimeFigureOut">
              <a:rPr lang="fr-FR" smtClean="0"/>
              <a:pPr/>
              <a:t>17/02/2019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C9EA5E-7AB5-485B-B9A0-9BAB7D780736}"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49C4B-05FB-4C66-B80A-D9A838D0801C}" type="datetimeFigureOut">
              <a:rPr lang="fr-FR" smtClean="0"/>
              <a:pPr/>
              <a:t>17/02/2019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9EA5E-7AB5-485B-B9A0-9BAB7D780736}"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ites.univ-/" TargetMode="External"/><Relationship Id="rId2" Type="http://schemas.openxmlformats.org/officeDocument/2006/relationships/hyperlink" Target="http://www.sante.univ-nantes.fr/cidmef/menu/CommentRediger.pdf" TargetMode="External"/><Relationship Id="rId1" Type="http://schemas.openxmlformats.org/officeDocument/2006/relationships/slideLayout" Target="../slideLayouts/slideLayout2.xml"/><Relationship Id="rId4" Type="http://schemas.openxmlformats.org/officeDocument/2006/relationships/hyperlink" Target="http://sup.up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gallica.bnf.fr/" TargetMode="External"/><Relationship Id="rId7" Type="http://schemas.openxmlformats.org/officeDocument/2006/relationships/hyperlink" Target="http://cnum.cnam.fr/" TargetMode="External"/><Relationship Id="rId2" Type="http://schemas.openxmlformats.org/officeDocument/2006/relationships/hyperlink" Target="http://www.udppc.asso.fr/bupdoc/index.php" TargetMode="External"/><Relationship Id="rId1" Type="http://schemas.openxmlformats.org/officeDocument/2006/relationships/slideLayout" Target="../slideLayouts/slideLayout2.xml"/><Relationship Id="rId6" Type="http://schemas.openxmlformats.org/officeDocument/2006/relationships/hyperlink" Target="http://www.archive.org/" TargetMode="External"/><Relationship Id="rId5" Type="http://schemas.openxmlformats.org/officeDocument/2006/relationships/hyperlink" Target="http://books.google.fr/" TargetMode="External"/><Relationship Id="rId4" Type="http://schemas.openxmlformats.org/officeDocument/2006/relationships/hyperlink" Target="http://books.goog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ressour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a:latin typeface="Times New Roman" pitchFamily="18" charset="0"/>
                <a:cs typeface="Times New Roman" pitchFamily="18" charset="0"/>
              </a:rPr>
              <a:t>ÉLÉMENTS DE MÉTHODOLOGIE DE L’ÉTUDE DOCUMENTAIRE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latin typeface="Times New Roman" pitchFamily="18" charset="0"/>
                <a:cs typeface="Times New Roman" pitchFamily="18" charset="0"/>
              </a:rPr>
              <a:t>RÉFÉRENCES WEBLIOGRAPHIQUES</a:t>
            </a:r>
            <a:r>
              <a:rPr lang="en-US" dirty="0"/>
              <a:t>)</a:t>
            </a:r>
            <a:endParaRPr lang="fr-FR" dirty="0"/>
          </a:p>
        </p:txBody>
      </p:sp>
      <p:sp>
        <p:nvSpPr>
          <p:cNvPr id="3" name="Espace réservé du contenu 2"/>
          <p:cNvSpPr>
            <a:spLocks noGrp="1"/>
          </p:cNvSpPr>
          <p:nvPr>
            <p:ph idx="1"/>
          </p:nvPr>
        </p:nvSpPr>
        <p:spPr/>
        <p:txBody>
          <a:bodyPr>
            <a:normAutofit fontScale="77500" lnSpcReduction="20000"/>
          </a:bodyPr>
          <a:lstStyle/>
          <a:p>
            <a:pPr lvl="0"/>
            <a:r>
              <a:rPr lang="fr-FR" dirty="0">
                <a:latin typeface="Times New Roman" pitchFamily="18" charset="0"/>
                <a:cs typeface="Times New Roman" pitchFamily="18" charset="0"/>
              </a:rPr>
              <a:t>BUTTLER, A. Comment rédiger un rapport ou une publication scientifique?</a:t>
            </a:r>
            <a:r>
              <a:rPr lang="fr-FR" dirty="0">
                <a:latin typeface="Times New Roman" pitchFamily="18" charset="0"/>
                <a:cs typeface="Times New Roman" pitchFamily="18" charset="0"/>
                <a:hlinkClick r:id="rId2"/>
              </a:rPr>
              <a:t> http://www.sante.univ-nantes.fr/cidmef/menu/CommentRediger.pdf</a:t>
            </a: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(page consultée le 02 avril 2010)</a:t>
            </a:r>
          </a:p>
          <a:p>
            <a:pPr lvl="0"/>
            <a:r>
              <a:rPr lang="fr-FR" dirty="0">
                <a:latin typeface="Times New Roman" pitchFamily="18" charset="0"/>
                <a:cs typeface="Times New Roman" pitchFamily="18" charset="0"/>
              </a:rPr>
              <a:t>Université Rennes 2 : Guide de méthodologie documentaire. </a:t>
            </a:r>
            <a:r>
              <a:rPr lang="fr-FR" dirty="0">
                <a:latin typeface="Times New Roman" pitchFamily="18" charset="0"/>
                <a:cs typeface="Times New Roman" pitchFamily="18" charset="0"/>
                <a:hlinkClick r:id="rId3"/>
              </a:rPr>
              <a:t>http://www.sites.univ-</a:t>
            </a:r>
            <a:r>
              <a:rPr lang="fr-FR" u="sng" dirty="0">
                <a:latin typeface="Times New Roman" pitchFamily="18" charset="0"/>
                <a:cs typeface="Times New Roman" pitchFamily="18" charset="0"/>
              </a:rPr>
              <a:t> rennes2.fr/</a:t>
            </a:r>
            <a:r>
              <a:rPr lang="fr-FR" u="sng" dirty="0" err="1">
                <a:latin typeface="Times New Roman" pitchFamily="18" charset="0"/>
                <a:cs typeface="Times New Roman" pitchFamily="18" charset="0"/>
              </a:rPr>
              <a:t>scd</a:t>
            </a:r>
            <a:r>
              <a:rPr lang="fr-FR" u="sng" dirty="0">
                <a:latin typeface="Times New Roman" pitchFamily="18" charset="0"/>
                <a:cs typeface="Times New Roman" pitchFamily="18" charset="0"/>
              </a:rPr>
              <a:t>/</a:t>
            </a:r>
            <a:r>
              <a:rPr lang="fr-FR" u="sng" dirty="0" err="1">
                <a:latin typeface="Times New Roman" pitchFamily="18" charset="0"/>
                <a:cs typeface="Times New Roman" pitchFamily="18" charset="0"/>
              </a:rPr>
              <a:t>methodoc</a:t>
            </a:r>
            <a:r>
              <a:rPr lang="fr-FR" dirty="0">
                <a:latin typeface="Times New Roman" pitchFamily="18" charset="0"/>
                <a:cs typeface="Times New Roman" pitchFamily="18" charset="0"/>
              </a:rPr>
              <a:t> (page consultée le 10 avril 2010).</a:t>
            </a:r>
          </a:p>
          <a:p>
            <a:r>
              <a:rPr lang="fr-FR" dirty="0">
                <a:latin typeface="Times New Roman" pitchFamily="18" charset="0"/>
                <a:cs typeface="Times New Roman" pitchFamily="18" charset="0"/>
              </a:rPr>
              <a:t>Université Paul Sabatier, Toulouse 3</a:t>
            </a:r>
            <a:r>
              <a:rPr lang="fr-FR" b="1" dirty="0">
                <a:latin typeface="Times New Roman" pitchFamily="18" charset="0"/>
                <a:cs typeface="Times New Roman" pitchFamily="18" charset="0"/>
              </a:rPr>
              <a:t>. </a:t>
            </a:r>
            <a:r>
              <a:rPr lang="fr-FR" dirty="0" err="1">
                <a:latin typeface="Times New Roman" pitchFamily="18" charset="0"/>
                <a:cs typeface="Times New Roman" pitchFamily="18" charset="0"/>
              </a:rPr>
              <a:t>ABCdoc</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Guide méthodologique de recherche et de traitement de l’information scientifique et technique. </a:t>
            </a:r>
            <a:r>
              <a:rPr lang="fr-FR" dirty="0">
                <a:latin typeface="Times New Roman" pitchFamily="18" charset="0"/>
                <a:cs typeface="Times New Roman" pitchFamily="18" charset="0"/>
                <a:hlinkClick r:id="rId4"/>
              </a:rPr>
              <a:t>http://sup.ups-</a:t>
            </a:r>
            <a:r>
              <a:rPr lang="fr-FR" u="sng" dirty="0">
                <a:latin typeface="Times New Roman" pitchFamily="18" charset="0"/>
                <a:cs typeface="Times New Roman" pitchFamily="18" charset="0"/>
              </a:rPr>
              <a:t> tlse.fr/</a:t>
            </a:r>
            <a:r>
              <a:rPr lang="fr-FR" u="sng" dirty="0" err="1">
                <a:latin typeface="Times New Roman" pitchFamily="18" charset="0"/>
                <a:cs typeface="Times New Roman" pitchFamily="18" charset="0"/>
              </a:rPr>
              <a:t>abcdoc</a:t>
            </a:r>
            <a:r>
              <a:rPr lang="fr-FR" u="sng" dirty="0">
                <a:latin typeface="Times New Roman" pitchFamily="18" charset="0"/>
                <a:cs typeface="Times New Roman" pitchFamily="18" charset="0"/>
              </a:rPr>
              <a:t>/rechercher-traiter-information/index.html</a:t>
            </a:r>
            <a:r>
              <a:rPr lang="fr-FR" dirty="0">
                <a:latin typeface="Times New Roman" pitchFamily="18" charset="0"/>
                <a:cs typeface="Times New Roman" pitchFamily="18" charset="0"/>
              </a:rPr>
              <a:t> (page consultée le 11 avril </a:t>
            </a:r>
            <a:r>
              <a:rPr lang="fr-FR"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85728"/>
            <a:ext cx="8229600" cy="5840435"/>
          </a:xfrm>
        </p:spPr>
        <p:txBody>
          <a:bodyPr>
            <a:normAutofit fontScale="77500" lnSpcReduction="20000"/>
          </a:bodyPr>
          <a:lstStyle/>
          <a:p>
            <a:r>
              <a:rPr lang="fr-FR" u="heavy" dirty="0">
                <a:latin typeface="Times New Roman" pitchFamily="18" charset="0"/>
                <a:cs typeface="Times New Roman" pitchFamily="18" charset="0"/>
              </a:rPr>
              <a:t>BIBLOTHEQUES NUMERIQUES A ACCES FACILE</a:t>
            </a:r>
            <a:r>
              <a:rPr lang="fr-FR" dirty="0">
                <a:latin typeface="Times New Roman" pitchFamily="18" charset="0"/>
                <a:cs typeface="Times New Roman" pitchFamily="18" charset="0"/>
              </a:rPr>
              <a:t> </a:t>
            </a:r>
            <a:r>
              <a:rPr lang="fr-FR" u="heavy" dirty="0">
                <a:latin typeface="Times New Roman" pitchFamily="18" charset="0"/>
                <a:cs typeface="Times New Roman" pitchFamily="18" charset="0"/>
              </a:rPr>
              <a:t>:</a:t>
            </a:r>
            <a:endParaRPr lang="fr-FR" dirty="0">
              <a:latin typeface="Times New Roman" pitchFamily="18" charset="0"/>
              <a:cs typeface="Times New Roman" pitchFamily="18" charset="0"/>
            </a:endParaRPr>
          </a:p>
          <a:p>
            <a:pPr lvl="0"/>
            <a:r>
              <a:rPr lang="fr-FR" u="heavy" dirty="0">
                <a:latin typeface="Times New Roman" pitchFamily="18" charset="0"/>
                <a:cs typeface="Times New Roman" pitchFamily="18" charset="0"/>
              </a:rPr>
              <a:t>Bulletin de l'Union des Physiciens</a:t>
            </a:r>
            <a:r>
              <a:rPr lang="fr-FR" dirty="0">
                <a:latin typeface="Times New Roman" pitchFamily="18" charset="0"/>
                <a:cs typeface="Times New Roman" pitchFamily="18" charset="0"/>
              </a:rPr>
              <a:t> </a:t>
            </a:r>
            <a:r>
              <a:rPr lang="fr-FR" u="heavy"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hlinkClick r:id="rId2"/>
              </a:rPr>
              <a:t>http://www.udppc.asso.fr/bupdoc/index.php</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p>
          <a:p>
            <a:pPr lvl="0"/>
            <a:r>
              <a:rPr lang="fr-FR" u="heavy" dirty="0">
                <a:latin typeface="Times New Roman" pitchFamily="18" charset="0"/>
                <a:cs typeface="Times New Roman" pitchFamily="18" charset="0"/>
              </a:rPr>
              <a:t>Bibliothèque Nationale de France (</a:t>
            </a:r>
            <a:r>
              <a:rPr lang="fr-FR" u="heavy" dirty="0" err="1">
                <a:latin typeface="Times New Roman" pitchFamily="18" charset="0"/>
                <a:cs typeface="Times New Roman" pitchFamily="18" charset="0"/>
              </a:rPr>
              <a:t>BnF</a:t>
            </a:r>
            <a:r>
              <a:rPr lang="fr-FR" u="heavy" dirty="0">
                <a:latin typeface="Times New Roman" pitchFamily="18" charset="0"/>
                <a:cs typeface="Times New Roman" pitchFamily="18" charset="0"/>
              </a:rPr>
              <a:t>), </a:t>
            </a:r>
            <a:r>
              <a:rPr lang="fr-FR" u="heavy" dirty="0" err="1">
                <a:latin typeface="Times New Roman" pitchFamily="18" charset="0"/>
                <a:cs typeface="Times New Roman" pitchFamily="18" charset="0"/>
              </a:rPr>
              <a:t>Gallica</a:t>
            </a:r>
            <a:r>
              <a:rPr lang="fr-FR" u="heavy" dirty="0">
                <a:latin typeface="Times New Roman" pitchFamily="18" charset="0"/>
                <a:cs typeface="Times New Roman" pitchFamily="18" charset="0"/>
              </a:rPr>
              <a:t> bibliothèque numérique</a:t>
            </a:r>
            <a:r>
              <a:rPr lang="fr-FR" dirty="0">
                <a:latin typeface="Times New Roman" pitchFamily="18" charset="0"/>
                <a:cs typeface="Times New Roman" pitchFamily="18" charset="0"/>
              </a:rPr>
              <a:t>	:</a:t>
            </a:r>
          </a:p>
          <a:p>
            <a:r>
              <a:rPr lang="en-US" dirty="0">
                <a:latin typeface="Times New Roman" pitchFamily="18" charset="0"/>
                <a:cs typeface="Times New Roman" pitchFamily="18" charset="0"/>
                <a:hlinkClick r:id="rId3"/>
              </a:rPr>
              <a:t>http://gallica.bnf.fr/</a:t>
            </a:r>
            <a:endParaRPr lang="fr-FR" dirty="0">
              <a:latin typeface="Times New Roman" pitchFamily="18" charset="0"/>
              <a:cs typeface="Times New Roman" pitchFamily="18" charset="0"/>
            </a:endParaRPr>
          </a:p>
          <a:p>
            <a:pPr lvl="0"/>
            <a:r>
              <a:rPr lang="en-US" u="heavy" dirty="0">
                <a:latin typeface="Times New Roman" pitchFamily="18" charset="0"/>
                <a:cs typeface="Times New Roman" pitchFamily="18" charset="0"/>
              </a:rPr>
              <a:t>Google Books</a:t>
            </a:r>
            <a:r>
              <a:rPr lang="en-US" dirty="0">
                <a:latin typeface="Times New Roman" pitchFamily="18" charset="0"/>
                <a:cs typeface="Times New Roman" pitchFamily="18" charset="0"/>
              </a:rPr>
              <a:t> </a:t>
            </a:r>
            <a:r>
              <a:rPr lang="en-US" u="heavy" dirty="0">
                <a:latin typeface="Times New Roman" pitchFamily="18" charset="0"/>
                <a:cs typeface="Times New Roman" pitchFamily="18" charset="0"/>
              </a:rPr>
              <a:t>:</a:t>
            </a:r>
            <a:r>
              <a:rPr lang="en-US" dirty="0">
                <a:latin typeface="Times New Roman" pitchFamily="18" charset="0"/>
                <a:cs typeface="Times New Roman" pitchFamily="18" charset="0"/>
                <a:hlinkClick r:id="rId4"/>
              </a:rPr>
              <a:t> http://books.google.com/</a:t>
            </a:r>
            <a:r>
              <a:rPr lang="en-US" dirty="0">
                <a:latin typeface="Times New Roman" pitchFamily="18" charset="0"/>
                <a:cs typeface="Times New Roman" pitchFamily="18" charset="0"/>
                <a:hlinkClick r:id="rId5"/>
              </a:rPr>
              <a:t> http://books.google.fr/</a:t>
            </a:r>
            <a:endParaRPr lang="fr-FR"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fr-FR" dirty="0">
              <a:latin typeface="Times New Roman" pitchFamily="18" charset="0"/>
              <a:cs typeface="Times New Roman" pitchFamily="18" charset="0"/>
            </a:endParaRPr>
          </a:p>
          <a:p>
            <a:pPr lvl="0"/>
            <a:r>
              <a:rPr lang="en-US" u="heavy" dirty="0">
                <a:latin typeface="Times New Roman" pitchFamily="18" charset="0"/>
                <a:cs typeface="Times New Roman" pitchFamily="18" charset="0"/>
              </a:rPr>
              <a:t>Archives de </a:t>
            </a:r>
            <a:r>
              <a:rPr lang="en-US" u="heavy" dirty="0" err="1">
                <a:latin typeface="Times New Roman" pitchFamily="18" charset="0"/>
                <a:cs typeface="Times New Roman" pitchFamily="18" charset="0"/>
              </a:rPr>
              <a:t>l'internet</a:t>
            </a:r>
            <a:r>
              <a:rPr lang="en-US" dirty="0">
                <a:latin typeface="Times New Roman" pitchFamily="18" charset="0"/>
                <a:cs typeface="Times New Roman" pitchFamily="18" charset="0"/>
              </a:rPr>
              <a:t> </a:t>
            </a:r>
            <a:r>
              <a:rPr lang="en-US" u="heavy"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US" dirty="0">
                <a:latin typeface="Times New Roman" pitchFamily="18" charset="0"/>
                <a:cs typeface="Times New Roman" pitchFamily="18" charset="0"/>
                <a:hlinkClick r:id="rId6"/>
              </a:rPr>
              <a:t>www.archive.org/</a:t>
            </a:r>
            <a:endParaRPr lang="fr-FR"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fr-FR" dirty="0">
              <a:latin typeface="Times New Roman" pitchFamily="18" charset="0"/>
              <a:cs typeface="Times New Roman" pitchFamily="18" charset="0"/>
            </a:endParaRPr>
          </a:p>
          <a:p>
            <a:pPr lvl="0"/>
            <a:r>
              <a:rPr lang="fr-FR" u="heavy" dirty="0">
                <a:latin typeface="Times New Roman" pitchFamily="18" charset="0"/>
                <a:cs typeface="Times New Roman" pitchFamily="18" charset="0"/>
              </a:rPr>
              <a:t>Conservatoire numérique des Arts et Métiers</a:t>
            </a:r>
            <a:r>
              <a:rPr lang="fr-FR" dirty="0">
                <a:latin typeface="Times New Roman" pitchFamily="18" charset="0"/>
                <a:cs typeface="Times New Roman" pitchFamily="18" charset="0"/>
              </a:rPr>
              <a:t>: </a:t>
            </a:r>
            <a:r>
              <a:rPr lang="fr-FR" dirty="0">
                <a:latin typeface="Times New Roman" pitchFamily="18" charset="0"/>
                <a:cs typeface="Times New Roman" pitchFamily="18" charset="0"/>
                <a:hlinkClick r:id="rId7"/>
              </a:rPr>
              <a:t>http://cnum.cnam.fr/</a:t>
            </a:r>
            <a:endParaRPr lang="fr-FR" dirty="0">
              <a:latin typeface="Times New Roman" pitchFamily="18" charset="0"/>
              <a:cs typeface="Times New Roman" pitchFamily="18" charset="0"/>
            </a:endParaRPr>
          </a:p>
          <a:p>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8858280" cy="1368412"/>
          </a:xfrm>
        </p:spPr>
        <p:txBody>
          <a:bodyPr>
            <a:noAutofit/>
          </a:bodyPr>
          <a:lstStyle/>
          <a:p>
            <a:r>
              <a:rPr lang="fr-FR" sz="2800" dirty="0">
                <a:latin typeface="Times New Roman" pitchFamily="18" charset="0"/>
                <a:cs typeface="Times New Roman" pitchFamily="18" charset="0"/>
              </a:rPr>
              <a:t>DÉFINITIONS ET REMARQUES CONCERNANT L’INFORMATION BIBLIOGRAPHIQUE</a:t>
            </a:r>
          </a:p>
        </p:txBody>
      </p:sp>
      <p:sp>
        <p:nvSpPr>
          <p:cNvPr id="3" name="Espace réservé du contenu 2"/>
          <p:cNvSpPr>
            <a:spLocks noGrp="1"/>
          </p:cNvSpPr>
          <p:nvPr>
            <p:ph idx="1"/>
          </p:nvPr>
        </p:nvSpPr>
        <p:spPr>
          <a:xfrm>
            <a:off x="457200" y="1600200"/>
            <a:ext cx="8229600" cy="4900634"/>
          </a:xfrm>
        </p:spPr>
        <p:txBody>
          <a:bodyPr>
            <a:normAutofit fontScale="70000" lnSpcReduction="20000"/>
          </a:bodyPr>
          <a:lstStyle/>
          <a:p>
            <a:pPr lvl="0"/>
            <a:r>
              <a:rPr lang="fr-FR" dirty="0">
                <a:latin typeface="Times New Roman" pitchFamily="18" charset="0"/>
                <a:cs typeface="Times New Roman" pitchFamily="18" charset="0"/>
              </a:rPr>
              <a:t>La note bibliographique a pour fonction de décrire brièvement un document. Elle est usuellement présentée dans le texte selon l’un des deux modes :</a:t>
            </a:r>
          </a:p>
          <a:p>
            <a:pPr lvl="1"/>
            <a:r>
              <a:rPr lang="fr-FR" dirty="0">
                <a:latin typeface="Times New Roman" pitchFamily="18" charset="0"/>
                <a:cs typeface="Times New Roman" pitchFamily="18" charset="0"/>
              </a:rPr>
              <a:t>en bas de page ; dans ce cas elle est appelée par un numéro de note placé à l’endroit du texte nécessitant un apport d’information bibliographique. Pour des raisons de lisibilité, le numéro et la note bibliographique, correspondant à la même information bibliographique, doivent se trouver dans la même page du document considéré.</a:t>
            </a:r>
          </a:p>
          <a:p>
            <a:pPr lvl="1"/>
            <a:r>
              <a:rPr lang="fr-FR" dirty="0">
                <a:latin typeface="Times New Roman" pitchFamily="18" charset="0"/>
                <a:cs typeface="Times New Roman" pitchFamily="18" charset="0"/>
              </a:rPr>
              <a:t>entre parenthèses (voir système de présentation des références bibliographiques « auteur-date »).</a:t>
            </a:r>
          </a:p>
          <a:p>
            <a:pPr lvl="0"/>
            <a:r>
              <a:rPr lang="fr-FR" dirty="0">
                <a:latin typeface="Times New Roman" pitchFamily="18" charset="0"/>
                <a:cs typeface="Times New Roman" pitchFamily="18" charset="0"/>
              </a:rPr>
              <a:t>la note bibliographique de bas de page diffère de la note servant à compléter ou à expliquer un passage du texte.</a:t>
            </a:r>
          </a:p>
          <a:p>
            <a:pPr lvl="0"/>
            <a:r>
              <a:rPr lang="fr-FR" dirty="0">
                <a:latin typeface="Times New Roman" pitchFamily="18" charset="0"/>
                <a:cs typeface="Times New Roman" pitchFamily="18" charset="0"/>
              </a:rPr>
              <a:t>La référence bibliographique d’un document est l’ensemble des éléments d’information permettant d’identifier sans confusion ce document et de le retrouver facilement au besoin. Elle informe plus complètement et de manière plus détaillée que la note bibliographique.</a:t>
            </a:r>
          </a:p>
          <a:p>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85728"/>
            <a:ext cx="8229600" cy="5840435"/>
          </a:xfrm>
        </p:spPr>
        <p:txBody>
          <a:bodyPr>
            <a:normAutofit fontScale="92500"/>
          </a:bodyPr>
          <a:lstStyle/>
          <a:p>
            <a:pPr lvl="0"/>
            <a:r>
              <a:rPr lang="fr-FR" dirty="0">
                <a:latin typeface="Times New Roman" pitchFamily="18" charset="0"/>
                <a:cs typeface="Times New Roman" pitchFamily="18" charset="0"/>
              </a:rPr>
              <a:t>La bibliographie est l’ensemble des références bibliographiques d’un document.</a:t>
            </a:r>
          </a:p>
          <a:p>
            <a:pPr lvl="0"/>
            <a:r>
              <a:rPr lang="en-US" dirty="0">
                <a:latin typeface="Times New Roman" pitchFamily="18" charset="0"/>
                <a:cs typeface="Times New Roman" pitchFamily="18" charset="0"/>
              </a:rPr>
              <a:t>La </a:t>
            </a:r>
            <a:r>
              <a:rPr lang="en-US" dirty="0" err="1">
                <a:latin typeface="Times New Roman" pitchFamily="18" charset="0"/>
                <a:cs typeface="Times New Roman" pitchFamily="18" charset="0"/>
              </a:rPr>
              <a:t>répétition</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référence</a:t>
            </a:r>
            <a:r>
              <a:rPr lang="en-US" dirty="0">
                <a:latin typeface="Times New Roman" pitchFamily="18" charset="0"/>
                <a:cs typeface="Times New Roman" pitchFamily="18" charset="0"/>
              </a:rPr>
              <a:t> :</a:t>
            </a:r>
            <a:endParaRPr lang="fr-FR" dirty="0">
              <a:latin typeface="Times New Roman" pitchFamily="18" charset="0"/>
              <a:cs typeface="Times New Roman" pitchFamily="18" charset="0"/>
            </a:endParaRPr>
          </a:p>
          <a:p>
            <a:pPr lvl="1"/>
            <a:r>
              <a:rPr lang="fr-FR" dirty="0">
                <a:latin typeface="Times New Roman" pitchFamily="18" charset="0"/>
                <a:cs typeface="Times New Roman" pitchFamily="18" charset="0"/>
              </a:rPr>
              <a:t>Pour éviter de reprendre complètement une référence déjà citée, lorsqu’on a besoin d’évoquer celle-ci de nouveau, on utilise les termes :</a:t>
            </a:r>
          </a:p>
          <a:p>
            <a:pPr lvl="1"/>
            <a:r>
              <a:rPr lang="en-US" i="1" dirty="0">
                <a:latin typeface="Times New Roman" pitchFamily="18" charset="0"/>
                <a:cs typeface="Times New Roman" pitchFamily="18" charset="0"/>
              </a:rPr>
              <a:t>ibid.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Ibidem</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au </a:t>
            </a:r>
            <a:r>
              <a:rPr lang="en-US" dirty="0" err="1">
                <a:latin typeface="Times New Roman" pitchFamily="18" charset="0"/>
                <a:cs typeface="Times New Roman" pitchFamily="18" charset="0"/>
              </a:rPr>
              <a:t>même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endroit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s’il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s’agit</a:t>
            </a:r>
            <a:r>
              <a:rPr lang="en-US" dirty="0">
                <a:latin typeface="Times New Roman" pitchFamily="18" charset="0"/>
                <a:cs typeface="Times New Roman" pitchFamily="18" charset="0"/>
              </a:rPr>
              <a:t> de la </a:t>
            </a:r>
            <a:r>
              <a:rPr lang="en-US" dirty="0" err="1">
                <a:latin typeface="Times New Roman" pitchFamily="18" charset="0"/>
                <a:cs typeface="Times New Roman" pitchFamily="18" charset="0"/>
              </a:rPr>
              <a:t>même</a:t>
            </a:r>
            <a:r>
              <a:rPr lang="en-US" dirty="0">
                <a:latin typeface="Times New Roman" pitchFamily="18" charset="0"/>
                <a:cs typeface="Times New Roman" pitchFamily="18" charset="0"/>
              </a:rPr>
              <a:t> page ; on </a:t>
            </a:r>
            <a:r>
              <a:rPr lang="en-US" dirty="0" err="1">
                <a:latin typeface="Times New Roman" pitchFamily="18" charset="0"/>
                <a:cs typeface="Times New Roman" pitchFamily="18" charset="0"/>
              </a:rPr>
              <a:t>indique</a:t>
            </a:r>
            <a:r>
              <a:rPr lang="en-US" dirty="0">
                <a:latin typeface="Times New Roman" pitchFamily="18" charset="0"/>
                <a:cs typeface="Times New Roman" pitchFamily="18" charset="0"/>
              </a:rPr>
              <a:t> en </a:t>
            </a:r>
            <a:r>
              <a:rPr lang="en-US" dirty="0" err="1">
                <a:latin typeface="Times New Roman" pitchFamily="18" charset="0"/>
                <a:cs typeface="Times New Roman" pitchFamily="18" charset="0"/>
              </a:rPr>
              <a:t>outre</a:t>
            </a:r>
            <a:r>
              <a:rPr lang="en-US" dirty="0">
                <a:latin typeface="Times New Roman" pitchFamily="18" charset="0"/>
                <a:cs typeface="Times New Roman" pitchFamily="18" charset="0"/>
              </a:rPr>
              <a:t> le </a:t>
            </a:r>
            <a:r>
              <a:rPr lang="en-US" dirty="0" err="1">
                <a:latin typeface="Times New Roman" pitchFamily="18" charset="0"/>
                <a:cs typeface="Times New Roman" pitchFamily="18" charset="0"/>
              </a:rPr>
              <a:t>numéro</a:t>
            </a:r>
            <a:r>
              <a:rPr lang="en-US" dirty="0">
                <a:latin typeface="Times New Roman" pitchFamily="18" charset="0"/>
                <a:cs typeface="Times New Roman" pitchFamily="18" charset="0"/>
              </a:rPr>
              <a:t> de page </a:t>
            </a:r>
            <a:r>
              <a:rPr lang="en-US" dirty="0" err="1">
                <a:latin typeface="Times New Roman" pitchFamily="18" charset="0"/>
                <a:cs typeface="Times New Roman" pitchFamily="18" charset="0"/>
              </a:rPr>
              <a:t>s’il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s’agit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d’une</a:t>
            </a:r>
            <a:r>
              <a:rPr lang="en-US" dirty="0">
                <a:latin typeface="Times New Roman" pitchFamily="18" charset="0"/>
                <a:cs typeface="Times New Roman" pitchFamily="18" charset="0"/>
              </a:rPr>
              <a:t> page </a:t>
            </a:r>
            <a:r>
              <a:rPr lang="en-US" dirty="0" err="1">
                <a:latin typeface="Times New Roman" pitchFamily="18" charset="0"/>
                <a:cs typeface="Times New Roman" pitchFamily="18" charset="0"/>
              </a:rPr>
              <a:t>différente</a:t>
            </a:r>
            <a:r>
              <a:rPr lang="en-US" dirty="0">
                <a:latin typeface="Times New Roman" pitchFamily="18" charset="0"/>
                <a:cs typeface="Times New Roman" pitchFamily="18" charset="0"/>
              </a:rPr>
              <a:t> du document </a:t>
            </a:r>
            <a:r>
              <a:rPr lang="en-US" dirty="0" err="1">
                <a:latin typeface="Times New Roman" pitchFamily="18" charset="0"/>
                <a:cs typeface="Times New Roman" pitchFamily="18" charset="0"/>
              </a:rPr>
              <a:t>visé</a:t>
            </a:r>
            <a:r>
              <a:rPr lang="en-US" dirty="0">
                <a:latin typeface="Times New Roman" pitchFamily="18" charset="0"/>
                <a:cs typeface="Times New Roman" pitchFamily="18" charset="0"/>
              </a:rPr>
              <a:t>.</a:t>
            </a:r>
            <a:endParaRPr lang="fr-FR" dirty="0">
              <a:latin typeface="Times New Roman" pitchFamily="18" charset="0"/>
              <a:cs typeface="Times New Roman" pitchFamily="18" charset="0"/>
            </a:endParaRPr>
          </a:p>
          <a:p>
            <a:pPr lvl="1"/>
            <a:r>
              <a:rPr lang="en-US" i="1" dirty="0">
                <a:latin typeface="Times New Roman" pitchFamily="18" charset="0"/>
                <a:cs typeface="Times New Roman" pitchFamily="18" charset="0"/>
              </a:rPr>
              <a:t>op. cit.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opere</a:t>
            </a:r>
            <a:r>
              <a:rPr lang="en-US" i="1" dirty="0">
                <a:latin typeface="Times New Roman" pitchFamily="18" charset="0"/>
                <a:cs typeface="Times New Roman" pitchFamily="18" charset="0"/>
              </a:rPr>
              <a:t> citato, </a:t>
            </a:r>
            <a:r>
              <a:rPr lang="en-US" dirty="0" err="1">
                <a:latin typeface="Times New Roman" pitchFamily="18" charset="0"/>
                <a:cs typeface="Times New Roman" pitchFamily="18" charset="0"/>
              </a:rPr>
              <a:t>dans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l’ouvrage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cité</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ou</a:t>
            </a:r>
            <a:r>
              <a:rPr lang="en-US" i="1" dirty="0">
                <a:latin typeface="Times New Roman" pitchFamily="18" charset="0"/>
                <a:cs typeface="Times New Roman" pitchFamily="18" charset="0"/>
              </a:rPr>
              <a:t> loc. cit.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loco citato, </a:t>
            </a:r>
            <a:r>
              <a:rPr lang="en-US" dirty="0">
                <a:latin typeface="Times New Roman" pitchFamily="18" charset="0"/>
                <a:cs typeface="Times New Roman" pitchFamily="18" charset="0"/>
              </a:rPr>
              <a:t>à </a:t>
            </a:r>
            <a:r>
              <a:rPr lang="en-US" dirty="0" err="1">
                <a:latin typeface="Times New Roman" pitchFamily="18" charset="0"/>
                <a:cs typeface="Times New Roman" pitchFamily="18" charset="0"/>
              </a:rPr>
              <a:t>l’endroit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cité</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lorsque</a:t>
            </a:r>
            <a:r>
              <a:rPr lang="en-US" dirty="0">
                <a:latin typeface="Times New Roman" pitchFamily="18" charset="0"/>
                <a:cs typeface="Times New Roman" pitchFamily="18" charset="0"/>
              </a:rPr>
              <a:t> on </a:t>
            </a:r>
            <a:r>
              <a:rPr lang="en-US" dirty="0" err="1">
                <a:latin typeface="Times New Roman" pitchFamily="18" charset="0"/>
                <a:cs typeface="Times New Roman" pitchFamily="18" charset="0"/>
              </a:rPr>
              <a:t>doit</a:t>
            </a:r>
            <a:r>
              <a:rPr lang="en-US" dirty="0">
                <a:latin typeface="Times New Roman" pitchFamily="18" charset="0"/>
                <a:cs typeface="Times New Roman" pitchFamily="18" charset="0"/>
              </a:rPr>
              <a:t> citer de nouveau </a:t>
            </a:r>
            <a:r>
              <a:rPr lang="en-US" dirty="0" err="1">
                <a:latin typeface="Times New Roman" pitchFamily="18" charset="0"/>
                <a:cs typeface="Times New Roman" pitchFamily="18" charset="0"/>
              </a:rPr>
              <a:t>une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référence</a:t>
            </a:r>
            <a:r>
              <a:rPr lang="en-US" dirty="0">
                <a:latin typeface="Times New Roman" pitchFamily="18" charset="0"/>
                <a:cs typeface="Times New Roman" pitchFamily="18" charset="0"/>
              </a:rPr>
              <a:t> après en </a:t>
            </a:r>
            <a:r>
              <a:rPr lang="en-US" dirty="0" err="1">
                <a:latin typeface="Times New Roman" pitchFamily="18" charset="0"/>
                <a:cs typeface="Times New Roman" pitchFamily="18" charset="0"/>
              </a:rPr>
              <a:t>avoir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cité</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d’autres</a:t>
            </a:r>
            <a:r>
              <a:rPr lang="en-US" dirty="0">
                <a:latin typeface="Times New Roman" pitchFamily="18" charset="0"/>
                <a:cs typeface="Times New Roman" pitchFamily="18" charset="0"/>
              </a:rPr>
              <a:t>.</a:t>
            </a:r>
            <a:endParaRPr lang="fr-FR" dirty="0">
              <a:latin typeface="Times New Roman" pitchFamily="18" charset="0"/>
              <a:cs typeface="Times New Roman" pitchFamily="18" charset="0"/>
            </a:endParaRPr>
          </a:p>
          <a:p>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latin typeface="Times New Roman" pitchFamily="18" charset="0"/>
                <a:cs typeface="Times New Roman" pitchFamily="18" charset="0"/>
              </a:rPr>
              <a:t>FICHE DE LECTURE D’UN DOCUMENT</a:t>
            </a:r>
          </a:p>
        </p:txBody>
      </p:sp>
      <p:sp>
        <p:nvSpPr>
          <p:cNvPr id="3" name="Espace réservé du contenu 2"/>
          <p:cNvSpPr>
            <a:spLocks noGrp="1"/>
          </p:cNvSpPr>
          <p:nvPr>
            <p:ph idx="1"/>
          </p:nvPr>
        </p:nvSpPr>
        <p:spPr/>
        <p:txBody>
          <a:bodyPr>
            <a:normAutofit fontScale="85000" lnSpcReduction="20000"/>
          </a:bodyPr>
          <a:lstStyle/>
          <a:p>
            <a:pPr lvl="0"/>
            <a:r>
              <a:rPr lang="fr-FR" dirty="0">
                <a:latin typeface="Times New Roman" pitchFamily="18" charset="0"/>
                <a:cs typeface="Times New Roman" pitchFamily="18" charset="0"/>
              </a:rPr>
              <a:t>UTILITÉ DE LA FICHE DE LECTURE</a:t>
            </a:r>
            <a:endParaRPr lang="fr-FR" sz="2800" dirty="0">
              <a:latin typeface="Times New Roman" pitchFamily="18" charset="0"/>
              <a:cs typeface="Times New Roman" pitchFamily="18" charset="0"/>
            </a:endParaRPr>
          </a:p>
          <a:p>
            <a:pPr lvl="1">
              <a:buFont typeface="Wingdings" pitchFamily="2" charset="2"/>
              <a:buChar char="v"/>
            </a:pPr>
            <a:r>
              <a:rPr lang="fr-FR" i="1" dirty="0">
                <a:latin typeface="Times New Roman" pitchFamily="18" charset="0"/>
                <a:cs typeface="Times New Roman" pitchFamily="18" charset="0"/>
              </a:rPr>
              <a:t>Permettre l’appropriation et la synthèse personnelle de l’information,</a:t>
            </a:r>
            <a:endParaRPr lang="fr-FR" sz="2400" dirty="0">
              <a:latin typeface="Times New Roman" pitchFamily="18" charset="0"/>
              <a:cs typeface="Times New Roman" pitchFamily="18" charset="0"/>
            </a:endParaRPr>
          </a:p>
          <a:p>
            <a:pPr lvl="1">
              <a:buFont typeface="Wingdings" pitchFamily="2" charset="2"/>
              <a:buChar char="v"/>
            </a:pPr>
            <a:r>
              <a:rPr lang="fr-FR" i="1" dirty="0">
                <a:latin typeface="Times New Roman" pitchFamily="18" charset="0"/>
                <a:cs typeface="Times New Roman" pitchFamily="18" charset="0"/>
              </a:rPr>
              <a:t>Faciliter la mémorisation de l’information,</a:t>
            </a:r>
            <a:endParaRPr lang="fr-FR" sz="2400" dirty="0">
              <a:latin typeface="Times New Roman" pitchFamily="18" charset="0"/>
              <a:cs typeface="Times New Roman" pitchFamily="18" charset="0"/>
            </a:endParaRPr>
          </a:p>
          <a:p>
            <a:pPr lvl="1">
              <a:buFont typeface="Wingdings" pitchFamily="2" charset="2"/>
              <a:buChar char="v"/>
            </a:pPr>
            <a:r>
              <a:rPr lang="fr-FR" i="1" dirty="0">
                <a:latin typeface="Times New Roman" pitchFamily="18" charset="0"/>
                <a:cs typeface="Times New Roman" pitchFamily="18" charset="0"/>
              </a:rPr>
              <a:t>Servir d’appui à la confection du document d’étude.</a:t>
            </a:r>
            <a:endParaRPr lang="fr-FR" sz="2400" dirty="0">
              <a:latin typeface="Times New Roman" pitchFamily="18" charset="0"/>
              <a:cs typeface="Times New Roman" pitchFamily="18" charset="0"/>
            </a:endParaRPr>
          </a:p>
          <a:p>
            <a:pPr lvl="0"/>
            <a:r>
              <a:rPr lang="fr-FR" dirty="0">
                <a:latin typeface="Times New Roman" pitchFamily="18" charset="0"/>
                <a:cs typeface="Times New Roman" pitchFamily="18" charset="0"/>
              </a:rPr>
              <a:t>CONTENU D’UNE FICHE DE LECTURE D’UN DOCUMENT</a:t>
            </a:r>
            <a:endParaRPr lang="fr-FR" sz="2800" dirty="0">
              <a:latin typeface="Times New Roman" pitchFamily="18" charset="0"/>
              <a:cs typeface="Times New Roman" pitchFamily="18" charset="0"/>
            </a:endParaRPr>
          </a:p>
          <a:p>
            <a:pPr lvl="1">
              <a:buFont typeface="Wingdings" pitchFamily="2" charset="2"/>
              <a:buChar char="v"/>
            </a:pPr>
            <a:r>
              <a:rPr lang="fr-FR" i="1" dirty="0">
                <a:latin typeface="Times New Roman" pitchFamily="18" charset="0"/>
                <a:cs typeface="Times New Roman" pitchFamily="18" charset="0"/>
              </a:rPr>
              <a:t>Référence et localisation particulière du document,</a:t>
            </a:r>
            <a:endParaRPr lang="fr-FR" sz="2400" dirty="0">
              <a:latin typeface="Times New Roman" pitchFamily="18" charset="0"/>
              <a:cs typeface="Times New Roman" pitchFamily="18" charset="0"/>
            </a:endParaRPr>
          </a:p>
          <a:p>
            <a:pPr lvl="1">
              <a:buFont typeface="Wingdings" pitchFamily="2" charset="2"/>
              <a:buChar char="v"/>
            </a:pPr>
            <a:r>
              <a:rPr lang="fr-FR" i="1" dirty="0">
                <a:latin typeface="Times New Roman" pitchFamily="18" charset="0"/>
                <a:cs typeface="Times New Roman" pitchFamily="18" charset="0"/>
              </a:rPr>
              <a:t>Sujet traité et mots clés,</a:t>
            </a:r>
            <a:endParaRPr lang="fr-FR" sz="2400" dirty="0">
              <a:latin typeface="Times New Roman" pitchFamily="18" charset="0"/>
              <a:cs typeface="Times New Roman" pitchFamily="18" charset="0"/>
            </a:endParaRPr>
          </a:p>
          <a:p>
            <a:pPr lvl="1">
              <a:buFont typeface="Wingdings" pitchFamily="2" charset="2"/>
              <a:buChar char="v"/>
            </a:pPr>
            <a:r>
              <a:rPr lang="fr-FR" i="1" dirty="0">
                <a:latin typeface="Times New Roman" pitchFamily="18" charset="0"/>
                <a:cs typeface="Times New Roman" pitchFamily="18" charset="0"/>
              </a:rPr>
              <a:t>Résumé ou principales idées du document,</a:t>
            </a:r>
            <a:endParaRPr lang="fr-FR" sz="2400" dirty="0">
              <a:latin typeface="Times New Roman" pitchFamily="18" charset="0"/>
              <a:cs typeface="Times New Roman" pitchFamily="18" charset="0"/>
            </a:endParaRPr>
          </a:p>
          <a:p>
            <a:pPr lvl="1">
              <a:buFont typeface="Wingdings" pitchFamily="2" charset="2"/>
              <a:buChar char="v"/>
            </a:pPr>
            <a:r>
              <a:rPr lang="fr-FR" i="1" dirty="0">
                <a:latin typeface="Times New Roman" pitchFamily="18" charset="0"/>
                <a:cs typeface="Times New Roman" pitchFamily="18" charset="0"/>
              </a:rPr>
              <a:t>Définitions intéressantes et extraits significatifs (citations),</a:t>
            </a:r>
            <a:endParaRPr lang="fr-FR" sz="2400" dirty="0">
              <a:latin typeface="Times New Roman" pitchFamily="18" charset="0"/>
              <a:cs typeface="Times New Roman" pitchFamily="18" charset="0"/>
            </a:endParaRPr>
          </a:p>
          <a:p>
            <a:pPr lvl="1">
              <a:buFont typeface="Wingdings" pitchFamily="2" charset="2"/>
              <a:buChar char="v"/>
            </a:pPr>
            <a:r>
              <a:rPr lang="en-US" i="1" dirty="0" err="1">
                <a:latin typeface="Times New Roman" pitchFamily="18" charset="0"/>
                <a:cs typeface="Times New Roman" pitchFamily="18" charset="0"/>
              </a:rPr>
              <a:t>Remarques</a:t>
            </a:r>
            <a:r>
              <a:rPr lang="en-US" i="1" dirty="0">
                <a:latin typeface="Times New Roman" pitchFamily="18" charset="0"/>
                <a:cs typeface="Times New Roman" pitchFamily="18" charset="0"/>
              </a:rPr>
              <a:t> et </a:t>
            </a:r>
            <a:r>
              <a:rPr lang="en-US" i="1" dirty="0" err="1">
                <a:latin typeface="Times New Roman" pitchFamily="18" charset="0"/>
                <a:cs typeface="Times New Roman" pitchFamily="18" charset="0"/>
              </a:rPr>
              <a:t>commentaires</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personnels</a:t>
            </a:r>
            <a:r>
              <a:rPr lang="en-US" dirty="0">
                <a:latin typeface="Times New Roman" pitchFamily="18" charset="0"/>
                <a:cs typeface="Times New Roman" pitchFamily="18" charset="0"/>
              </a:rPr>
              <a:t>.</a:t>
            </a:r>
            <a:endParaRPr lang="fr-F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TRAVAUX DIRIGES : CONFECTION D'UNE FICHE DE LECTURE</a:t>
            </a:r>
          </a:p>
        </p:txBody>
      </p:sp>
      <p:sp>
        <p:nvSpPr>
          <p:cNvPr id="3" name="Espace réservé du contenu 2"/>
          <p:cNvSpPr>
            <a:spLocks noGrp="1"/>
          </p:cNvSpPr>
          <p:nvPr>
            <p:ph idx="1"/>
          </p:nvPr>
        </p:nvSpPr>
        <p:spPr/>
        <p:txBody>
          <a:bodyPr>
            <a:normAutofit fontScale="70000" lnSpcReduction="20000"/>
          </a:bodyPr>
          <a:lstStyle/>
          <a:p>
            <a:pPr lvl="0"/>
            <a:r>
              <a:rPr lang="fr-FR" dirty="0" smtClean="0"/>
              <a:t>OBJECTIFS</a:t>
            </a:r>
            <a:endParaRPr lang="fr-FR" sz="2800" dirty="0"/>
          </a:p>
          <a:p>
            <a:pPr lvl="1"/>
            <a:r>
              <a:rPr lang="fr-FR" i="1" dirty="0"/>
              <a:t>Apprendre à rédiger la référence normalisée d’un document.</a:t>
            </a:r>
            <a:endParaRPr lang="fr-FR" sz="2400" dirty="0"/>
          </a:p>
          <a:p>
            <a:pPr lvl="1"/>
            <a:r>
              <a:rPr lang="fr-FR" i="1" dirty="0"/>
              <a:t>S’entrainer à l’élaboration d’une fiche de lecture d’un document.</a:t>
            </a:r>
            <a:endParaRPr lang="fr-FR" sz="2400" dirty="0"/>
          </a:p>
          <a:p>
            <a:pPr lvl="0"/>
            <a:r>
              <a:rPr lang="fr-FR" dirty="0"/>
              <a:t>ORGANISATION ET MATÉRIEL</a:t>
            </a:r>
            <a:endParaRPr lang="fr-FR" sz="2800" dirty="0"/>
          </a:p>
          <a:p>
            <a:pPr lvl="1"/>
            <a:r>
              <a:rPr lang="fr-FR" i="1" dirty="0"/>
              <a:t>Travail par petits groupes (en demi-classe).</a:t>
            </a:r>
            <a:endParaRPr lang="fr-FR" sz="2400" dirty="0"/>
          </a:p>
          <a:p>
            <a:pPr lvl="1"/>
            <a:r>
              <a:rPr lang="fr-FR" i="1" dirty="0"/>
              <a:t>Utilisation de documents variés liés notamment au projet d’étude.</a:t>
            </a:r>
            <a:endParaRPr lang="fr-FR" sz="2400" dirty="0"/>
          </a:p>
          <a:p>
            <a:pPr lvl="0"/>
            <a:r>
              <a:rPr lang="fr-FR" dirty="0"/>
              <a:t>ACTIVITÉS</a:t>
            </a:r>
            <a:endParaRPr lang="fr-FR" sz="2800" dirty="0"/>
          </a:p>
          <a:p>
            <a:pPr lvl="1"/>
            <a:r>
              <a:rPr lang="fr-FR" i="1" dirty="0"/>
              <a:t>Collecter et écrire les références de documents divers : ouvrages, article de revue et d’encyclopédie, documents web.</a:t>
            </a:r>
            <a:endParaRPr lang="fr-FR" sz="2400" dirty="0"/>
          </a:p>
          <a:p>
            <a:pPr lvl="1"/>
            <a:r>
              <a:rPr lang="fr-FR" i="1" dirty="0"/>
              <a:t>Établir une fiche de lecture d’un document ayant un rapport avec le projet d’étude.</a:t>
            </a:r>
            <a:endParaRPr lang="fr-FR" sz="2400" dirty="0"/>
          </a:p>
          <a:p>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285728"/>
            <a:ext cx="8229600" cy="6572272"/>
          </a:xfrm>
        </p:spPr>
        <p:txBody>
          <a:bodyPr>
            <a:normAutofit lnSpcReduction="10000"/>
          </a:bodyPr>
          <a:lstStyle/>
          <a:p>
            <a:pPr marL="514350" indent="-514350">
              <a:buFont typeface="+mj-lt"/>
              <a:buAutoNum type="arabicPeriod"/>
            </a:pPr>
            <a:r>
              <a:rPr lang="fr-FR" sz="2800" dirty="0" smtClean="0">
                <a:latin typeface="Times New Roman" pitchFamily="18" charset="0"/>
                <a:cs typeface="Times New Roman" pitchFamily="18" charset="0"/>
              </a:rPr>
              <a:t>Découverte de l’électron </a:t>
            </a:r>
          </a:p>
          <a:p>
            <a:pPr marL="514350" indent="-514350">
              <a:buFont typeface="+mj-lt"/>
              <a:buAutoNum type="arabicPeriod"/>
            </a:pPr>
            <a:r>
              <a:rPr lang="fr-FR" sz="2800" dirty="0" smtClean="0">
                <a:latin typeface="Times New Roman" pitchFamily="18" charset="0"/>
                <a:cs typeface="Times New Roman" pitchFamily="18" charset="0"/>
              </a:rPr>
              <a:t>Découverte du proton</a:t>
            </a:r>
          </a:p>
          <a:p>
            <a:pPr marL="514350" indent="-514350">
              <a:buFont typeface="+mj-lt"/>
              <a:buAutoNum type="arabicPeriod"/>
            </a:pPr>
            <a:r>
              <a:rPr lang="fr-FR" sz="2800" dirty="0" smtClean="0">
                <a:latin typeface="Times New Roman" pitchFamily="18" charset="0"/>
                <a:cs typeface="Times New Roman" pitchFamily="18" charset="0"/>
              </a:rPr>
              <a:t>Découverte du neutron</a:t>
            </a:r>
          </a:p>
          <a:p>
            <a:pPr marL="514350" indent="-514350">
              <a:buFont typeface="+mj-lt"/>
              <a:buAutoNum type="arabicPeriod"/>
            </a:pPr>
            <a:r>
              <a:rPr lang="fr-FR" sz="2800" dirty="0" smtClean="0">
                <a:latin typeface="Times New Roman" pitchFamily="18" charset="0"/>
                <a:cs typeface="Times New Roman" pitchFamily="18" charset="0"/>
              </a:rPr>
              <a:t>Découverte du positron</a:t>
            </a:r>
          </a:p>
          <a:p>
            <a:pPr marL="514350" indent="-514350">
              <a:buFont typeface="+mj-lt"/>
              <a:buAutoNum type="arabicPeriod"/>
            </a:pPr>
            <a:r>
              <a:rPr lang="fr-FR" sz="2800" dirty="0" smtClean="0">
                <a:latin typeface="Times New Roman" pitchFamily="18" charset="0"/>
                <a:cs typeface="Times New Roman" pitchFamily="18" charset="0"/>
              </a:rPr>
              <a:t>Découverte du radium </a:t>
            </a:r>
          </a:p>
          <a:p>
            <a:pPr marL="514350" indent="-514350">
              <a:buFont typeface="+mj-lt"/>
              <a:buAutoNum type="arabicPeriod"/>
            </a:pPr>
            <a:r>
              <a:rPr lang="fr-FR" sz="2800" dirty="0" smtClean="0">
                <a:latin typeface="Times New Roman" pitchFamily="18" charset="0"/>
                <a:cs typeface="Times New Roman" pitchFamily="18" charset="0"/>
              </a:rPr>
              <a:t>Expérience de Rutherford : existence du noyau</a:t>
            </a:r>
          </a:p>
          <a:p>
            <a:pPr marL="514350" indent="-514350">
              <a:buFont typeface="+mj-lt"/>
              <a:buAutoNum type="arabicPeriod"/>
            </a:pPr>
            <a:r>
              <a:rPr lang="fr-FR" sz="2800" dirty="0" smtClean="0">
                <a:latin typeface="Times New Roman" pitchFamily="18" charset="0"/>
                <a:cs typeface="Times New Roman" pitchFamily="18" charset="0"/>
              </a:rPr>
              <a:t>Découverte de la radioactivité artificielle</a:t>
            </a:r>
          </a:p>
          <a:p>
            <a:pPr marL="514350" indent="-514350">
              <a:buFont typeface="+mj-lt"/>
              <a:buAutoNum type="arabicPeriod"/>
            </a:pPr>
            <a:r>
              <a:rPr lang="fr-FR" sz="2800" dirty="0" smtClean="0">
                <a:latin typeface="Times New Roman" pitchFamily="18" charset="0"/>
                <a:cs typeface="Times New Roman" pitchFamily="18" charset="0"/>
              </a:rPr>
              <a:t>Découverte de la fission nucléaire </a:t>
            </a:r>
          </a:p>
          <a:p>
            <a:pPr marL="514350" indent="-514350">
              <a:buFont typeface="+mj-lt"/>
              <a:buAutoNum type="arabicPeriod"/>
            </a:pPr>
            <a:r>
              <a:rPr lang="fr-FR" sz="2800" dirty="0" smtClean="0">
                <a:latin typeface="Times New Roman" pitchFamily="18" charset="0"/>
                <a:cs typeface="Times New Roman" pitchFamily="18" charset="0"/>
              </a:rPr>
              <a:t>Théorie des quark </a:t>
            </a:r>
          </a:p>
          <a:p>
            <a:pPr marL="514350" indent="-514350">
              <a:buFont typeface="+mj-lt"/>
              <a:buAutoNum type="arabicPeriod"/>
            </a:pPr>
            <a:r>
              <a:rPr lang="fr-FR" sz="2800" dirty="0" smtClean="0">
                <a:latin typeface="Times New Roman" pitchFamily="18" charset="0"/>
                <a:cs typeface="Times New Roman" pitchFamily="18" charset="0"/>
              </a:rPr>
              <a:t>Découverte du boson de </a:t>
            </a:r>
            <a:r>
              <a:rPr lang="fr-FR" sz="2800" dirty="0" err="1" smtClean="0">
                <a:latin typeface="Times New Roman" pitchFamily="18" charset="0"/>
                <a:cs typeface="Times New Roman" pitchFamily="18" charset="0"/>
              </a:rPr>
              <a:t>Higgs</a:t>
            </a:r>
            <a:endParaRPr lang="fr-FR" sz="2800" dirty="0" smtClean="0">
              <a:latin typeface="Times New Roman" pitchFamily="18" charset="0"/>
              <a:cs typeface="Times New Roman" pitchFamily="18" charset="0"/>
            </a:endParaRPr>
          </a:p>
          <a:p>
            <a:pPr marL="514350" indent="-514350">
              <a:buFont typeface="+mj-lt"/>
              <a:buAutoNum type="arabicPeriod"/>
            </a:pPr>
            <a:r>
              <a:rPr lang="fr-FR" sz="2800" dirty="0" smtClean="0">
                <a:latin typeface="Times New Roman" pitchFamily="18" charset="0"/>
                <a:cs typeface="Times New Roman" pitchFamily="18" charset="0"/>
              </a:rPr>
              <a:t> Découverte des rayons X</a:t>
            </a:r>
          </a:p>
          <a:p>
            <a:pPr marL="514350" indent="-514350">
              <a:buFont typeface="+mj-lt"/>
              <a:buAutoNum type="arabicPeriod"/>
            </a:pPr>
            <a:r>
              <a:rPr lang="fr-FR" sz="2800" dirty="0" smtClean="0">
                <a:latin typeface="Times New Roman" pitchFamily="18" charset="0"/>
                <a:cs typeface="Times New Roman" pitchFamily="18" charset="0"/>
              </a:rPr>
              <a:t>Effet photoélectrique: Découverte et </a:t>
            </a:r>
            <a:r>
              <a:rPr lang="fr-FR" sz="2800" dirty="0" smtClean="0">
                <a:latin typeface="Times New Roman" pitchFamily="18" charset="0"/>
                <a:cs typeface="Times New Roman" pitchFamily="18" charset="0"/>
              </a:rPr>
              <a:t>explications</a:t>
            </a:r>
          </a:p>
          <a:p>
            <a:pPr marL="514350" indent="-514350">
              <a:buFont typeface="+mj-lt"/>
              <a:buAutoNum type="arabicPeriod"/>
            </a:pPr>
            <a:r>
              <a:rPr lang="fr-FR" sz="2800" dirty="0" smtClean="0">
                <a:latin typeface="Times New Roman" pitchFamily="18" charset="0"/>
                <a:cs typeface="Times New Roman" pitchFamily="18" charset="0"/>
              </a:rPr>
              <a:t>La théorie  </a:t>
            </a:r>
            <a:r>
              <a:rPr lang="fr-FR" sz="2800" dirty="0" err="1" smtClean="0">
                <a:latin typeface="Times New Roman" pitchFamily="18" charset="0"/>
                <a:cs typeface="Times New Roman" pitchFamily="18" charset="0"/>
              </a:rPr>
              <a:t>electrofaible</a:t>
            </a:r>
            <a:r>
              <a:rPr lang="fr-FR" sz="2800" dirty="0" smtClean="0">
                <a:latin typeface="Times New Roman" pitchFamily="18" charset="0"/>
                <a:cs typeface="Times New Roman" pitchFamily="18" charset="0"/>
              </a:rPr>
              <a:t> </a:t>
            </a:r>
            <a:endParaRPr lang="fr-FR" sz="2800" dirty="0" smtClean="0">
              <a:latin typeface="Times New Roman" pitchFamily="18" charset="0"/>
              <a:cs typeface="Times New Roman" pitchFamily="18" charset="0"/>
            </a:endParaRPr>
          </a:p>
          <a:p>
            <a:pPr marL="514350" indent="-514350">
              <a:buFont typeface="+mj-lt"/>
              <a:buAutoNum type="arabicPeriod"/>
            </a:pPr>
            <a:endParaRPr lang="fr-FR" dirty="0" smtClean="0">
              <a:latin typeface="Times New Roman" pitchFamily="18" charset="0"/>
              <a:cs typeface="Times New Roman" pitchFamily="18" charset="0"/>
            </a:endParaRPr>
          </a:p>
          <a:p>
            <a:pPr marL="514350" indent="-514350">
              <a:buFont typeface="+mj-lt"/>
              <a:buAutoNum type="arabicPeriod"/>
            </a:pPr>
            <a:endParaRPr lang="fr-FR" dirty="0" smtClean="0">
              <a:latin typeface="Times New Roman" pitchFamily="18" charset="0"/>
              <a:cs typeface="Times New Roman" pitchFamily="18" charset="0"/>
            </a:endParaRPr>
          </a:p>
          <a:p>
            <a:pPr marL="514350" indent="-514350">
              <a:buFont typeface="+mj-lt"/>
              <a:buAutoNum type="arabicPeriod"/>
            </a:pP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latin typeface="Times New Roman" pitchFamily="18" charset="0"/>
                <a:cs typeface="Times New Roman" pitchFamily="18" charset="0"/>
              </a:rPr>
              <a:t>A</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RECHERCHE SYSTÉMATIQUE DE L’INFORMATION</a:t>
            </a:r>
            <a:endParaRPr lang="fr-FR"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lstStyle/>
          <a:p>
            <a:pPr algn="ctr"/>
            <a:r>
              <a:rPr lang="fr-FR" dirty="0">
                <a:latin typeface="Times New Roman" pitchFamily="18" charset="0"/>
                <a:cs typeface="Times New Roman" pitchFamily="18" charset="0"/>
              </a:rPr>
              <a:t>La conduite d’un projet de recherche nécessite, en général, une étude documentaire visant à recueillir des informations pertinentes concernant les différents aspects du sujet </a:t>
            </a:r>
            <a:r>
              <a:rPr lang="fr-FR" dirty="0" smtClean="0">
                <a:latin typeface="Times New Roman" pitchFamily="18" charset="0"/>
                <a:cs typeface="Times New Roman" pitchFamily="18" charset="0"/>
              </a:rPr>
              <a:t>traité.</a:t>
            </a:r>
          </a:p>
          <a:p>
            <a:pPr algn="ctr"/>
            <a:r>
              <a:rPr lang="en-US" dirty="0" smtClean="0">
                <a:latin typeface="Times New Roman" pitchFamily="18" charset="0"/>
                <a:cs typeface="Times New Roman" pitchFamily="18" charset="0"/>
              </a:rPr>
              <a:t>Il </a:t>
            </a:r>
            <a:r>
              <a:rPr lang="en-US" dirty="0" err="1">
                <a:latin typeface="Times New Roman" pitchFamily="18" charset="0"/>
                <a:cs typeface="Times New Roman" pitchFamily="18" charset="0"/>
              </a:rPr>
              <a:t>est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recommandé</a:t>
            </a:r>
            <a:r>
              <a:rPr lang="en-US" dirty="0">
                <a:latin typeface="Times New Roman" pitchFamily="18" charset="0"/>
                <a:cs typeface="Times New Roman" pitchFamily="18" charset="0"/>
              </a:rPr>
              <a:t>, en début </a:t>
            </a:r>
            <a:r>
              <a:rPr lang="en-US" dirty="0" err="1">
                <a:latin typeface="Times New Roman" pitchFamily="18" charset="0"/>
                <a:cs typeface="Times New Roman" pitchFamily="18" charset="0"/>
              </a:rPr>
              <a:t>d’une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telle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étude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de :</a:t>
            </a:r>
            <a:endParaRPr lang="fr-FR" dirty="0">
              <a:latin typeface="Times New Roman" pitchFamily="18" charset="0"/>
              <a:cs typeface="Times New Roman" pitchFamily="18" charset="0"/>
            </a:endParaRPr>
          </a:p>
          <a:p>
            <a:pPr algn="ct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571480"/>
            <a:ext cx="8229600" cy="5643602"/>
          </a:xfrm>
        </p:spPr>
        <p:txBody>
          <a:bodyPr>
            <a:normAutofit fontScale="85000" lnSpcReduction="10000"/>
          </a:bodyPr>
          <a:lstStyle/>
          <a:p>
            <a:pPr lvl="0"/>
            <a:r>
              <a:rPr lang="fr-FR" dirty="0" smtClean="0">
                <a:latin typeface="Times New Roman" pitchFamily="18" charset="0"/>
                <a:cs typeface="Times New Roman" pitchFamily="18" charset="0"/>
              </a:rPr>
              <a:t>Procéder </a:t>
            </a:r>
            <a:r>
              <a:rPr lang="fr-FR" dirty="0">
                <a:latin typeface="Times New Roman" pitchFamily="18" charset="0"/>
                <a:cs typeface="Times New Roman" pitchFamily="18" charset="0"/>
              </a:rPr>
              <a:t>du général au particulier. Cette règle se justifie par la nécessité d’avoir une vue d’ensemble sur le sujet avant de pouvoir affiner la recherche d’informations. À cet effet, il est judicieux de commencer par la consultation d’ouvrages d’introduction ou d’ouvrages généraux (dictionnaires, encyclopédies, etc.). L’étude d’ouvrages spécifiques, d’articles de revue ou de comptes rendus de recherche ne doit être engagée qu’après une première circonscription du problème.</a:t>
            </a:r>
          </a:p>
          <a:p>
            <a:pPr lvl="0"/>
            <a:r>
              <a:rPr lang="fr-FR" dirty="0" smtClean="0">
                <a:latin typeface="Times New Roman" pitchFamily="18" charset="0"/>
                <a:cs typeface="Times New Roman" pitchFamily="18" charset="0"/>
              </a:rPr>
              <a:t>Repérer </a:t>
            </a:r>
            <a:r>
              <a:rPr lang="fr-FR" dirty="0">
                <a:latin typeface="Times New Roman" pitchFamily="18" charset="0"/>
                <a:cs typeface="Times New Roman" pitchFamily="18" charset="0"/>
              </a:rPr>
              <a:t>et d’utiliser des mots clés,</a:t>
            </a:r>
          </a:p>
          <a:p>
            <a:pPr lvl="0"/>
            <a:r>
              <a:rPr lang="fr-FR" dirty="0" smtClean="0">
                <a:latin typeface="Times New Roman" pitchFamily="18" charset="0"/>
                <a:cs typeface="Times New Roman" pitchFamily="18" charset="0"/>
              </a:rPr>
              <a:t>Eviter </a:t>
            </a:r>
            <a:r>
              <a:rPr lang="fr-FR" dirty="0">
                <a:latin typeface="Times New Roman" pitchFamily="18" charset="0"/>
                <a:cs typeface="Times New Roman" pitchFamily="18" charset="0"/>
              </a:rPr>
              <a:t>l’accumulation excessive d’informations, en procédant à une sélection des documents, compte tenu de la problématique et des objectifs du projet.</a:t>
            </a:r>
          </a:p>
          <a:p>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57298"/>
            <a:ext cx="8229600" cy="5072098"/>
          </a:xfrm>
        </p:spPr>
        <p:txBody>
          <a:bodyPr>
            <a:normAutofit fontScale="85000" lnSpcReduction="10000"/>
          </a:bodyPr>
          <a:lstStyle/>
          <a:p>
            <a:pPr lvl="0"/>
            <a:r>
              <a:rPr lang="en-US" dirty="0">
                <a:latin typeface="Times New Roman" pitchFamily="18" charset="0"/>
                <a:cs typeface="Times New Roman" pitchFamily="18" charset="0"/>
              </a:rPr>
              <a:t>NOTION D’INFORMATION BIBLIOGRAPHIQUE</a:t>
            </a:r>
            <a:endParaRPr lang="fr-FR" sz="2800" dirty="0">
              <a:latin typeface="Times New Roman" pitchFamily="18" charset="0"/>
              <a:cs typeface="Times New Roman" pitchFamily="18" charset="0"/>
            </a:endParaRPr>
          </a:p>
          <a:p>
            <a:pPr>
              <a:buFont typeface="Wingdings" pitchFamily="2" charset="2"/>
              <a:buChar char="ü"/>
            </a:pPr>
            <a:r>
              <a:rPr lang="fr-FR" dirty="0">
                <a:latin typeface="Times New Roman" pitchFamily="18" charset="0"/>
                <a:cs typeface="Times New Roman" pitchFamily="18" charset="0"/>
              </a:rPr>
              <a:t>La qualité scientifique d’une étude documentaire </a:t>
            </a:r>
            <a:r>
              <a:rPr lang="fr-FR" dirty="0" smtClean="0">
                <a:latin typeface="Times New Roman" pitchFamily="18" charset="0"/>
                <a:cs typeface="Times New Roman" pitchFamily="18" charset="0"/>
              </a:rPr>
              <a:t>dépend en </a:t>
            </a:r>
            <a:r>
              <a:rPr lang="fr-FR" dirty="0">
                <a:latin typeface="Times New Roman" pitchFamily="18" charset="0"/>
                <a:cs typeface="Times New Roman" pitchFamily="18" charset="0"/>
              </a:rPr>
              <a:t>grande partie de la garantie de véracité et de validité des ressources documentaires citées. Une attention particulière doit donc être portée à l’exactitude de l’information bibliographique concernant </a:t>
            </a:r>
            <a:r>
              <a:rPr lang="fr-FR" dirty="0" smtClean="0">
                <a:latin typeface="Times New Roman" pitchFamily="18" charset="0"/>
                <a:cs typeface="Times New Roman" pitchFamily="18" charset="0"/>
              </a:rPr>
              <a:t>celles-ci.</a:t>
            </a:r>
          </a:p>
          <a:p>
            <a:pPr>
              <a:buFont typeface="Wingdings" pitchFamily="2" charset="2"/>
              <a:buChar char="ü"/>
            </a:pPr>
            <a:r>
              <a:rPr lang="en-US" dirty="0" err="1" smtClean="0">
                <a:latin typeface="Times New Roman" pitchFamily="18" charset="0"/>
                <a:cs typeface="Times New Roman" pitchFamily="18" charset="0"/>
              </a:rPr>
              <a:t>Deux</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principes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adoptés</a:t>
            </a:r>
            <a:r>
              <a:rPr lang="en-US" dirty="0">
                <a:latin typeface="Times New Roman" pitchFamily="18" charset="0"/>
                <a:cs typeface="Times New Roman" pitchFamily="18" charset="0"/>
              </a:rPr>
              <a:t> à </a:t>
            </a:r>
            <a:r>
              <a:rPr lang="en-US" dirty="0" err="1">
                <a:latin typeface="Times New Roman" pitchFamily="18" charset="0"/>
                <a:cs typeface="Times New Roman" pitchFamily="18" charset="0"/>
              </a:rPr>
              <a:t>cet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effet</a:t>
            </a:r>
            <a:r>
              <a:rPr lang="en-US" dirty="0">
                <a:latin typeface="Times New Roman" pitchFamily="18" charset="0"/>
                <a:cs typeface="Times New Roman" pitchFamily="18" charset="0"/>
              </a:rPr>
              <a:t> :</a:t>
            </a:r>
            <a:endParaRPr lang="fr-FR" dirty="0">
              <a:latin typeface="Times New Roman" pitchFamily="18" charset="0"/>
              <a:cs typeface="Times New Roman" pitchFamily="18" charset="0"/>
            </a:endParaRPr>
          </a:p>
          <a:p>
            <a:pPr lvl="1"/>
            <a:r>
              <a:rPr lang="fr-FR" dirty="0">
                <a:latin typeface="Times New Roman" pitchFamily="18" charset="0"/>
                <a:cs typeface="Times New Roman" pitchFamily="18" charset="0"/>
              </a:rPr>
              <a:t>Description systématique des documents utilisés (description bibliographique).</a:t>
            </a:r>
            <a:endParaRPr lang="fr-FR" sz="2400" dirty="0">
              <a:latin typeface="Times New Roman" pitchFamily="18" charset="0"/>
              <a:cs typeface="Times New Roman" pitchFamily="18" charset="0"/>
            </a:endParaRPr>
          </a:p>
          <a:p>
            <a:pPr lvl="1"/>
            <a:r>
              <a:rPr lang="fr-FR" dirty="0">
                <a:latin typeface="Times New Roman" pitchFamily="18" charset="0"/>
                <a:cs typeface="Times New Roman" pitchFamily="18" charset="0"/>
              </a:rPr>
              <a:t>Uniformité de la description bibliographique durant tout le travail d’étude (phases de collecte d’informations et de rédaction du rapport d’étude).</a:t>
            </a:r>
            <a:endParaRPr lang="fr-FR" sz="2400" dirty="0">
              <a:latin typeface="Times New Roman" pitchFamily="18" charset="0"/>
              <a:cs typeface="Times New Roman" pitchFamily="18" charset="0"/>
            </a:endParaRPr>
          </a:p>
          <a:p>
            <a:endParaRPr lang="fr-FR" dirty="0"/>
          </a:p>
        </p:txBody>
      </p:sp>
      <p:sp>
        <p:nvSpPr>
          <p:cNvPr id="4" name="Titre 3"/>
          <p:cNvSpPr>
            <a:spLocks noGrp="1"/>
          </p:cNvSpPr>
          <p:nvPr>
            <p:ph type="title"/>
          </p:nvPr>
        </p:nvSpPr>
        <p:spPr>
          <a:xfrm>
            <a:off x="357158" y="0"/>
            <a:ext cx="8786842" cy="1785942"/>
          </a:xfrm>
        </p:spPr>
        <p:txBody>
          <a:bodyPr>
            <a:normAutofit fontScale="90000"/>
          </a:bodyPr>
          <a:lstStyle/>
          <a:p>
            <a:r>
              <a:rPr lang="fr-FR" sz="4000" dirty="0">
                <a:latin typeface="Times New Roman" pitchFamily="18" charset="0"/>
                <a:cs typeface="Times New Roman" pitchFamily="18" charset="0"/>
              </a:rPr>
              <a:t>B.	PRINCIPES ET NORMES DE LA COMMUNICATION BIBLIOGRAPHIQUE</a:t>
            </a:r>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929354"/>
          </a:xfrm>
        </p:spPr>
        <p:txBody>
          <a:bodyPr>
            <a:normAutofit fontScale="77500" lnSpcReduction="20000"/>
          </a:bodyPr>
          <a:lstStyle/>
          <a:p>
            <a:pPr lvl="0"/>
            <a:r>
              <a:rPr lang="en-US" dirty="0">
                <a:latin typeface="Times New Roman" pitchFamily="18" charset="0"/>
                <a:cs typeface="Times New Roman" pitchFamily="18" charset="0"/>
              </a:rPr>
              <a:t>RÉFÉRENCEMENT D’UN DOCUMENT D’ÉTUDE</a:t>
            </a:r>
            <a:endParaRPr lang="fr-FR" dirty="0">
              <a:latin typeface="Times New Roman" pitchFamily="18" charset="0"/>
              <a:cs typeface="Times New Roman" pitchFamily="18" charset="0"/>
            </a:endParaRPr>
          </a:p>
          <a:p>
            <a:pPr>
              <a:buFont typeface="Wingdings" pitchFamily="2" charset="2"/>
              <a:buChar char="ü"/>
            </a:pPr>
            <a:r>
              <a:rPr lang="fr-FR" dirty="0">
                <a:latin typeface="Times New Roman" pitchFamily="18" charset="0"/>
                <a:cs typeface="Times New Roman" pitchFamily="18" charset="0"/>
              </a:rPr>
              <a:t>Pour permettre de retrouver facilement un document cité dans une étude, il est indispensable de disposer d’informations complètes et précises sur l’identité, l’adresse et la localisation particulière de ce document (voir détails dans le tableau ci-dessous).</a:t>
            </a:r>
          </a:p>
          <a:p>
            <a:pPr>
              <a:buFont typeface="Wingdings" pitchFamily="2" charset="2"/>
              <a:buChar char="ü"/>
            </a:pPr>
            <a:r>
              <a:rPr lang="fr-FR" dirty="0">
                <a:latin typeface="Times New Roman" pitchFamily="18" charset="0"/>
                <a:cs typeface="Times New Roman" pitchFamily="18" charset="0"/>
              </a:rPr>
              <a:t>Les références des documents consultés et retenus pour la confection d'un rapport d’étude (mémoire, article de revue, etc.), doivent être rédigées de manière uniforme selon les conventions admises (Exemple : Norme ISO-690, AFNOR Z 44-005, pour les citations de documents ; ISO : International Standards </a:t>
            </a:r>
            <a:r>
              <a:rPr lang="fr-FR" dirty="0" err="1">
                <a:latin typeface="Times New Roman" pitchFamily="18" charset="0"/>
                <a:cs typeface="Times New Roman" pitchFamily="18" charset="0"/>
              </a:rPr>
              <a:t>Organization</a:t>
            </a:r>
            <a:r>
              <a:rPr lang="fr-FR" dirty="0">
                <a:latin typeface="Times New Roman" pitchFamily="18" charset="0"/>
                <a:cs typeface="Times New Roman" pitchFamily="18" charset="0"/>
              </a:rPr>
              <a:t> ; AFNOR : Agence Française de Normalisation]. </a:t>
            </a:r>
            <a:endParaRPr lang="fr-FR" dirty="0" smtClean="0">
              <a:latin typeface="Times New Roman" pitchFamily="18" charset="0"/>
              <a:cs typeface="Times New Roman" pitchFamily="18" charset="0"/>
            </a:endParaRPr>
          </a:p>
          <a:p>
            <a:pPr>
              <a:buFont typeface="Wingdings" pitchFamily="2" charset="2"/>
              <a:buChar char="ü"/>
            </a:pPr>
            <a:r>
              <a:rPr lang="fr-FR" dirty="0" smtClean="0">
                <a:latin typeface="Times New Roman" pitchFamily="18" charset="0"/>
                <a:cs typeface="Times New Roman" pitchFamily="18" charset="0"/>
              </a:rPr>
              <a:t>Des </a:t>
            </a:r>
            <a:r>
              <a:rPr lang="fr-FR" dirty="0">
                <a:latin typeface="Times New Roman" pitchFamily="18" charset="0"/>
                <a:cs typeface="Times New Roman" pitchFamily="18" charset="0"/>
              </a:rPr>
              <a:t>exemples de références normalisées de différents types de documents (livre, mémoire de thèse, article de revue, etc.) sont présentés dans la colonne de droite du </a:t>
            </a:r>
            <a:r>
              <a:rPr lang="fr-FR" dirty="0" smtClean="0">
                <a:latin typeface="Times New Roman" pitchFamily="18" charset="0"/>
                <a:cs typeface="Times New Roman" pitchFamily="18" charset="0"/>
              </a:rPr>
              <a:t>tableau suivant .</a:t>
            </a:r>
            <a:endParaRPr lang="fr-FR" dirty="0">
              <a:latin typeface="Times New Roman" pitchFamily="18" charset="0"/>
              <a:cs typeface="Times New Roman" pitchFamily="18" charset="0"/>
            </a:endParaRPr>
          </a:p>
          <a:p>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428604"/>
            <a:ext cx="8229600" cy="5929354"/>
          </a:xfrm>
        </p:spPr>
        <p:txBody>
          <a:bodyPr>
            <a:normAutofit fontScale="62500" lnSpcReduction="20000"/>
          </a:bodyPr>
          <a:lstStyle/>
          <a:p>
            <a:pPr lvl="0"/>
            <a:r>
              <a:rPr lang="en-US" dirty="0">
                <a:latin typeface="Times New Roman" pitchFamily="18" charset="0"/>
                <a:cs typeface="Times New Roman" pitchFamily="18" charset="0"/>
              </a:rPr>
              <a:t>PRÉSENTATION DES RÉFÉRENCES BIBLIOGRAPHIQUES</a:t>
            </a:r>
            <a:endParaRPr lang="fr-FR" dirty="0">
              <a:latin typeface="Times New Roman" pitchFamily="18" charset="0"/>
              <a:cs typeface="Times New Roman" pitchFamily="18" charset="0"/>
            </a:endParaRPr>
          </a:p>
          <a:p>
            <a:pPr>
              <a:buFont typeface="Wingdings" pitchFamily="2" charset="2"/>
              <a:buChar char="v"/>
            </a:pPr>
            <a:r>
              <a:rPr lang="fr-FR" dirty="0">
                <a:latin typeface="Times New Roman" pitchFamily="18" charset="0"/>
                <a:cs typeface="Times New Roman" pitchFamily="18" charset="0"/>
              </a:rPr>
              <a:t>L’information bibliographique est généralement doublement présente dans un document scientifique : dans le corps de texte et à la fin de celui-ci, sous forme de notice bibliographique récapitulative. </a:t>
            </a:r>
            <a:endParaRPr lang="fr-FR" dirty="0" smtClean="0">
              <a:latin typeface="Times New Roman" pitchFamily="18" charset="0"/>
              <a:cs typeface="Times New Roman" pitchFamily="18" charset="0"/>
            </a:endParaRPr>
          </a:p>
          <a:p>
            <a:pPr>
              <a:buFont typeface="Wingdings" pitchFamily="2" charset="2"/>
              <a:buChar char="v"/>
            </a:pPr>
            <a:r>
              <a:rPr lang="en-US" dirty="0" err="1" smtClean="0">
                <a:latin typeface="Times New Roman" pitchFamily="18" charset="0"/>
                <a:cs typeface="Times New Roman" pitchFamily="18" charset="0"/>
              </a:rPr>
              <a:t>Deux</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procédés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utilisés</a:t>
            </a:r>
            <a:r>
              <a:rPr lang="en-US" dirty="0">
                <a:latin typeface="Times New Roman" pitchFamily="18" charset="0"/>
                <a:cs typeface="Times New Roman" pitchFamily="18" charset="0"/>
              </a:rPr>
              <a:t> à </a:t>
            </a:r>
            <a:r>
              <a:rPr lang="en-US" dirty="0" err="1">
                <a:latin typeface="Times New Roman" pitchFamily="18" charset="0"/>
                <a:cs typeface="Times New Roman" pitchFamily="18" charset="0"/>
              </a:rPr>
              <a:t>cet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effet</a:t>
            </a:r>
            <a:r>
              <a:rPr lang="en-US" dirty="0">
                <a:latin typeface="Times New Roman" pitchFamily="18" charset="0"/>
                <a:cs typeface="Times New Roman" pitchFamily="18" charset="0"/>
              </a:rPr>
              <a:t> :</a:t>
            </a:r>
            <a:endParaRPr lang="fr-FR" dirty="0">
              <a:latin typeface="Times New Roman" pitchFamily="18" charset="0"/>
              <a:cs typeface="Times New Roman" pitchFamily="18" charset="0"/>
            </a:endParaRPr>
          </a:p>
          <a:p>
            <a:pPr lvl="0">
              <a:buFont typeface="Wingdings" pitchFamily="2" charset="2"/>
              <a:buChar char="ü"/>
            </a:pPr>
            <a:r>
              <a:rPr lang="fr-FR" dirty="0">
                <a:latin typeface="Times New Roman" pitchFamily="18" charset="0"/>
                <a:cs typeface="Times New Roman" pitchFamily="18" charset="0"/>
              </a:rPr>
              <a:t>Procédé de « numérotation des références </a:t>
            </a:r>
            <a:r>
              <a:rPr lang="fr-FR" dirty="0" smtClean="0">
                <a:latin typeface="Times New Roman" pitchFamily="18" charset="0"/>
                <a:cs typeface="Times New Roman" pitchFamily="18" charset="0"/>
              </a:rPr>
              <a:t>»: Les </a:t>
            </a:r>
            <a:r>
              <a:rPr lang="fr-FR" dirty="0">
                <a:latin typeface="Times New Roman" pitchFamily="18" charset="0"/>
                <a:cs typeface="Times New Roman" pitchFamily="18" charset="0"/>
              </a:rPr>
              <a:t>documents ayant servi à l’élaboration du rapport d’étude (mémoire, article, etc.) sont repérés ou cités dans le corps de texte au moyen de numéros d’appel placés en exposant ou entre parenthèses. Les références complètes correspondantes sont regroupées à la fin du document, par ordre numérique de citation dans le document (voir exemple ci-dessous</a:t>
            </a:r>
            <a:r>
              <a:rPr lang="fr-FR" dirty="0" smtClean="0">
                <a:latin typeface="Times New Roman" pitchFamily="18" charset="0"/>
                <a:cs typeface="Times New Roman" pitchFamily="18" charset="0"/>
              </a:rPr>
              <a:t>).</a:t>
            </a:r>
          </a:p>
          <a:p>
            <a:pPr>
              <a:buNone/>
            </a:pPr>
            <a:r>
              <a:rPr lang="fr-FR" dirty="0">
                <a:latin typeface="Times New Roman" pitchFamily="18" charset="0"/>
                <a:cs typeface="Times New Roman" pitchFamily="18" charset="0"/>
              </a:rPr>
              <a:t>" …La science de la mesure dépasse le cadre de la physique expérimentale » [11]... "</a:t>
            </a:r>
          </a:p>
          <a:p>
            <a:pPr>
              <a:buNone/>
            </a:pPr>
            <a:r>
              <a:rPr lang="fr-FR" u="heavy" dirty="0">
                <a:latin typeface="Times New Roman" pitchFamily="18" charset="0"/>
                <a:cs typeface="Times New Roman" pitchFamily="18" charset="0"/>
              </a:rPr>
              <a:t>REFERENCES BIBLIOGRAPHIQUES</a:t>
            </a:r>
            <a:endParaRPr lang="fr-FR" dirty="0">
              <a:latin typeface="Times New Roman" pitchFamily="18" charset="0"/>
              <a:cs typeface="Times New Roman" pitchFamily="18" charset="0"/>
            </a:endParaRPr>
          </a:p>
          <a:p>
            <a:pPr>
              <a:buNone/>
            </a:pPr>
            <a:r>
              <a:rPr lang="fr-FR" dirty="0">
                <a:latin typeface="Times New Roman" pitchFamily="18" charset="0"/>
                <a:cs typeface="Times New Roman" pitchFamily="18" charset="0"/>
              </a:rPr>
              <a:t>[1] TOUSSAINT J. </a:t>
            </a:r>
            <a:r>
              <a:rPr lang="fr-FR" i="1" dirty="0">
                <a:latin typeface="Times New Roman" pitchFamily="18" charset="0"/>
                <a:cs typeface="Times New Roman" pitchFamily="18" charset="0"/>
              </a:rPr>
              <a:t>Didactique appliquée de la physique-chimie</a:t>
            </a:r>
            <a:r>
              <a:rPr lang="fr-FR" dirty="0">
                <a:latin typeface="Times New Roman" pitchFamily="18" charset="0"/>
                <a:cs typeface="Times New Roman" pitchFamily="18" charset="0"/>
              </a:rPr>
              <a:t>. Paris, Nathan, 1996.</a:t>
            </a:r>
          </a:p>
          <a:p>
            <a:pPr>
              <a:buNone/>
            </a:pPr>
            <a:r>
              <a:rPr lang="fr-FR" dirty="0" smtClean="0">
                <a:latin typeface="Times New Roman" pitchFamily="18" charset="0"/>
                <a:cs typeface="Times New Roman" pitchFamily="18" charset="0"/>
              </a:rPr>
              <a:t>      …………………………………………………………………</a:t>
            </a:r>
            <a:endParaRPr lang="fr-FR" dirty="0">
              <a:latin typeface="Times New Roman" pitchFamily="18" charset="0"/>
              <a:cs typeface="Times New Roman" pitchFamily="18" charset="0"/>
            </a:endParaRPr>
          </a:p>
          <a:p>
            <a:pPr>
              <a:buNone/>
            </a:pPr>
            <a:r>
              <a:rPr lang="fr-FR" dirty="0">
                <a:latin typeface="Times New Roman" pitchFamily="18" charset="0"/>
                <a:cs typeface="Times New Roman" pitchFamily="18" charset="0"/>
              </a:rPr>
              <a:t>[11] MARUANI A. La mesure : repères, problématiques et enjeux. </a:t>
            </a:r>
            <a:r>
              <a:rPr lang="fr-FR" i="1" dirty="0">
                <a:latin typeface="Times New Roman" pitchFamily="18" charset="0"/>
                <a:cs typeface="Times New Roman" pitchFamily="18" charset="0"/>
              </a:rPr>
              <a:t>Bulletin de l'union des physiciens</a:t>
            </a:r>
            <a:endParaRPr lang="fr-FR" dirty="0">
              <a:latin typeface="Times New Roman" pitchFamily="18" charset="0"/>
              <a:cs typeface="Times New Roman" pitchFamily="18" charset="0"/>
            </a:endParaRPr>
          </a:p>
          <a:p>
            <a:pPr>
              <a:buNone/>
            </a:pPr>
            <a:r>
              <a:rPr lang="fr-FR" dirty="0" smtClean="0">
                <a:latin typeface="Times New Roman" pitchFamily="18" charset="0"/>
                <a:cs typeface="Times New Roman" pitchFamily="18" charset="0"/>
              </a:rPr>
              <a:t>     n</a:t>
            </a:r>
            <a:r>
              <a:rPr lang="fr-FR" dirty="0">
                <a:latin typeface="Times New Roman" pitchFamily="18" charset="0"/>
                <a:cs typeface="Times New Roman" pitchFamily="18" charset="0"/>
              </a:rPr>
              <a:t>° 787, 1996.</a:t>
            </a:r>
          </a:p>
          <a:p>
            <a:endParaRPr lang="fr-FR" dirty="0"/>
          </a:p>
          <a:p>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357166"/>
            <a:ext cx="8229600" cy="6286544"/>
          </a:xfrm>
        </p:spPr>
        <p:txBody>
          <a:bodyPr/>
          <a:lstStyle/>
          <a:p>
            <a:pPr lvl="0">
              <a:buFont typeface="Wingdings" pitchFamily="2" charset="2"/>
              <a:buChar char="ü"/>
            </a:pPr>
            <a:r>
              <a:rPr lang="en-US" i="1" dirty="0" err="1">
                <a:latin typeface="Times New Roman" pitchFamily="18" charset="0"/>
                <a:cs typeface="Times New Roman" pitchFamily="18" charset="0"/>
              </a:rPr>
              <a:t>Procédé</a:t>
            </a:r>
            <a:r>
              <a:rPr lang="en-US" i="1" dirty="0">
                <a:latin typeface="Times New Roman" pitchFamily="18" charset="0"/>
                <a:cs typeface="Times New Roman" pitchFamily="18" charset="0"/>
              </a:rPr>
              <a:t> « Auteur-date »</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Dans ce cas, la note bibliographique consiste dans le nom de l’auteur suivi de l’année de parution du document. </a:t>
            </a:r>
            <a:endParaRPr lang="fr-FR" dirty="0" smtClean="0">
              <a:latin typeface="Times New Roman" pitchFamily="18" charset="0"/>
              <a:cs typeface="Times New Roman" pitchFamily="18" charset="0"/>
            </a:endParaRPr>
          </a:p>
          <a:p>
            <a:pPr>
              <a:buNone/>
            </a:pPr>
            <a:r>
              <a:rPr lang="fr-FR" dirty="0" smtClean="0">
                <a:latin typeface="Times New Roman" pitchFamily="18" charset="0"/>
                <a:cs typeface="Times New Roman" pitchFamily="18" charset="0"/>
              </a:rPr>
              <a:t>Les </a:t>
            </a:r>
            <a:r>
              <a:rPr lang="fr-FR" dirty="0">
                <a:latin typeface="Times New Roman" pitchFamily="18" charset="0"/>
                <a:cs typeface="Times New Roman" pitchFamily="18" charset="0"/>
              </a:rPr>
              <a:t>références sont regroupées et classées par ordre alphabétique, en fin de document (notice bibliographique de récapitulation, voir exemple dans l'encadré suivant</a:t>
            </a:r>
            <a:r>
              <a:rPr lang="fr-FR" dirty="0" smtClean="0">
                <a:latin typeface="Times New Roman" pitchFamily="18" charset="0"/>
                <a:cs typeface="Times New Roman" pitchFamily="18" charset="0"/>
              </a:rPr>
              <a:t>)).</a:t>
            </a:r>
          </a:p>
          <a:p>
            <a:endParaRPr lang="fr-FR" dirty="0"/>
          </a:p>
          <a:p>
            <a:endParaRPr lang="fr-FR" dirty="0"/>
          </a:p>
          <a:p>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500042"/>
            <a:ext cx="8229600" cy="5929354"/>
          </a:xfrm>
        </p:spPr>
        <p:txBody>
          <a:bodyPr>
            <a:normAutofit fontScale="62500" lnSpcReduction="20000"/>
          </a:bodyPr>
          <a:lstStyle/>
          <a:p>
            <a:r>
              <a:rPr lang="fr-FR" dirty="0">
                <a:latin typeface="Times New Roman" pitchFamily="18" charset="0"/>
                <a:cs typeface="Times New Roman" pitchFamily="18" charset="0"/>
              </a:rPr>
              <a:t>[ … </a:t>
            </a:r>
            <a:r>
              <a:rPr lang="fr-FR" u="sng" dirty="0" err="1">
                <a:latin typeface="Times New Roman" pitchFamily="18" charset="0"/>
                <a:cs typeface="Times New Roman" pitchFamily="18" charset="0"/>
              </a:rPr>
              <a:t>Johsua</a:t>
            </a:r>
            <a:r>
              <a:rPr lang="fr-FR" u="sng" dirty="0">
                <a:latin typeface="Times New Roman" pitchFamily="18" charset="0"/>
                <a:cs typeface="Times New Roman" pitchFamily="18" charset="0"/>
              </a:rPr>
              <a:t> &amp; Dupin (1993) </a:t>
            </a:r>
            <a:r>
              <a:rPr lang="fr-FR" dirty="0">
                <a:latin typeface="Times New Roman" pitchFamily="18" charset="0"/>
                <a:cs typeface="Times New Roman" pitchFamily="18" charset="0"/>
              </a:rPr>
              <a:t>insistent sur les niveaux de distinction d'un problème. Tout d'abord, un problème rencontré en classe de sciences n'est pas un problème naturel. Ces auteurs prennent l'exemple de la nuit qui est noire pour tout le monde. « </a:t>
            </a:r>
            <a:r>
              <a:rPr lang="fr-FR" i="1" dirty="0">
                <a:latin typeface="Times New Roman" pitchFamily="18" charset="0"/>
                <a:cs typeface="Times New Roman" pitchFamily="18" charset="0"/>
              </a:rPr>
              <a:t>Ce n'est qu'en classe de physique que cette couleur devient un problème. Ce problème, d'abord et avant tout scientifique, est aussi un problème didactique car il est posé en classe de physique, en vue d'apprendre la physique. » </a:t>
            </a:r>
            <a:r>
              <a:rPr lang="en-US" dirty="0" err="1">
                <a:latin typeface="Times New Roman" pitchFamily="18" charset="0"/>
                <a:cs typeface="Times New Roman" pitchFamily="18" charset="0"/>
              </a:rPr>
              <a:t>L'existence</a:t>
            </a:r>
            <a:r>
              <a:rPr lang="en-US" dirty="0">
                <a:latin typeface="Times New Roman" pitchFamily="18" charset="0"/>
                <a:cs typeface="Times New Roman" pitchFamily="18" charset="0"/>
              </a:rPr>
              <a:t> du </a:t>
            </a:r>
            <a:r>
              <a:rPr lang="en-US" dirty="0" err="1">
                <a:latin typeface="Times New Roman" pitchFamily="18" charset="0"/>
                <a:cs typeface="Times New Roman" pitchFamily="18" charset="0"/>
              </a:rPr>
              <a:t>problème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dans</a:t>
            </a:r>
            <a:r>
              <a:rPr lang="en-US" dirty="0">
                <a:latin typeface="Times New Roman" pitchFamily="18" charset="0"/>
                <a:cs typeface="Times New Roman" pitchFamily="18" charset="0"/>
              </a:rPr>
              <a:t> la </a:t>
            </a:r>
            <a:r>
              <a:rPr lang="en-US" dirty="0" err="1">
                <a:latin typeface="Times New Roman" pitchFamily="18" charset="0"/>
                <a:cs typeface="Times New Roman" pitchFamily="18" charset="0"/>
              </a:rPr>
              <a:t>classe</a:t>
            </a:r>
            <a:r>
              <a:rPr lang="en-US" dirty="0">
                <a:latin typeface="Times New Roman" pitchFamily="18" charset="0"/>
                <a:cs typeface="Times New Roman" pitchFamily="18" charset="0"/>
              </a:rPr>
              <a:t> ne </a:t>
            </a:r>
            <a:r>
              <a:rPr lang="en-US" dirty="0" err="1">
                <a:latin typeface="Times New Roman" pitchFamily="18" charset="0"/>
                <a:cs typeface="Times New Roman" pitchFamily="18" charset="0"/>
              </a:rPr>
              <a:t>va</a:t>
            </a:r>
            <a:r>
              <a:rPr lang="en-US" dirty="0">
                <a:latin typeface="Times New Roman" pitchFamily="18" charset="0"/>
                <a:cs typeface="Times New Roman" pitchFamily="18" charset="0"/>
              </a:rPr>
              <a:t> pas de </a:t>
            </a:r>
            <a:r>
              <a:rPr lang="en-US" dirty="0" err="1">
                <a:latin typeface="Times New Roman" pitchFamily="18" charset="0"/>
                <a:cs typeface="Times New Roman" pitchFamily="18" charset="0"/>
              </a:rPr>
              <a:t>soi</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c'est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une</a:t>
            </a:r>
            <a:r>
              <a:rPr lang="en-US" dirty="0">
                <a:latin typeface="Times New Roman" pitchFamily="18" charset="0"/>
                <a:cs typeface="Times New Roman" pitchFamily="18" charset="0"/>
              </a:rPr>
              <a:t> construction </a:t>
            </a:r>
            <a:r>
              <a:rPr lang="en-US" dirty="0" err="1">
                <a:latin typeface="Times New Roman" pitchFamily="18" charset="0"/>
                <a:cs typeface="Times New Roman" pitchFamily="18" charset="0"/>
              </a:rPr>
              <a:t>externe</a:t>
            </a:r>
            <a:r>
              <a:rPr lang="en-US" dirty="0">
                <a:latin typeface="Times New Roman" pitchFamily="18" charset="0"/>
                <a:cs typeface="Times New Roman" pitchFamily="18" charset="0"/>
              </a:rPr>
              <a:t> à la </a:t>
            </a:r>
            <a:r>
              <a:rPr lang="en-US" dirty="0" err="1">
                <a:latin typeface="Times New Roman" pitchFamily="18" charset="0"/>
                <a:cs typeface="Times New Roman" pitchFamily="18" charset="0"/>
              </a:rPr>
              <a:t>classe</a:t>
            </a:r>
            <a:r>
              <a:rPr lang="en-US" dirty="0">
                <a:latin typeface="Times New Roman" pitchFamily="18" charset="0"/>
                <a:cs typeface="Times New Roman" pitchFamily="18" charset="0"/>
              </a:rPr>
              <a:t> qui </a:t>
            </a:r>
            <a:r>
              <a:rPr lang="en-US" dirty="0" err="1">
                <a:latin typeface="Times New Roman" pitchFamily="18" charset="0"/>
                <a:cs typeface="Times New Roman" pitchFamily="18" charset="0"/>
              </a:rPr>
              <a:t>nécessite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dévolution</a:t>
            </a:r>
            <a:r>
              <a:rPr lang="en-US" dirty="0">
                <a:latin typeface="Times New Roman" pitchFamily="18" charset="0"/>
                <a:cs typeface="Times New Roman" pitchFamily="18" charset="0"/>
              </a:rPr>
              <a:t> (</a:t>
            </a:r>
            <a:r>
              <a:rPr lang="en-US" u="sng" dirty="0" err="1">
                <a:latin typeface="Times New Roman" pitchFamily="18" charset="0"/>
                <a:cs typeface="Times New Roman" pitchFamily="18" charset="0"/>
              </a:rPr>
              <a:t>Brousseau</a:t>
            </a:r>
            <a:r>
              <a:rPr lang="en-US" u="sng" dirty="0">
                <a:latin typeface="Times New Roman" pitchFamily="18" charset="0"/>
                <a:cs typeface="Times New Roman" pitchFamily="18" charset="0"/>
              </a:rPr>
              <a:t>, 1986)....]</a:t>
            </a:r>
            <a:endParaRPr lang="fr-FR" u="sng" dirty="0">
              <a:latin typeface="Times New Roman" pitchFamily="18" charset="0"/>
              <a:cs typeface="Times New Roman" pitchFamily="18" charset="0"/>
            </a:endParaRPr>
          </a:p>
          <a:p>
            <a:r>
              <a:rPr lang="fr-FR" u="heavy" dirty="0">
                <a:latin typeface="Times New Roman" pitchFamily="18" charset="0"/>
                <a:cs typeface="Times New Roman" pitchFamily="18" charset="0"/>
              </a:rPr>
              <a:t>BIBLIOGRAPHIE</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ARSAC, G., GERMAIN, G. &amp; MANTE, M. (1988). </a:t>
            </a:r>
            <a:r>
              <a:rPr lang="fr-FR" i="1" dirty="0">
                <a:latin typeface="Times New Roman" pitchFamily="18" charset="0"/>
                <a:cs typeface="Times New Roman" pitchFamily="18" charset="0"/>
              </a:rPr>
              <a:t>Problème ouvert et situation- problème. </a:t>
            </a:r>
            <a:r>
              <a:rPr lang="fr-FR" dirty="0">
                <a:latin typeface="Times New Roman" pitchFamily="18" charset="0"/>
                <a:cs typeface="Times New Roman" pitchFamily="18" charset="0"/>
              </a:rPr>
              <a:t>Villeurbanne : IREM, université Lyon 1.</a:t>
            </a:r>
          </a:p>
          <a:p>
            <a:r>
              <a:rPr lang="fr-FR"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BROUSSEAU, G. (1986). Fondements et méthodes de la didactique des mathématiques. </a:t>
            </a:r>
            <a:r>
              <a:rPr lang="fr-FR" i="1" dirty="0">
                <a:latin typeface="Times New Roman" pitchFamily="18" charset="0"/>
                <a:cs typeface="Times New Roman" pitchFamily="18" charset="0"/>
              </a:rPr>
              <a:t>Recherche en didactique des mathématiques, </a:t>
            </a:r>
            <a:r>
              <a:rPr lang="fr-FR" dirty="0">
                <a:latin typeface="Times New Roman" pitchFamily="18" charset="0"/>
                <a:cs typeface="Times New Roman" pitchFamily="18" charset="0"/>
              </a:rPr>
              <a:t>vol 7, 2, 33-115.</a:t>
            </a:r>
          </a:p>
          <a:p>
            <a:r>
              <a:rPr lang="fr-FR"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JOHSUA, S. &amp; DUPIN, J.-J. (1989). </a:t>
            </a:r>
            <a:r>
              <a:rPr lang="fr-FR" i="1" dirty="0">
                <a:latin typeface="Times New Roman" pitchFamily="18" charset="0"/>
                <a:cs typeface="Times New Roman" pitchFamily="18" charset="0"/>
              </a:rPr>
              <a:t>Représentations et modélisations : le </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débat scientifique </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dans la classe et l'apprentissage de la physique. </a:t>
            </a:r>
            <a:r>
              <a:rPr lang="en-US" dirty="0">
                <a:latin typeface="Times New Roman" pitchFamily="18" charset="0"/>
                <a:cs typeface="Times New Roman" pitchFamily="18" charset="0"/>
              </a:rPr>
              <a:t>Berne : Peter Lang.</a:t>
            </a:r>
            <a:endParaRPr lang="fr-FR" dirty="0">
              <a:latin typeface="Times New Roman" pitchFamily="18" charset="0"/>
              <a:cs typeface="Times New Roman" pitchFamily="18" charset="0"/>
            </a:endParaRPr>
          </a:p>
          <a:p>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214282" y="-1"/>
          <a:ext cx="8501123" cy="7111218"/>
        </p:xfrm>
        <a:graphic>
          <a:graphicData uri="http://schemas.openxmlformats.org/drawingml/2006/table">
            <a:tbl>
              <a:tblPr/>
              <a:tblGrid>
                <a:gridCol w="1384625"/>
                <a:gridCol w="1498038"/>
                <a:gridCol w="2379239"/>
                <a:gridCol w="3239221"/>
              </a:tblGrid>
              <a:tr h="419576">
                <a:tc>
                  <a:txBody>
                    <a:bodyPr/>
                    <a:lstStyle/>
                    <a:p>
                      <a:pPr>
                        <a:spcAft>
                          <a:spcPts val="0"/>
                        </a:spcAft>
                      </a:pPr>
                      <a:endParaRPr lang="en-US" sz="130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0010" indent="249555">
                        <a:lnSpc>
                          <a:spcPct val="105000"/>
                        </a:lnSpc>
                        <a:spcBef>
                          <a:spcPts val="10"/>
                        </a:spcBef>
                        <a:spcAft>
                          <a:spcPts val="0"/>
                        </a:spcAft>
                      </a:pPr>
                      <a:r>
                        <a:rPr lang="en-US" sz="1300" dirty="0" err="1">
                          <a:latin typeface="Times New Roman" pitchFamily="18" charset="0"/>
                          <a:ea typeface="Arial"/>
                          <a:cs typeface="Times New Roman" pitchFamily="18" charset="0"/>
                        </a:rPr>
                        <a:t>Identité</a:t>
                      </a:r>
                      <a:r>
                        <a:rPr lang="en-US" sz="1300" dirty="0">
                          <a:latin typeface="Times New Roman" pitchFamily="18" charset="0"/>
                          <a:ea typeface="Arial"/>
                          <a:cs typeface="Times New Roman" pitchFamily="18" charset="0"/>
                        </a:rPr>
                        <a:t> </a:t>
                      </a:r>
                      <a:r>
                        <a:rPr lang="en-US" sz="1300" dirty="0" err="1">
                          <a:latin typeface="Times New Roman" pitchFamily="18" charset="0"/>
                          <a:ea typeface="Arial"/>
                          <a:cs typeface="Times New Roman" pitchFamily="18" charset="0"/>
                        </a:rPr>
                        <a:t>bibliographique</a:t>
                      </a:r>
                      <a:endParaRPr lang="fr-FR" sz="1300" dirty="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61975" indent="-490855">
                        <a:lnSpc>
                          <a:spcPct val="105000"/>
                        </a:lnSpc>
                        <a:spcBef>
                          <a:spcPts val="10"/>
                        </a:spcBef>
                        <a:spcAft>
                          <a:spcPts val="0"/>
                        </a:spcAft>
                      </a:pPr>
                      <a:r>
                        <a:rPr lang="en-US" sz="1300" dirty="0" err="1">
                          <a:latin typeface="Times New Roman" pitchFamily="18" charset="0"/>
                          <a:ea typeface="Arial"/>
                          <a:cs typeface="Times New Roman" pitchFamily="18" charset="0"/>
                        </a:rPr>
                        <a:t>Adresse</a:t>
                      </a:r>
                      <a:r>
                        <a:rPr lang="en-US" sz="1300" dirty="0">
                          <a:latin typeface="Times New Roman" pitchFamily="18" charset="0"/>
                          <a:ea typeface="Arial"/>
                          <a:cs typeface="Times New Roman" pitchFamily="18" charset="0"/>
                        </a:rPr>
                        <a:t> </a:t>
                      </a:r>
                      <a:r>
                        <a:rPr lang="en-US" sz="1300" dirty="0" err="1">
                          <a:latin typeface="Times New Roman" pitchFamily="18" charset="0"/>
                          <a:ea typeface="Arial"/>
                          <a:cs typeface="Times New Roman" pitchFamily="18" charset="0"/>
                        </a:rPr>
                        <a:t>bibliographique</a:t>
                      </a:r>
                      <a:r>
                        <a:rPr lang="en-US" sz="1300" dirty="0">
                          <a:latin typeface="Times New Roman" pitchFamily="18" charset="0"/>
                          <a:ea typeface="Arial"/>
                          <a:cs typeface="Times New Roman" pitchFamily="18" charset="0"/>
                        </a:rPr>
                        <a:t> et </a:t>
                      </a:r>
                      <a:r>
                        <a:rPr lang="en-US" sz="1300" dirty="0" err="1">
                          <a:latin typeface="Times New Roman" pitchFamily="18" charset="0"/>
                          <a:ea typeface="Arial"/>
                          <a:cs typeface="Times New Roman" pitchFamily="18" charset="0"/>
                        </a:rPr>
                        <a:t>localisation</a:t>
                      </a:r>
                      <a:endParaRPr lang="fr-FR" sz="1300" dirty="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7025" indent="180975">
                        <a:lnSpc>
                          <a:spcPct val="105000"/>
                        </a:lnSpc>
                        <a:spcBef>
                          <a:spcPts val="10"/>
                        </a:spcBef>
                        <a:spcAft>
                          <a:spcPts val="0"/>
                        </a:spcAft>
                      </a:pPr>
                      <a:r>
                        <a:rPr lang="fr-FR" sz="1300">
                          <a:latin typeface="Times New Roman" pitchFamily="18" charset="0"/>
                          <a:ea typeface="Arial"/>
                          <a:cs typeface="Times New Roman" pitchFamily="18" charset="0"/>
                        </a:rPr>
                        <a:t>Exemples de références bibliographiques normalisées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4898">
                <a:tc>
                  <a:txBody>
                    <a:bodyPr/>
                    <a:lstStyle/>
                    <a:p>
                      <a:pPr marL="15875" marR="11430" algn="ctr">
                        <a:spcBef>
                          <a:spcPts val="10"/>
                        </a:spcBef>
                        <a:spcAft>
                          <a:spcPts val="0"/>
                        </a:spcAft>
                      </a:pPr>
                      <a:r>
                        <a:rPr lang="en-US" sz="1300">
                          <a:latin typeface="Times New Roman" pitchFamily="18" charset="0"/>
                          <a:ea typeface="Arial"/>
                          <a:cs typeface="Times New Roman" pitchFamily="18" charset="0"/>
                        </a:rPr>
                        <a:t>Livre</a:t>
                      </a:r>
                      <a:endParaRPr lang="fr-FR" sz="130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lnSpc>
                          <a:spcPts val="1465"/>
                        </a:lnSpc>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Auteur</a:t>
                      </a:r>
                      <a:r>
                        <a:rPr lang="en-US" sz="1300" spc="-9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(s)</a:t>
                      </a:r>
                      <a:endParaRPr lang="fr-FR" sz="1300">
                        <a:latin typeface="Times New Roman" pitchFamily="18" charset="0"/>
                        <a:ea typeface="Symbol"/>
                        <a:cs typeface="Times New Roman" pitchFamily="18" charset="0"/>
                      </a:endParaRPr>
                    </a:p>
                    <a:p>
                      <a:pPr marL="342900" lvl="0" indent="-342900">
                        <a:spcBef>
                          <a:spcPts val="50"/>
                        </a:spcBef>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Titre du</a:t>
                      </a:r>
                      <a:r>
                        <a:rPr lang="en-US" sz="1300" spc="-21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livre</a:t>
                      </a:r>
                      <a:endParaRPr lang="fr-FR" sz="1300">
                        <a:latin typeface="Times New Roman" pitchFamily="18" charset="0"/>
                        <a:ea typeface="Symbo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lnSpc>
                          <a:spcPts val="1465"/>
                        </a:lnSpc>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Éditeur</a:t>
                      </a:r>
                      <a:r>
                        <a:rPr lang="en-US" sz="1300" spc="-12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et</a:t>
                      </a:r>
                      <a:r>
                        <a:rPr lang="en-US" sz="1300" spc="-12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lieu</a:t>
                      </a:r>
                      <a:r>
                        <a:rPr lang="en-US" sz="1300" spc="-11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d’édition</a:t>
                      </a:r>
                      <a:endParaRPr lang="fr-FR" sz="1300">
                        <a:latin typeface="Times New Roman" pitchFamily="18" charset="0"/>
                        <a:ea typeface="Symbol"/>
                        <a:cs typeface="Times New Roman" pitchFamily="18" charset="0"/>
                      </a:endParaRPr>
                    </a:p>
                    <a:p>
                      <a:pPr marL="342900" lvl="0" indent="-342900">
                        <a:spcBef>
                          <a:spcPts val="50"/>
                        </a:spcBef>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Date</a:t>
                      </a:r>
                      <a:r>
                        <a:rPr lang="en-US" sz="1300" spc="-8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d’édition</a:t>
                      </a:r>
                      <a:endParaRPr lang="fr-FR" sz="1300">
                        <a:latin typeface="Times New Roman" pitchFamily="18" charset="0"/>
                        <a:ea typeface="Symbol"/>
                        <a:cs typeface="Times New Roman" pitchFamily="18" charset="0"/>
                      </a:endParaRPr>
                    </a:p>
                    <a:p>
                      <a:pPr marL="342900" marR="408940" lvl="0" indent="-342900">
                        <a:lnSpc>
                          <a:spcPct val="105000"/>
                        </a:lnSpc>
                        <a:spcBef>
                          <a:spcPts val="55"/>
                        </a:spcBef>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Nombre</a:t>
                      </a:r>
                      <a:r>
                        <a:rPr lang="en-US" sz="1300" spc="-14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de</a:t>
                      </a:r>
                      <a:r>
                        <a:rPr lang="en-US" sz="1300" spc="-15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pages</a:t>
                      </a:r>
                      <a:r>
                        <a:rPr lang="en-US" sz="1300" spc="-15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et collection</a:t>
                      </a:r>
                      <a:endParaRPr lang="fr-FR" sz="1300">
                        <a:latin typeface="Times New Roman" pitchFamily="18" charset="0"/>
                        <a:ea typeface="Symbol"/>
                        <a:cs typeface="Times New Roman" pitchFamily="18" charset="0"/>
                      </a:endParaRPr>
                    </a:p>
                    <a:p>
                      <a:pPr marL="342900" marR="188595" lvl="0" indent="-342900">
                        <a:lnSpc>
                          <a:spcPct val="105000"/>
                        </a:lnSpc>
                        <a:spcAft>
                          <a:spcPts val="0"/>
                        </a:spcAft>
                        <a:buSzPts val="1200"/>
                        <a:buFont typeface="Symbol"/>
                        <a:buChar char=""/>
                        <a:tabLst>
                          <a:tab pos="178435" algn="l"/>
                        </a:tabLst>
                      </a:pPr>
                      <a:r>
                        <a:rPr lang="en-US" sz="1300" spc="-10">
                          <a:latin typeface="Times New Roman" pitchFamily="18" charset="0"/>
                          <a:ea typeface="Symbol"/>
                          <a:cs typeface="Times New Roman" pitchFamily="18" charset="0"/>
                        </a:rPr>
                        <a:t>Localisation</a:t>
                      </a:r>
                      <a:r>
                        <a:rPr lang="en-US" sz="1300" spc="-125">
                          <a:latin typeface="Times New Roman" pitchFamily="18" charset="0"/>
                          <a:ea typeface="Symbol"/>
                          <a:cs typeface="Times New Roman" pitchFamily="18" charset="0"/>
                        </a:rPr>
                        <a:t> </a:t>
                      </a:r>
                      <a:r>
                        <a:rPr lang="en-US" sz="1300" spc="-5">
                          <a:latin typeface="Times New Roman" pitchFamily="18" charset="0"/>
                          <a:ea typeface="Symbol"/>
                          <a:cs typeface="Times New Roman" pitchFamily="18" charset="0"/>
                        </a:rPr>
                        <a:t>particulière </a:t>
                      </a:r>
                      <a:r>
                        <a:rPr lang="en-US" sz="1300">
                          <a:latin typeface="Times New Roman" pitchFamily="18" charset="0"/>
                          <a:ea typeface="Symbol"/>
                          <a:cs typeface="Times New Roman" pitchFamily="18" charset="0"/>
                        </a:rPr>
                        <a:t>(bibliothèque,</a:t>
                      </a:r>
                      <a:r>
                        <a:rPr lang="en-US" sz="1300" spc="-13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cote)</a:t>
                      </a:r>
                      <a:endParaRPr lang="fr-FR" sz="1300">
                        <a:latin typeface="Times New Roman" pitchFamily="18" charset="0"/>
                        <a:ea typeface="Symbo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815" marR="36830" algn="just">
                        <a:lnSpc>
                          <a:spcPct val="121000"/>
                        </a:lnSpc>
                        <a:spcBef>
                          <a:spcPts val="10"/>
                        </a:spcBef>
                        <a:spcAft>
                          <a:spcPts val="0"/>
                        </a:spcAft>
                      </a:pPr>
                      <a:r>
                        <a:rPr lang="fr-FR" sz="1300" dirty="0">
                          <a:latin typeface="Times New Roman" pitchFamily="18" charset="0"/>
                          <a:ea typeface="Arial"/>
                          <a:cs typeface="Times New Roman" pitchFamily="18" charset="0"/>
                        </a:rPr>
                        <a:t>CHAPPLE,</a:t>
                      </a:r>
                      <a:r>
                        <a:rPr lang="fr-FR" sz="1300" spc="-70" dirty="0">
                          <a:latin typeface="Times New Roman" pitchFamily="18" charset="0"/>
                          <a:ea typeface="Arial"/>
                          <a:cs typeface="Times New Roman" pitchFamily="18" charset="0"/>
                        </a:rPr>
                        <a:t> </a:t>
                      </a:r>
                      <a:r>
                        <a:rPr lang="fr-FR" sz="1300" dirty="0">
                          <a:latin typeface="Times New Roman" pitchFamily="18" charset="0"/>
                          <a:ea typeface="Arial"/>
                          <a:cs typeface="Times New Roman" pitchFamily="18" charset="0"/>
                        </a:rPr>
                        <a:t>M.</a:t>
                      </a:r>
                      <a:r>
                        <a:rPr lang="fr-FR" sz="1300" spc="-70" dirty="0">
                          <a:latin typeface="Times New Roman" pitchFamily="18" charset="0"/>
                          <a:ea typeface="Arial"/>
                          <a:cs typeface="Times New Roman" pitchFamily="18" charset="0"/>
                        </a:rPr>
                        <a:t> </a:t>
                      </a:r>
                      <a:r>
                        <a:rPr lang="fr-FR" sz="1300" i="1" dirty="0">
                          <a:latin typeface="Times New Roman" pitchFamily="18" charset="0"/>
                          <a:ea typeface="Arial"/>
                          <a:cs typeface="Times New Roman" pitchFamily="18" charset="0"/>
                        </a:rPr>
                        <a:t>La</a:t>
                      </a:r>
                      <a:r>
                        <a:rPr lang="fr-FR" sz="1300" i="1" spc="-70" dirty="0">
                          <a:latin typeface="Times New Roman" pitchFamily="18" charset="0"/>
                          <a:ea typeface="Arial"/>
                          <a:cs typeface="Times New Roman" pitchFamily="18" charset="0"/>
                        </a:rPr>
                        <a:t> </a:t>
                      </a:r>
                      <a:r>
                        <a:rPr lang="fr-FR" sz="1300" i="1" dirty="0">
                          <a:latin typeface="Times New Roman" pitchFamily="18" charset="0"/>
                          <a:ea typeface="Arial"/>
                          <a:cs typeface="Times New Roman" pitchFamily="18" charset="0"/>
                        </a:rPr>
                        <a:t>physique</a:t>
                      </a:r>
                      <a:r>
                        <a:rPr lang="fr-FR" sz="1300" i="1" spc="-70" dirty="0">
                          <a:latin typeface="Times New Roman" pitchFamily="18" charset="0"/>
                          <a:ea typeface="Arial"/>
                          <a:cs typeface="Times New Roman" pitchFamily="18" charset="0"/>
                        </a:rPr>
                        <a:t> </a:t>
                      </a:r>
                      <a:r>
                        <a:rPr lang="fr-FR" sz="1300" i="1" dirty="0">
                          <a:latin typeface="Times New Roman" pitchFamily="18" charset="0"/>
                          <a:ea typeface="Arial"/>
                          <a:cs typeface="Times New Roman" pitchFamily="18" charset="0"/>
                        </a:rPr>
                        <a:t>de</a:t>
                      </a:r>
                      <a:r>
                        <a:rPr lang="fr-FR" sz="1300" i="1" spc="-70" dirty="0">
                          <a:latin typeface="Times New Roman" pitchFamily="18" charset="0"/>
                          <a:ea typeface="Arial"/>
                          <a:cs typeface="Times New Roman" pitchFamily="18" charset="0"/>
                        </a:rPr>
                        <a:t> </a:t>
                      </a:r>
                      <a:r>
                        <a:rPr lang="fr-FR" sz="1300" i="1" dirty="0">
                          <a:latin typeface="Times New Roman" pitchFamily="18" charset="0"/>
                          <a:ea typeface="Arial"/>
                          <a:cs typeface="Times New Roman" pitchFamily="18" charset="0"/>
                        </a:rPr>
                        <a:t>A</a:t>
                      </a:r>
                      <a:r>
                        <a:rPr lang="fr-FR" sz="1300" i="1" spc="-65" dirty="0">
                          <a:latin typeface="Times New Roman" pitchFamily="18" charset="0"/>
                          <a:ea typeface="Arial"/>
                          <a:cs typeface="Times New Roman" pitchFamily="18" charset="0"/>
                        </a:rPr>
                        <a:t> </a:t>
                      </a:r>
                      <a:r>
                        <a:rPr lang="fr-FR" sz="1300" i="1" dirty="0">
                          <a:latin typeface="Times New Roman" pitchFamily="18" charset="0"/>
                          <a:ea typeface="Arial"/>
                          <a:cs typeface="Times New Roman" pitchFamily="18" charset="0"/>
                        </a:rPr>
                        <a:t>à</a:t>
                      </a:r>
                      <a:r>
                        <a:rPr lang="fr-FR" sz="1300" i="1" spc="-70" dirty="0">
                          <a:latin typeface="Times New Roman" pitchFamily="18" charset="0"/>
                          <a:ea typeface="Arial"/>
                          <a:cs typeface="Times New Roman" pitchFamily="18" charset="0"/>
                        </a:rPr>
                        <a:t> </a:t>
                      </a:r>
                      <a:r>
                        <a:rPr lang="fr-FR" sz="1300" i="1" dirty="0">
                          <a:latin typeface="Times New Roman" pitchFamily="18" charset="0"/>
                          <a:ea typeface="Arial"/>
                          <a:cs typeface="Times New Roman" pitchFamily="18" charset="0"/>
                        </a:rPr>
                        <a:t>Z. </a:t>
                      </a:r>
                      <a:r>
                        <a:rPr lang="fr-FR" sz="1300" dirty="0" err="1">
                          <a:latin typeface="Times New Roman" pitchFamily="18" charset="0"/>
                          <a:ea typeface="Arial"/>
                          <a:cs typeface="Times New Roman" pitchFamily="18" charset="0"/>
                        </a:rPr>
                        <a:t>Dunod</a:t>
                      </a:r>
                      <a:r>
                        <a:rPr lang="fr-FR" sz="1300" dirty="0">
                          <a:latin typeface="Times New Roman" pitchFamily="18" charset="0"/>
                          <a:ea typeface="Arial"/>
                          <a:cs typeface="Times New Roman" pitchFamily="18" charset="0"/>
                        </a:rPr>
                        <a:t>, Paris, 2006. </a:t>
                      </a:r>
                      <a:r>
                        <a:rPr lang="en-US" sz="1300" dirty="0">
                          <a:latin typeface="Times New Roman" pitchFamily="18" charset="0"/>
                          <a:ea typeface="Arial"/>
                          <a:cs typeface="Times New Roman" pitchFamily="18" charset="0"/>
                        </a:rPr>
                        <a:t>326 p. ; </a:t>
                      </a:r>
                      <a:r>
                        <a:rPr lang="en-US" sz="1300" dirty="0" err="1">
                          <a:latin typeface="Times New Roman" pitchFamily="18" charset="0"/>
                          <a:ea typeface="Arial"/>
                          <a:cs typeface="Times New Roman" pitchFamily="18" charset="0"/>
                        </a:rPr>
                        <a:t>Édition</a:t>
                      </a:r>
                      <a:r>
                        <a:rPr lang="en-US" sz="1300" dirty="0">
                          <a:latin typeface="Times New Roman" pitchFamily="18" charset="0"/>
                          <a:ea typeface="Arial"/>
                          <a:cs typeface="Times New Roman" pitchFamily="18" charset="0"/>
                        </a:rPr>
                        <a:t> </a:t>
                      </a:r>
                      <a:r>
                        <a:rPr lang="en-US" sz="1300" dirty="0" err="1">
                          <a:latin typeface="Times New Roman" pitchFamily="18" charset="0"/>
                          <a:ea typeface="Arial"/>
                          <a:cs typeface="Times New Roman" pitchFamily="18" charset="0"/>
                        </a:rPr>
                        <a:t>originale</a:t>
                      </a:r>
                      <a:r>
                        <a:rPr lang="en-US" sz="1300" dirty="0">
                          <a:latin typeface="Times New Roman" pitchFamily="18" charset="0"/>
                          <a:ea typeface="Arial"/>
                          <a:cs typeface="Times New Roman" pitchFamily="18" charset="0"/>
                        </a:rPr>
                        <a:t> : </a:t>
                      </a:r>
                      <a:r>
                        <a:rPr lang="en-US" sz="1300" i="1" dirty="0">
                          <a:latin typeface="Times New Roman" pitchFamily="18" charset="0"/>
                          <a:ea typeface="Arial"/>
                          <a:cs typeface="Times New Roman" pitchFamily="18" charset="0"/>
                        </a:rPr>
                        <a:t>Complete A-Z Physics handbook, </a:t>
                      </a:r>
                      <a:r>
                        <a:rPr lang="en-US" sz="1300" dirty="0" err="1">
                          <a:latin typeface="Times New Roman" pitchFamily="18" charset="0"/>
                          <a:ea typeface="Arial"/>
                          <a:cs typeface="Times New Roman" pitchFamily="18" charset="0"/>
                        </a:rPr>
                        <a:t>Hodder</a:t>
                      </a:r>
                      <a:r>
                        <a:rPr lang="en-US" sz="1300" dirty="0">
                          <a:latin typeface="Times New Roman" pitchFamily="18" charset="0"/>
                          <a:ea typeface="Arial"/>
                          <a:cs typeface="Times New Roman" pitchFamily="18" charset="0"/>
                        </a:rPr>
                        <a:t> and Stoughton Limited</a:t>
                      </a:r>
                      <a:r>
                        <a:rPr lang="en-US" sz="1300" i="1" dirty="0">
                          <a:latin typeface="Times New Roman" pitchFamily="18" charset="0"/>
                          <a:ea typeface="Arial"/>
                          <a:cs typeface="Times New Roman" pitchFamily="18" charset="0"/>
                        </a:rPr>
                        <a:t>, </a:t>
                      </a:r>
                      <a:r>
                        <a:rPr lang="en-US" sz="1300" dirty="0">
                          <a:latin typeface="Times New Roman" pitchFamily="18" charset="0"/>
                          <a:ea typeface="Arial"/>
                          <a:cs typeface="Times New Roman" pitchFamily="18" charset="0"/>
                        </a:rPr>
                        <a:t>UK, 2003). [</a:t>
                      </a:r>
                      <a:r>
                        <a:rPr lang="en-US" sz="1300" dirty="0" err="1">
                          <a:latin typeface="Times New Roman" pitchFamily="18" charset="0"/>
                          <a:ea typeface="Arial"/>
                          <a:cs typeface="Times New Roman" pitchFamily="18" charset="0"/>
                        </a:rPr>
                        <a:t>Bibliothèque</a:t>
                      </a:r>
                      <a:r>
                        <a:rPr lang="en-US" sz="1300" dirty="0">
                          <a:latin typeface="Times New Roman" pitchFamily="18" charset="0"/>
                          <a:ea typeface="Arial"/>
                          <a:cs typeface="Times New Roman" pitchFamily="18" charset="0"/>
                        </a:rPr>
                        <a:t> </a:t>
                      </a:r>
                      <a:r>
                        <a:rPr lang="en-US" sz="1300" dirty="0" err="1">
                          <a:latin typeface="Times New Roman" pitchFamily="18" charset="0"/>
                          <a:ea typeface="Arial"/>
                          <a:cs typeface="Times New Roman" pitchFamily="18" charset="0"/>
                        </a:rPr>
                        <a:t>centrale</a:t>
                      </a:r>
                      <a:r>
                        <a:rPr lang="en-US" sz="1300" dirty="0">
                          <a:latin typeface="Times New Roman" pitchFamily="18" charset="0"/>
                          <a:ea typeface="Arial"/>
                          <a:cs typeface="Times New Roman" pitchFamily="18" charset="0"/>
                        </a:rPr>
                        <a:t> de </a:t>
                      </a:r>
                      <a:r>
                        <a:rPr lang="en-US" sz="1300" dirty="0" err="1">
                          <a:latin typeface="Times New Roman" pitchFamily="18" charset="0"/>
                          <a:ea typeface="Arial"/>
                          <a:cs typeface="Times New Roman" pitchFamily="18" charset="0"/>
                        </a:rPr>
                        <a:t>l’Université</a:t>
                      </a:r>
                      <a:r>
                        <a:rPr lang="en-US" sz="1300" dirty="0">
                          <a:latin typeface="Times New Roman" pitchFamily="18" charset="0"/>
                          <a:ea typeface="Arial"/>
                          <a:cs typeface="Times New Roman" pitchFamily="18" charset="0"/>
                        </a:rPr>
                        <a:t> </a:t>
                      </a:r>
                      <a:r>
                        <a:rPr lang="en-US" sz="1300" dirty="0" err="1">
                          <a:latin typeface="Times New Roman" pitchFamily="18" charset="0"/>
                          <a:ea typeface="Arial"/>
                          <a:cs typeface="Times New Roman" pitchFamily="18" charset="0"/>
                        </a:rPr>
                        <a:t>Ferhat</a:t>
                      </a:r>
                      <a:r>
                        <a:rPr lang="en-US" sz="1300" spc="100" dirty="0">
                          <a:latin typeface="Times New Roman" pitchFamily="18" charset="0"/>
                          <a:ea typeface="Arial"/>
                          <a:cs typeface="Times New Roman" pitchFamily="18" charset="0"/>
                        </a:rPr>
                        <a:t> </a:t>
                      </a:r>
                      <a:r>
                        <a:rPr lang="en-US" sz="1300" dirty="0" err="1">
                          <a:latin typeface="Times New Roman" pitchFamily="18" charset="0"/>
                          <a:ea typeface="Arial"/>
                          <a:cs typeface="Times New Roman" pitchFamily="18" charset="0"/>
                        </a:rPr>
                        <a:t>Abbas</a:t>
                      </a:r>
                      <a:r>
                        <a:rPr lang="en-US" sz="1300" dirty="0">
                          <a:latin typeface="Times New Roman" pitchFamily="18" charset="0"/>
                          <a:ea typeface="Arial"/>
                          <a:cs typeface="Times New Roman" pitchFamily="18" charset="0"/>
                        </a:rPr>
                        <a:t>,</a:t>
                      </a:r>
                      <a:endParaRPr lang="fr-FR" sz="1300" dirty="0">
                        <a:latin typeface="Times New Roman" pitchFamily="18" charset="0"/>
                        <a:ea typeface="Arial"/>
                        <a:cs typeface="Times New Roman" pitchFamily="18" charset="0"/>
                      </a:endParaRPr>
                    </a:p>
                    <a:p>
                      <a:pPr marL="43815" algn="just">
                        <a:spcBef>
                          <a:spcPts val="5"/>
                        </a:spcBef>
                        <a:spcAft>
                          <a:spcPts val="0"/>
                        </a:spcAft>
                      </a:pPr>
                      <a:r>
                        <a:rPr lang="en-US" sz="1300" dirty="0" err="1">
                          <a:latin typeface="Times New Roman" pitchFamily="18" charset="0"/>
                          <a:ea typeface="Arial"/>
                          <a:cs typeface="Times New Roman" pitchFamily="18" charset="0"/>
                        </a:rPr>
                        <a:t>Sé</a:t>
                      </a:r>
                      <a:r>
                        <a:rPr lang="en-US" sz="1300" spc="5" dirty="0" err="1">
                          <a:latin typeface="Times New Roman" pitchFamily="18" charset="0"/>
                          <a:ea typeface="Arial"/>
                          <a:cs typeface="Times New Roman" pitchFamily="18" charset="0"/>
                        </a:rPr>
                        <a:t>t</a:t>
                      </a:r>
                      <a:r>
                        <a:rPr lang="en-US" sz="1300" dirty="0" err="1">
                          <a:latin typeface="Times New Roman" pitchFamily="18" charset="0"/>
                          <a:ea typeface="Arial"/>
                          <a:cs typeface="Times New Roman" pitchFamily="18" charset="0"/>
                        </a:rPr>
                        <a:t>i</a:t>
                      </a:r>
                      <a:r>
                        <a:rPr lang="en-US" sz="1300" spc="5" dirty="0" err="1">
                          <a:latin typeface="Times New Roman" pitchFamily="18" charset="0"/>
                          <a:ea typeface="Arial"/>
                          <a:cs typeface="Times New Roman" pitchFamily="18" charset="0"/>
                        </a:rPr>
                        <a:t>f</a:t>
                      </a:r>
                      <a:r>
                        <a:rPr lang="en-US" sz="1300" dirty="0">
                          <a:latin typeface="Times New Roman" pitchFamily="18" charset="0"/>
                          <a:ea typeface="Arial"/>
                          <a:cs typeface="Times New Roman" pitchFamily="18" charset="0"/>
                        </a:rPr>
                        <a:t>,</a:t>
                      </a:r>
                      <a:r>
                        <a:rPr lang="en-US" sz="1300" spc="-70" dirty="0">
                          <a:latin typeface="Times New Roman" pitchFamily="18" charset="0"/>
                          <a:ea typeface="Arial"/>
                          <a:cs typeface="Times New Roman" pitchFamily="18" charset="0"/>
                        </a:rPr>
                        <a:t> </a:t>
                      </a:r>
                      <a:r>
                        <a:rPr lang="en-US" sz="1300" dirty="0">
                          <a:latin typeface="Times New Roman" pitchFamily="18" charset="0"/>
                          <a:ea typeface="Arial"/>
                          <a:cs typeface="Times New Roman" pitchFamily="18" charset="0"/>
                        </a:rPr>
                        <a:t>Cote</a:t>
                      </a:r>
                      <a:r>
                        <a:rPr lang="en-US" sz="1300" spc="-75" dirty="0">
                          <a:latin typeface="Times New Roman" pitchFamily="18" charset="0"/>
                          <a:ea typeface="Arial"/>
                          <a:cs typeface="Times New Roman" pitchFamily="18" charset="0"/>
                        </a:rPr>
                        <a:t> </a:t>
                      </a:r>
                      <a:r>
                        <a:rPr lang="en-US" sz="1300" dirty="0">
                          <a:latin typeface="Times New Roman" pitchFamily="18" charset="0"/>
                          <a:ea typeface="Arial"/>
                          <a:cs typeface="Times New Roman" pitchFamily="18" charset="0"/>
                        </a:rPr>
                        <a:t>:</a:t>
                      </a:r>
                      <a:r>
                        <a:rPr lang="en-US" sz="1300" spc="-55" dirty="0">
                          <a:latin typeface="Times New Roman" pitchFamily="18" charset="0"/>
                          <a:ea typeface="Arial"/>
                          <a:cs typeface="Times New Roman" pitchFamily="18" charset="0"/>
                        </a:rPr>
                        <a:t> </a:t>
                      </a:r>
                      <a:r>
                        <a:rPr lang="en-US" sz="1300" spc="-5" dirty="0">
                          <a:latin typeface="Times New Roman" pitchFamily="18" charset="0"/>
                          <a:ea typeface="Arial"/>
                          <a:cs typeface="Times New Roman" pitchFamily="18" charset="0"/>
                        </a:rPr>
                        <a:t>S</a:t>
                      </a:r>
                      <a:r>
                        <a:rPr lang="en-US" sz="1300" dirty="0">
                          <a:latin typeface="Times New Roman" pitchFamily="18" charset="0"/>
                          <a:ea typeface="Arial"/>
                          <a:cs typeface="Times New Roman" pitchFamily="18" charset="0"/>
                        </a:rPr>
                        <a:t>8</a:t>
                      </a:r>
                      <a:r>
                        <a:rPr lang="en-US" sz="1300" spc="-15" dirty="0">
                          <a:latin typeface="Times New Roman" pitchFamily="18" charset="0"/>
                          <a:ea typeface="Arial"/>
                          <a:cs typeface="Times New Roman" pitchFamily="18" charset="0"/>
                        </a:rPr>
                        <a:t>/</a:t>
                      </a:r>
                      <a:r>
                        <a:rPr lang="en-US" sz="1300" dirty="0">
                          <a:latin typeface="Times New Roman" pitchFamily="18" charset="0"/>
                          <a:ea typeface="Arial"/>
                          <a:cs typeface="Times New Roman" pitchFamily="18" charset="0"/>
                        </a:rPr>
                        <a:t>70</a:t>
                      </a:r>
                      <a:r>
                        <a:rPr lang="en-US" sz="1300" spc="-10" dirty="0">
                          <a:latin typeface="Times New Roman" pitchFamily="18" charset="0"/>
                          <a:ea typeface="Arial"/>
                          <a:cs typeface="Times New Roman" pitchFamily="18" charset="0"/>
                        </a:rPr>
                        <a:t>4</a:t>
                      </a:r>
                      <a:r>
                        <a:rPr lang="en-US" sz="1300" dirty="0">
                          <a:latin typeface="Times New Roman" pitchFamily="18" charset="0"/>
                          <a:ea typeface="Arial"/>
                          <a:cs typeface="Times New Roman" pitchFamily="18" charset="0"/>
                        </a:rPr>
                        <a:t>23]</a:t>
                      </a:r>
                      <a:endParaRPr lang="fr-FR" sz="1300" dirty="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5649">
                <a:tc>
                  <a:txBody>
                    <a:bodyPr/>
                    <a:lstStyle/>
                    <a:p>
                      <a:pPr marL="361950" indent="-213360">
                        <a:lnSpc>
                          <a:spcPct val="105000"/>
                        </a:lnSpc>
                        <a:spcBef>
                          <a:spcPts val="25"/>
                        </a:spcBef>
                        <a:spcAft>
                          <a:spcPts val="0"/>
                        </a:spcAft>
                      </a:pPr>
                      <a:r>
                        <a:rPr lang="en-US" sz="1300">
                          <a:latin typeface="Times New Roman" pitchFamily="18" charset="0"/>
                          <a:ea typeface="Arial"/>
                          <a:cs typeface="Times New Roman" pitchFamily="18" charset="0"/>
                        </a:rPr>
                        <a:t>Mémoire de thèse</a:t>
                      </a:r>
                      <a:endParaRPr lang="fr-FR" sz="130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spcBef>
                          <a:spcPts val="5"/>
                        </a:spcBef>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Auteur</a:t>
                      </a:r>
                      <a:endParaRPr lang="fr-FR" sz="1300">
                        <a:latin typeface="Times New Roman" pitchFamily="18" charset="0"/>
                        <a:ea typeface="Symbol"/>
                        <a:cs typeface="Times New Roman" pitchFamily="18" charset="0"/>
                      </a:endParaRPr>
                    </a:p>
                    <a:p>
                      <a:pPr marL="342900" marR="414655" lvl="0" indent="-342900">
                        <a:lnSpc>
                          <a:spcPct val="105000"/>
                        </a:lnSpc>
                        <a:spcBef>
                          <a:spcPts val="50"/>
                        </a:spcBef>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Titre du </a:t>
                      </a:r>
                      <a:r>
                        <a:rPr lang="en-US" sz="1300" spc="-5">
                          <a:latin typeface="Times New Roman" pitchFamily="18" charset="0"/>
                          <a:ea typeface="Symbol"/>
                          <a:cs typeface="Times New Roman" pitchFamily="18" charset="0"/>
                        </a:rPr>
                        <a:t>mémoire</a:t>
                      </a:r>
                      <a:endParaRPr lang="fr-FR" sz="1300">
                        <a:latin typeface="Times New Roman" pitchFamily="18" charset="0"/>
                        <a:ea typeface="Symbol"/>
                        <a:cs typeface="Times New Roman" pitchFamily="18" charset="0"/>
                      </a:endParaRPr>
                    </a:p>
                    <a:p>
                      <a:pPr marL="342900" lvl="0" indent="-342900">
                        <a:lnSpc>
                          <a:spcPts val="1465"/>
                        </a:lnSpc>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Spécialité</a:t>
                      </a:r>
                      <a:endParaRPr lang="fr-FR" sz="1300">
                        <a:latin typeface="Times New Roman" pitchFamily="18" charset="0"/>
                        <a:ea typeface="Symbo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384810" lvl="0" indent="-342900" rtl="0">
                        <a:lnSpc>
                          <a:spcPct val="105000"/>
                        </a:lnSpc>
                        <a:spcBef>
                          <a:spcPts val="5"/>
                        </a:spcBef>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Lieu</a:t>
                      </a:r>
                      <a:r>
                        <a:rPr lang="en-US" sz="1300" spc="-20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et</a:t>
                      </a:r>
                      <a:r>
                        <a:rPr lang="en-US" sz="1300" spc="-20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institution</a:t>
                      </a:r>
                      <a:r>
                        <a:rPr lang="en-US" sz="1300" spc="-20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de soutenance</a:t>
                      </a:r>
                      <a:endParaRPr lang="fr-FR" sz="1300">
                        <a:latin typeface="Times New Roman" pitchFamily="18" charset="0"/>
                        <a:ea typeface="Symbol"/>
                        <a:cs typeface="Times New Roman" pitchFamily="18" charset="0"/>
                      </a:endParaRPr>
                    </a:p>
                    <a:p>
                      <a:pPr marL="342900" lvl="0" indent="-342900">
                        <a:lnSpc>
                          <a:spcPts val="1465"/>
                        </a:lnSpc>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Année</a:t>
                      </a:r>
                      <a:r>
                        <a:rPr lang="en-US" sz="1300" spc="-14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de</a:t>
                      </a:r>
                      <a:r>
                        <a:rPr lang="en-US" sz="1300" spc="-14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soutenance</a:t>
                      </a:r>
                      <a:endParaRPr lang="fr-FR" sz="1300">
                        <a:latin typeface="Times New Roman" pitchFamily="18" charset="0"/>
                        <a:ea typeface="Symbol"/>
                        <a:cs typeface="Times New Roman" pitchFamily="18" charset="0"/>
                      </a:endParaRPr>
                    </a:p>
                    <a:p>
                      <a:pPr marL="342900" lvl="0" indent="-342900">
                        <a:spcBef>
                          <a:spcPts val="50"/>
                        </a:spcBef>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Nombre de</a:t>
                      </a:r>
                      <a:r>
                        <a:rPr lang="en-US" sz="1300" spc="-21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pages</a:t>
                      </a:r>
                      <a:endParaRPr lang="fr-FR" sz="1300">
                        <a:latin typeface="Times New Roman" pitchFamily="18" charset="0"/>
                        <a:ea typeface="Symbol"/>
                        <a:cs typeface="Times New Roman" pitchFamily="18" charset="0"/>
                      </a:endParaRPr>
                    </a:p>
                    <a:p>
                      <a:pPr marL="342900" lvl="0" indent="-342900">
                        <a:spcBef>
                          <a:spcPts val="70"/>
                        </a:spcBef>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Localisation</a:t>
                      </a:r>
                      <a:r>
                        <a:rPr lang="en-US" sz="1300" spc="-20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particulière</a:t>
                      </a:r>
                      <a:endParaRPr lang="fr-FR" sz="1300">
                        <a:latin typeface="Times New Roman" pitchFamily="18" charset="0"/>
                        <a:ea typeface="Symbo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815" marR="36830" algn="just">
                        <a:lnSpc>
                          <a:spcPct val="105000"/>
                        </a:lnSpc>
                        <a:spcBef>
                          <a:spcPts val="25"/>
                        </a:spcBef>
                        <a:spcAft>
                          <a:spcPts val="0"/>
                        </a:spcAft>
                      </a:pPr>
                      <a:r>
                        <a:rPr lang="fr-FR" sz="1300" dirty="0">
                          <a:latin typeface="Times New Roman" pitchFamily="18" charset="0"/>
                          <a:ea typeface="Arial"/>
                          <a:cs typeface="Times New Roman" pitchFamily="18" charset="0"/>
                        </a:rPr>
                        <a:t>BEN SAID, H. </a:t>
                      </a:r>
                      <a:r>
                        <a:rPr lang="fr-FR" sz="1300" i="1" dirty="0">
                          <a:latin typeface="Times New Roman" pitchFamily="18" charset="0"/>
                          <a:ea typeface="Arial"/>
                          <a:cs typeface="Times New Roman" pitchFamily="18" charset="0"/>
                        </a:rPr>
                        <a:t>Prédiction numérique d'écoulements turbulents en</a:t>
                      </a:r>
                      <a:r>
                        <a:rPr lang="fr-FR" sz="1300" i="1" spc="-110" dirty="0">
                          <a:latin typeface="Times New Roman" pitchFamily="18" charset="0"/>
                          <a:ea typeface="Arial"/>
                          <a:cs typeface="Times New Roman" pitchFamily="18" charset="0"/>
                        </a:rPr>
                        <a:t> </a:t>
                      </a:r>
                      <a:r>
                        <a:rPr lang="fr-FR" sz="1300" i="1" dirty="0">
                          <a:latin typeface="Times New Roman" pitchFamily="18" charset="0"/>
                          <a:ea typeface="Arial"/>
                          <a:cs typeface="Times New Roman" pitchFamily="18" charset="0"/>
                        </a:rPr>
                        <a:t>présence de paroi à l'aide d'un modèle à relaxation</a:t>
                      </a:r>
                      <a:r>
                        <a:rPr lang="fr-FR" sz="1300" i="1" spc="-125" dirty="0">
                          <a:latin typeface="Times New Roman" pitchFamily="18" charset="0"/>
                          <a:ea typeface="Arial"/>
                          <a:cs typeface="Times New Roman" pitchFamily="18" charset="0"/>
                        </a:rPr>
                        <a:t> </a:t>
                      </a:r>
                      <a:r>
                        <a:rPr lang="fr-FR" sz="1300" i="1" dirty="0">
                          <a:latin typeface="Times New Roman" pitchFamily="18" charset="0"/>
                          <a:ea typeface="Arial"/>
                          <a:cs typeface="Times New Roman" pitchFamily="18" charset="0"/>
                        </a:rPr>
                        <a:t>elliptique.</a:t>
                      </a:r>
                      <a:r>
                        <a:rPr lang="fr-FR" sz="1300" i="1" spc="-125" dirty="0">
                          <a:latin typeface="Times New Roman" pitchFamily="18" charset="0"/>
                          <a:ea typeface="Arial"/>
                          <a:cs typeface="Times New Roman" pitchFamily="18" charset="0"/>
                        </a:rPr>
                        <a:t> </a:t>
                      </a:r>
                      <a:r>
                        <a:rPr lang="fr-FR" sz="1300" dirty="0">
                          <a:latin typeface="Times New Roman" pitchFamily="18" charset="0"/>
                          <a:ea typeface="Arial"/>
                          <a:cs typeface="Times New Roman" pitchFamily="18" charset="0"/>
                        </a:rPr>
                        <a:t>Thèse</a:t>
                      </a:r>
                      <a:r>
                        <a:rPr lang="fr-FR" sz="1300" spc="-115" dirty="0">
                          <a:latin typeface="Times New Roman" pitchFamily="18" charset="0"/>
                          <a:ea typeface="Arial"/>
                          <a:cs typeface="Times New Roman" pitchFamily="18" charset="0"/>
                        </a:rPr>
                        <a:t> </a:t>
                      </a:r>
                      <a:r>
                        <a:rPr lang="fr-FR" sz="1300" dirty="0">
                          <a:latin typeface="Times New Roman" pitchFamily="18" charset="0"/>
                          <a:ea typeface="Arial"/>
                          <a:cs typeface="Times New Roman" pitchFamily="18" charset="0"/>
                        </a:rPr>
                        <a:t>de</a:t>
                      </a:r>
                      <a:r>
                        <a:rPr lang="fr-FR" sz="1300" spc="-120" dirty="0">
                          <a:latin typeface="Times New Roman" pitchFamily="18" charset="0"/>
                          <a:ea typeface="Arial"/>
                          <a:cs typeface="Times New Roman" pitchFamily="18" charset="0"/>
                        </a:rPr>
                        <a:t> </a:t>
                      </a:r>
                      <a:r>
                        <a:rPr lang="fr-FR" sz="1300" dirty="0">
                          <a:latin typeface="Times New Roman" pitchFamily="18" charset="0"/>
                          <a:ea typeface="Arial"/>
                          <a:cs typeface="Times New Roman" pitchFamily="18" charset="0"/>
                        </a:rPr>
                        <a:t>doctorat (Mécanique), Université des sciences et</a:t>
                      </a:r>
                      <a:r>
                        <a:rPr lang="fr-FR" sz="1300" spc="-180" dirty="0">
                          <a:latin typeface="Times New Roman" pitchFamily="18" charset="0"/>
                          <a:ea typeface="Arial"/>
                          <a:cs typeface="Times New Roman" pitchFamily="18" charset="0"/>
                        </a:rPr>
                        <a:t> </a:t>
                      </a:r>
                      <a:r>
                        <a:rPr lang="fr-FR" sz="1300" dirty="0">
                          <a:latin typeface="Times New Roman" pitchFamily="18" charset="0"/>
                          <a:ea typeface="Arial"/>
                          <a:cs typeface="Times New Roman" pitchFamily="18" charset="0"/>
                        </a:rPr>
                        <a:t>technologies</a:t>
                      </a:r>
                      <a:r>
                        <a:rPr lang="fr-FR" sz="1300" spc="-175" dirty="0">
                          <a:latin typeface="Times New Roman" pitchFamily="18" charset="0"/>
                          <a:ea typeface="Arial"/>
                          <a:cs typeface="Times New Roman" pitchFamily="18" charset="0"/>
                        </a:rPr>
                        <a:t> </a:t>
                      </a:r>
                      <a:r>
                        <a:rPr lang="fr-FR" sz="1300" dirty="0">
                          <a:latin typeface="Times New Roman" pitchFamily="18" charset="0"/>
                          <a:ea typeface="Arial"/>
                          <a:cs typeface="Times New Roman" pitchFamily="18" charset="0"/>
                        </a:rPr>
                        <a:t>de</a:t>
                      </a:r>
                      <a:r>
                        <a:rPr lang="fr-FR" sz="1300" spc="-175" dirty="0">
                          <a:latin typeface="Times New Roman" pitchFamily="18" charset="0"/>
                          <a:ea typeface="Arial"/>
                          <a:cs typeface="Times New Roman" pitchFamily="18" charset="0"/>
                        </a:rPr>
                        <a:t> </a:t>
                      </a:r>
                      <a:r>
                        <a:rPr lang="fr-FR" sz="1300" dirty="0">
                          <a:latin typeface="Times New Roman" pitchFamily="18" charset="0"/>
                          <a:ea typeface="Arial"/>
                          <a:cs typeface="Times New Roman" pitchFamily="18" charset="0"/>
                        </a:rPr>
                        <a:t>Lille,</a:t>
                      </a:r>
                      <a:r>
                        <a:rPr lang="fr-FR" sz="1300" spc="-185" dirty="0">
                          <a:latin typeface="Times New Roman" pitchFamily="18" charset="0"/>
                          <a:ea typeface="Arial"/>
                          <a:cs typeface="Times New Roman" pitchFamily="18" charset="0"/>
                        </a:rPr>
                        <a:t> </a:t>
                      </a:r>
                      <a:r>
                        <a:rPr lang="fr-FR" sz="1300" dirty="0">
                          <a:latin typeface="Times New Roman" pitchFamily="18" charset="0"/>
                          <a:ea typeface="Arial"/>
                          <a:cs typeface="Times New Roman" pitchFamily="18" charset="0"/>
                        </a:rPr>
                        <a:t>2009.</a:t>
                      </a:r>
                      <a:r>
                        <a:rPr lang="fr-FR" sz="1300" spc="-175" dirty="0">
                          <a:latin typeface="Times New Roman" pitchFamily="18" charset="0"/>
                          <a:ea typeface="Arial"/>
                          <a:cs typeface="Times New Roman" pitchFamily="18" charset="0"/>
                        </a:rPr>
                        <a:t> </a:t>
                      </a:r>
                      <a:r>
                        <a:rPr lang="fr-FR" sz="1300" dirty="0">
                          <a:latin typeface="Times New Roman" pitchFamily="18" charset="0"/>
                          <a:ea typeface="Arial"/>
                          <a:cs typeface="Times New Roman" pitchFamily="18" charset="0"/>
                        </a:rPr>
                        <a:t>viii-106</a:t>
                      </a:r>
                    </a:p>
                    <a:p>
                      <a:pPr marL="43815" algn="just">
                        <a:lnSpc>
                          <a:spcPts val="1350"/>
                        </a:lnSpc>
                        <a:spcBef>
                          <a:spcPts val="5"/>
                        </a:spcBef>
                        <a:spcAft>
                          <a:spcPts val="0"/>
                        </a:spcAft>
                      </a:pPr>
                      <a:r>
                        <a:rPr lang="en-US" sz="1300" dirty="0">
                          <a:latin typeface="Times New Roman" pitchFamily="18" charset="0"/>
                          <a:ea typeface="Arial"/>
                          <a:cs typeface="Times New Roman" pitchFamily="18" charset="0"/>
                        </a:rPr>
                        <a:t>p.</a:t>
                      </a:r>
                      <a:endParaRPr lang="fr-FR" sz="1300" dirty="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7153">
                <a:tc>
                  <a:txBody>
                    <a:bodyPr/>
                    <a:lstStyle/>
                    <a:p>
                      <a:pPr marL="356235" indent="-123825">
                        <a:lnSpc>
                          <a:spcPct val="105000"/>
                        </a:lnSpc>
                        <a:spcBef>
                          <a:spcPts val="10"/>
                        </a:spcBef>
                        <a:spcAft>
                          <a:spcPts val="0"/>
                        </a:spcAft>
                      </a:pPr>
                      <a:r>
                        <a:rPr lang="en-US" sz="1300">
                          <a:latin typeface="Times New Roman" pitchFamily="18" charset="0"/>
                          <a:ea typeface="Arial"/>
                          <a:cs typeface="Times New Roman" pitchFamily="18" charset="0"/>
                        </a:rPr>
                        <a:t>Article de revue</a:t>
                      </a:r>
                      <a:endParaRPr lang="fr-FR" sz="130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lnSpc>
                          <a:spcPts val="1465"/>
                        </a:lnSpc>
                        <a:spcAft>
                          <a:spcPts val="0"/>
                        </a:spcAft>
                        <a:buSzPts val="1200"/>
                        <a:buFont typeface="Symbol"/>
                        <a:buChar char=""/>
                        <a:tabLst>
                          <a:tab pos="115570" algn="l"/>
                        </a:tabLst>
                      </a:pPr>
                      <a:r>
                        <a:rPr lang="en-US" sz="1300">
                          <a:latin typeface="Times New Roman" pitchFamily="18" charset="0"/>
                          <a:ea typeface="Symbol"/>
                          <a:cs typeface="Times New Roman" pitchFamily="18" charset="0"/>
                        </a:rPr>
                        <a:t>Auteurs(s)</a:t>
                      </a:r>
                      <a:endParaRPr lang="fr-FR" sz="1300">
                        <a:latin typeface="Times New Roman" pitchFamily="18" charset="0"/>
                        <a:ea typeface="Symbol"/>
                        <a:cs typeface="Times New Roman" pitchFamily="18" charset="0"/>
                      </a:endParaRPr>
                    </a:p>
                    <a:p>
                      <a:pPr marL="342900" marR="527685" lvl="0" indent="-342900">
                        <a:lnSpc>
                          <a:spcPct val="105000"/>
                        </a:lnSpc>
                        <a:spcBef>
                          <a:spcPts val="65"/>
                        </a:spcBef>
                        <a:spcAft>
                          <a:spcPts val="0"/>
                        </a:spcAft>
                        <a:buSzPts val="1200"/>
                        <a:buFont typeface="Symbol"/>
                        <a:buChar char=""/>
                        <a:tabLst>
                          <a:tab pos="115570" algn="l"/>
                        </a:tabLst>
                      </a:pPr>
                      <a:r>
                        <a:rPr lang="en-US" sz="1300">
                          <a:latin typeface="Times New Roman" pitchFamily="18" charset="0"/>
                          <a:ea typeface="Symbol"/>
                          <a:cs typeface="Times New Roman" pitchFamily="18" charset="0"/>
                        </a:rPr>
                        <a:t>Titre</a:t>
                      </a:r>
                      <a:r>
                        <a:rPr lang="en-US" sz="1300" spc="-2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de l’article</a:t>
                      </a:r>
                      <a:endParaRPr lang="fr-FR" sz="1300">
                        <a:latin typeface="Times New Roman" pitchFamily="18" charset="0"/>
                        <a:ea typeface="Symbo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lnSpc>
                          <a:spcPts val="1465"/>
                        </a:lnSpc>
                        <a:spcAft>
                          <a:spcPts val="0"/>
                        </a:spcAft>
                        <a:buSzPts val="1200"/>
                        <a:buFont typeface="Symbol"/>
                        <a:buChar char=""/>
                        <a:tabLst>
                          <a:tab pos="270510" algn="l"/>
                          <a:tab pos="271145" algn="l"/>
                        </a:tabLst>
                      </a:pPr>
                      <a:r>
                        <a:rPr lang="en-US" sz="1300">
                          <a:latin typeface="Times New Roman" pitchFamily="18" charset="0"/>
                          <a:ea typeface="Symbol"/>
                          <a:cs typeface="Times New Roman" pitchFamily="18" charset="0"/>
                        </a:rPr>
                        <a:t>Titre</a:t>
                      </a:r>
                      <a:r>
                        <a:rPr lang="en-US" sz="1300" spc="-10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de</a:t>
                      </a:r>
                      <a:r>
                        <a:rPr lang="en-US" sz="1300" spc="-9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la</a:t>
                      </a:r>
                      <a:r>
                        <a:rPr lang="en-US" sz="1300" spc="-9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revue</a:t>
                      </a:r>
                      <a:endParaRPr lang="fr-FR" sz="1300">
                        <a:latin typeface="Times New Roman" pitchFamily="18" charset="0"/>
                        <a:ea typeface="Symbol"/>
                        <a:cs typeface="Times New Roman" pitchFamily="18" charset="0"/>
                      </a:endParaRPr>
                    </a:p>
                    <a:p>
                      <a:pPr marL="342900" lvl="0" indent="-342900">
                        <a:lnSpc>
                          <a:spcPct val="105000"/>
                        </a:lnSpc>
                        <a:spcBef>
                          <a:spcPts val="65"/>
                        </a:spcBef>
                        <a:spcAft>
                          <a:spcPts val="0"/>
                        </a:spcAft>
                        <a:buSzPts val="1200"/>
                        <a:buFont typeface="Symbol"/>
                        <a:buChar char=""/>
                        <a:tabLst>
                          <a:tab pos="270510" algn="l"/>
                          <a:tab pos="271145" algn="l"/>
                        </a:tabLst>
                      </a:pPr>
                      <a:r>
                        <a:rPr lang="fr-FR" sz="1300">
                          <a:latin typeface="Times New Roman" pitchFamily="18" charset="0"/>
                          <a:ea typeface="Symbol"/>
                          <a:cs typeface="Times New Roman" pitchFamily="18" charset="0"/>
                        </a:rPr>
                        <a:t>Année, volume, numéro, numéros</a:t>
                      </a:r>
                      <a:r>
                        <a:rPr lang="fr-FR" sz="1300" spc="-255">
                          <a:latin typeface="Times New Roman" pitchFamily="18" charset="0"/>
                          <a:ea typeface="Symbol"/>
                          <a:cs typeface="Times New Roman" pitchFamily="18" charset="0"/>
                        </a:rPr>
                        <a:t> </a:t>
                      </a:r>
                      <a:r>
                        <a:rPr lang="fr-FR" sz="1300">
                          <a:latin typeface="Times New Roman" pitchFamily="18" charset="0"/>
                          <a:ea typeface="Symbol"/>
                          <a:cs typeface="Times New Roman" pitchFamily="18" charset="0"/>
                        </a:rPr>
                        <a:t>de pages (début et fin d’article)</a:t>
                      </a:r>
                    </a:p>
                    <a:p>
                      <a:pPr marL="342900" lvl="0" indent="-342900">
                        <a:lnSpc>
                          <a:spcPts val="1410"/>
                        </a:lnSpc>
                        <a:spcAft>
                          <a:spcPts val="0"/>
                        </a:spcAft>
                        <a:buSzPts val="1200"/>
                        <a:buFont typeface="Symbol"/>
                        <a:buChar char=""/>
                        <a:tabLst>
                          <a:tab pos="270510" algn="l"/>
                          <a:tab pos="271145" algn="l"/>
                        </a:tabLst>
                      </a:pPr>
                      <a:r>
                        <a:rPr lang="en-US" sz="1300">
                          <a:latin typeface="Times New Roman" pitchFamily="18" charset="0"/>
                          <a:ea typeface="Symbol"/>
                          <a:cs typeface="Times New Roman" pitchFamily="18" charset="0"/>
                        </a:rPr>
                        <a:t>Localisation</a:t>
                      </a:r>
                      <a:r>
                        <a:rPr lang="en-US" sz="1300" spc="-12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particulière</a:t>
                      </a:r>
                      <a:endParaRPr lang="fr-FR" sz="1300">
                        <a:latin typeface="Times New Roman" pitchFamily="18" charset="0"/>
                        <a:ea typeface="Symbo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815" marR="36830" algn="just">
                        <a:lnSpc>
                          <a:spcPct val="105000"/>
                        </a:lnSpc>
                        <a:spcBef>
                          <a:spcPts val="10"/>
                        </a:spcBef>
                        <a:spcAft>
                          <a:spcPts val="0"/>
                        </a:spcAft>
                      </a:pPr>
                      <a:r>
                        <a:rPr lang="fr-FR" sz="1300" dirty="0">
                          <a:latin typeface="Times New Roman" pitchFamily="18" charset="0"/>
                          <a:ea typeface="Arial"/>
                          <a:cs typeface="Times New Roman" pitchFamily="18" charset="0"/>
                        </a:rPr>
                        <a:t>VIENNOT, L. (1982). L’implicite en physique : les étudiants et les constantes</a:t>
                      </a:r>
                      <a:r>
                        <a:rPr lang="fr-FR" sz="1300" i="1" dirty="0">
                          <a:latin typeface="Times New Roman" pitchFamily="18" charset="0"/>
                          <a:ea typeface="Arial"/>
                          <a:cs typeface="Times New Roman" pitchFamily="18" charset="0"/>
                        </a:rPr>
                        <a:t>. </a:t>
                      </a:r>
                      <a:r>
                        <a:rPr lang="en-US" sz="1300" i="1" dirty="0">
                          <a:latin typeface="Times New Roman" pitchFamily="18" charset="0"/>
                          <a:ea typeface="Arial"/>
                          <a:cs typeface="Times New Roman" pitchFamily="18" charset="0"/>
                        </a:rPr>
                        <a:t>European Journal of Physics, </a:t>
                      </a:r>
                      <a:r>
                        <a:rPr lang="en-US" sz="1300" dirty="0">
                          <a:latin typeface="Times New Roman" pitchFamily="18" charset="0"/>
                          <a:ea typeface="Arial"/>
                          <a:cs typeface="Times New Roman" pitchFamily="18" charset="0"/>
                        </a:rPr>
                        <a:t>vol. 3, 174-180.</a:t>
                      </a:r>
                      <a:endParaRPr lang="fr-FR" sz="1300" dirty="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9709">
                <a:tc>
                  <a:txBody>
                    <a:bodyPr/>
                    <a:lstStyle/>
                    <a:p>
                      <a:pPr marL="60325" indent="267970">
                        <a:lnSpc>
                          <a:spcPct val="105000"/>
                        </a:lnSpc>
                        <a:spcBef>
                          <a:spcPts val="10"/>
                        </a:spcBef>
                        <a:spcAft>
                          <a:spcPts val="0"/>
                        </a:spcAft>
                      </a:pPr>
                      <a:r>
                        <a:rPr lang="en-US" sz="1300">
                          <a:latin typeface="Times New Roman" pitchFamily="18" charset="0"/>
                          <a:ea typeface="Arial"/>
                          <a:cs typeface="Times New Roman" pitchFamily="18" charset="0"/>
                        </a:rPr>
                        <a:t>Article d’encyclopédie</a:t>
                      </a:r>
                      <a:endParaRPr lang="fr-FR" sz="130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lnSpc>
                          <a:spcPts val="1465"/>
                        </a:lnSpc>
                        <a:spcAft>
                          <a:spcPts val="0"/>
                        </a:spcAft>
                        <a:buSzPts val="1200"/>
                        <a:buFont typeface="Symbol"/>
                        <a:buChar char=""/>
                        <a:tabLst>
                          <a:tab pos="115570" algn="l"/>
                        </a:tabLst>
                      </a:pPr>
                      <a:r>
                        <a:rPr lang="en-US" sz="1300">
                          <a:latin typeface="Times New Roman" pitchFamily="18" charset="0"/>
                          <a:ea typeface="Symbol"/>
                          <a:cs typeface="Times New Roman" pitchFamily="18" charset="0"/>
                        </a:rPr>
                        <a:t>Auteurs(s)</a:t>
                      </a:r>
                      <a:endParaRPr lang="fr-FR" sz="1300">
                        <a:latin typeface="Times New Roman" pitchFamily="18" charset="0"/>
                        <a:ea typeface="Symbol"/>
                        <a:cs typeface="Times New Roman" pitchFamily="18" charset="0"/>
                      </a:endParaRPr>
                    </a:p>
                    <a:p>
                      <a:pPr marL="342900" marR="405765" lvl="0" indent="-342900">
                        <a:lnSpc>
                          <a:spcPct val="105000"/>
                        </a:lnSpc>
                        <a:spcBef>
                          <a:spcPts val="50"/>
                        </a:spcBef>
                        <a:spcAft>
                          <a:spcPts val="0"/>
                        </a:spcAft>
                        <a:buSzPts val="1200"/>
                        <a:buFont typeface="Symbol"/>
                        <a:buChar char=""/>
                        <a:tabLst>
                          <a:tab pos="270510" algn="l"/>
                          <a:tab pos="271145" algn="l"/>
                        </a:tabLst>
                      </a:pPr>
                      <a:r>
                        <a:rPr lang="en-US" sz="1300">
                          <a:latin typeface="Times New Roman" pitchFamily="18" charset="0"/>
                          <a:ea typeface="Symbol"/>
                          <a:cs typeface="Times New Roman" pitchFamily="18" charset="0"/>
                        </a:rPr>
                        <a:t>Titre</a:t>
                      </a:r>
                      <a:r>
                        <a:rPr lang="en-US" sz="1300" spc="-8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de l’article</a:t>
                      </a:r>
                      <a:endParaRPr lang="fr-FR" sz="1300">
                        <a:latin typeface="Times New Roman" pitchFamily="18" charset="0"/>
                        <a:ea typeface="Symbo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lnSpc>
                          <a:spcPts val="1465"/>
                        </a:lnSpc>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Titre</a:t>
                      </a:r>
                      <a:r>
                        <a:rPr lang="en-US" sz="1300" spc="-15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de</a:t>
                      </a:r>
                      <a:r>
                        <a:rPr lang="en-US" sz="1300" spc="-15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l’encyclopédie</a:t>
                      </a:r>
                      <a:endParaRPr lang="fr-FR" sz="1300">
                        <a:latin typeface="Times New Roman" pitchFamily="18" charset="0"/>
                        <a:ea typeface="Symbol"/>
                        <a:cs typeface="Times New Roman" pitchFamily="18" charset="0"/>
                      </a:endParaRPr>
                    </a:p>
                    <a:p>
                      <a:pPr marL="342900" lvl="0" indent="-342900">
                        <a:spcBef>
                          <a:spcPts val="50"/>
                        </a:spcBef>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Éditeur</a:t>
                      </a:r>
                      <a:r>
                        <a:rPr lang="en-US" sz="1300" spc="-12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et</a:t>
                      </a:r>
                      <a:r>
                        <a:rPr lang="en-US" sz="1300" spc="-12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lieu</a:t>
                      </a:r>
                      <a:r>
                        <a:rPr lang="en-US" sz="1300" spc="-115">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d’édition</a:t>
                      </a:r>
                      <a:endParaRPr lang="fr-FR" sz="1300">
                        <a:latin typeface="Times New Roman" pitchFamily="18" charset="0"/>
                        <a:ea typeface="Symbol"/>
                        <a:cs typeface="Times New Roman" pitchFamily="18" charset="0"/>
                      </a:endParaRPr>
                    </a:p>
                    <a:p>
                      <a:pPr marL="342900" lvl="0" indent="-342900">
                        <a:spcBef>
                          <a:spcPts val="70"/>
                        </a:spcBef>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Année</a:t>
                      </a:r>
                      <a:r>
                        <a:rPr lang="en-US" sz="1300" spc="-8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d’édition</a:t>
                      </a:r>
                      <a:endParaRPr lang="fr-FR" sz="1300">
                        <a:latin typeface="Times New Roman" pitchFamily="18" charset="0"/>
                        <a:ea typeface="Symbol"/>
                        <a:cs typeface="Times New Roman" pitchFamily="18" charset="0"/>
                      </a:endParaRPr>
                    </a:p>
                    <a:p>
                      <a:pPr marL="342900" marR="63500" lvl="0" indent="-342900">
                        <a:lnSpc>
                          <a:spcPct val="105000"/>
                        </a:lnSpc>
                        <a:spcBef>
                          <a:spcPts val="50"/>
                        </a:spcBef>
                        <a:spcAft>
                          <a:spcPts val="0"/>
                        </a:spcAft>
                        <a:buSzPts val="1200"/>
                        <a:buFont typeface="Symbol"/>
                        <a:buChar char=""/>
                        <a:tabLst>
                          <a:tab pos="178435" algn="l"/>
                        </a:tabLst>
                      </a:pPr>
                      <a:r>
                        <a:rPr lang="fr-FR" sz="1300">
                          <a:latin typeface="Times New Roman" pitchFamily="18" charset="0"/>
                          <a:ea typeface="Symbol"/>
                          <a:cs typeface="Times New Roman" pitchFamily="18" charset="0"/>
                        </a:rPr>
                        <a:t>Numéros</a:t>
                      </a:r>
                      <a:r>
                        <a:rPr lang="fr-FR" sz="1300" spc="-195">
                          <a:latin typeface="Times New Roman" pitchFamily="18" charset="0"/>
                          <a:ea typeface="Symbol"/>
                          <a:cs typeface="Times New Roman" pitchFamily="18" charset="0"/>
                        </a:rPr>
                        <a:t> </a:t>
                      </a:r>
                      <a:r>
                        <a:rPr lang="fr-FR" sz="1300">
                          <a:latin typeface="Times New Roman" pitchFamily="18" charset="0"/>
                          <a:ea typeface="Symbol"/>
                          <a:cs typeface="Times New Roman" pitchFamily="18" charset="0"/>
                        </a:rPr>
                        <a:t>de</a:t>
                      </a:r>
                      <a:r>
                        <a:rPr lang="fr-FR" sz="1300" spc="-190">
                          <a:latin typeface="Times New Roman" pitchFamily="18" charset="0"/>
                          <a:ea typeface="Symbol"/>
                          <a:cs typeface="Times New Roman" pitchFamily="18" charset="0"/>
                        </a:rPr>
                        <a:t> </a:t>
                      </a:r>
                      <a:r>
                        <a:rPr lang="fr-FR" sz="1300">
                          <a:latin typeface="Times New Roman" pitchFamily="18" charset="0"/>
                          <a:ea typeface="Symbol"/>
                          <a:cs typeface="Times New Roman" pitchFamily="18" charset="0"/>
                        </a:rPr>
                        <a:t>pages</a:t>
                      </a:r>
                      <a:r>
                        <a:rPr lang="fr-FR" sz="1300" spc="-190">
                          <a:latin typeface="Times New Roman" pitchFamily="18" charset="0"/>
                          <a:ea typeface="Symbol"/>
                          <a:cs typeface="Times New Roman" pitchFamily="18" charset="0"/>
                        </a:rPr>
                        <a:t> </a:t>
                      </a:r>
                      <a:r>
                        <a:rPr lang="fr-FR" sz="1300">
                          <a:latin typeface="Times New Roman" pitchFamily="18" charset="0"/>
                          <a:ea typeface="Symbol"/>
                          <a:cs typeface="Times New Roman" pitchFamily="18" charset="0"/>
                        </a:rPr>
                        <a:t>(début et fin</a:t>
                      </a:r>
                      <a:r>
                        <a:rPr lang="fr-FR" sz="1300" spc="-150">
                          <a:latin typeface="Times New Roman" pitchFamily="18" charset="0"/>
                          <a:ea typeface="Symbol"/>
                          <a:cs typeface="Times New Roman" pitchFamily="18" charset="0"/>
                        </a:rPr>
                        <a:t> </a:t>
                      </a:r>
                      <a:r>
                        <a:rPr lang="fr-FR" sz="1300">
                          <a:latin typeface="Times New Roman" pitchFamily="18" charset="0"/>
                          <a:ea typeface="Symbol"/>
                          <a:cs typeface="Times New Roman" pitchFamily="18" charset="0"/>
                        </a:rPr>
                        <a:t>d’article)</a:t>
                      </a:r>
                    </a:p>
                    <a:p>
                      <a:pPr marL="342900" lvl="0" indent="-342900">
                        <a:lnSpc>
                          <a:spcPts val="1435"/>
                        </a:lnSpc>
                        <a:spcAft>
                          <a:spcPts val="0"/>
                        </a:spcAft>
                        <a:buSzPts val="1200"/>
                        <a:buFont typeface="Symbol"/>
                        <a:buChar char=""/>
                        <a:tabLst>
                          <a:tab pos="178435" algn="l"/>
                        </a:tabLst>
                      </a:pPr>
                      <a:r>
                        <a:rPr lang="en-US" sz="1300">
                          <a:latin typeface="Times New Roman" pitchFamily="18" charset="0"/>
                          <a:ea typeface="Symbol"/>
                          <a:cs typeface="Times New Roman" pitchFamily="18" charset="0"/>
                        </a:rPr>
                        <a:t>Localisation</a:t>
                      </a:r>
                      <a:r>
                        <a:rPr lang="en-US" sz="1300" spc="-200">
                          <a:latin typeface="Times New Roman" pitchFamily="18" charset="0"/>
                          <a:ea typeface="Symbol"/>
                          <a:cs typeface="Times New Roman" pitchFamily="18" charset="0"/>
                        </a:rPr>
                        <a:t> </a:t>
                      </a:r>
                      <a:r>
                        <a:rPr lang="en-US" sz="1300">
                          <a:latin typeface="Times New Roman" pitchFamily="18" charset="0"/>
                          <a:ea typeface="Symbol"/>
                          <a:cs typeface="Times New Roman" pitchFamily="18" charset="0"/>
                        </a:rPr>
                        <a:t>particulière</a:t>
                      </a:r>
                      <a:endParaRPr lang="fr-FR" sz="1300">
                        <a:latin typeface="Times New Roman" pitchFamily="18" charset="0"/>
                        <a:ea typeface="Symbo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815">
                        <a:spcBef>
                          <a:spcPts val="10"/>
                        </a:spcBef>
                        <a:spcAft>
                          <a:spcPts val="0"/>
                        </a:spcAft>
                        <a:tabLst>
                          <a:tab pos="845185" algn="l"/>
                          <a:tab pos="1221740" algn="l"/>
                          <a:tab pos="1903095" algn="l"/>
                        </a:tabLst>
                      </a:pPr>
                      <a:r>
                        <a:rPr lang="en-US" sz="1300" dirty="0">
                          <a:latin typeface="Times New Roman" pitchFamily="18" charset="0"/>
                          <a:ea typeface="Arial"/>
                          <a:cs typeface="Times New Roman" pitchFamily="18" charset="0"/>
                        </a:rPr>
                        <a:t>JAMEUX,	D.	(2002).	</a:t>
                      </a:r>
                      <a:r>
                        <a:rPr lang="en-US" sz="1300" dirty="0" err="1">
                          <a:latin typeface="Times New Roman" pitchFamily="18" charset="0"/>
                          <a:ea typeface="Arial"/>
                          <a:cs typeface="Times New Roman" pitchFamily="18" charset="0"/>
                        </a:rPr>
                        <a:t>Symbole</a:t>
                      </a:r>
                      <a:r>
                        <a:rPr lang="en-US" sz="1300" dirty="0">
                          <a:latin typeface="Times New Roman" pitchFamily="18" charset="0"/>
                          <a:ea typeface="Arial"/>
                          <a:cs typeface="Times New Roman" pitchFamily="18" charset="0"/>
                        </a:rPr>
                        <a:t>.</a:t>
                      </a:r>
                      <a:endParaRPr lang="fr-FR" sz="1300" dirty="0">
                        <a:latin typeface="Times New Roman" pitchFamily="18" charset="0"/>
                        <a:ea typeface="Arial"/>
                        <a:cs typeface="Times New Roman" pitchFamily="18" charset="0"/>
                      </a:endParaRPr>
                    </a:p>
                    <a:p>
                      <a:pPr marL="43815" marR="15240">
                        <a:lnSpc>
                          <a:spcPct val="105000"/>
                        </a:lnSpc>
                        <a:spcBef>
                          <a:spcPts val="85"/>
                        </a:spcBef>
                        <a:spcAft>
                          <a:spcPts val="0"/>
                        </a:spcAft>
                      </a:pPr>
                      <a:r>
                        <a:rPr lang="fr-FR" sz="1300" i="1" dirty="0" err="1">
                          <a:latin typeface="Times New Roman" pitchFamily="18" charset="0"/>
                          <a:ea typeface="Arial"/>
                          <a:cs typeface="Times New Roman" pitchFamily="18" charset="0"/>
                        </a:rPr>
                        <a:t>Encyclopaedia</a:t>
                      </a:r>
                      <a:r>
                        <a:rPr lang="fr-FR" sz="1300" i="1" dirty="0">
                          <a:latin typeface="Times New Roman" pitchFamily="18" charset="0"/>
                          <a:ea typeface="Arial"/>
                          <a:cs typeface="Times New Roman" pitchFamily="18" charset="0"/>
                        </a:rPr>
                        <a:t> </a:t>
                      </a:r>
                      <a:r>
                        <a:rPr lang="fr-FR" sz="1300" i="1" dirty="0" err="1">
                          <a:latin typeface="Times New Roman" pitchFamily="18" charset="0"/>
                          <a:ea typeface="Arial"/>
                          <a:cs typeface="Times New Roman" pitchFamily="18" charset="0"/>
                        </a:rPr>
                        <a:t>Universalis</a:t>
                      </a:r>
                      <a:r>
                        <a:rPr lang="fr-FR" sz="1300" i="1" dirty="0">
                          <a:latin typeface="Times New Roman" pitchFamily="18" charset="0"/>
                          <a:ea typeface="Arial"/>
                          <a:cs typeface="Times New Roman" pitchFamily="18" charset="0"/>
                        </a:rPr>
                        <a:t>, </a:t>
                      </a:r>
                      <a:r>
                        <a:rPr lang="fr-FR" sz="1300" dirty="0">
                          <a:latin typeface="Times New Roman" pitchFamily="18" charset="0"/>
                          <a:ea typeface="Arial"/>
                          <a:cs typeface="Times New Roman" pitchFamily="18" charset="0"/>
                        </a:rPr>
                        <a:t>France S.A., 957-960.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4233">
                <a:tc>
                  <a:txBody>
                    <a:bodyPr/>
                    <a:lstStyle/>
                    <a:p>
                      <a:pPr marL="15875" marR="12700" algn="ctr">
                        <a:spcBef>
                          <a:spcPts val="10"/>
                        </a:spcBef>
                        <a:spcAft>
                          <a:spcPts val="0"/>
                        </a:spcAft>
                      </a:pPr>
                      <a:r>
                        <a:rPr lang="en-US" sz="1300">
                          <a:latin typeface="Times New Roman" pitchFamily="18" charset="0"/>
                          <a:ea typeface="Arial"/>
                          <a:cs typeface="Times New Roman" pitchFamily="18" charset="0"/>
                        </a:rPr>
                        <a:t>Document web</a:t>
                      </a:r>
                      <a:endParaRPr lang="fr-FR" sz="130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lnSpc>
                          <a:spcPts val="1465"/>
                        </a:lnSpc>
                        <a:spcAft>
                          <a:spcPts val="0"/>
                        </a:spcAft>
                        <a:buSzPts val="1100"/>
                        <a:buFont typeface="Symbol"/>
                        <a:buChar char=""/>
                        <a:tabLst>
                          <a:tab pos="115570" algn="l"/>
                        </a:tabLst>
                      </a:pPr>
                      <a:r>
                        <a:rPr lang="en-US" sz="1300" spc="20" dirty="0">
                          <a:latin typeface="Times New Roman" pitchFamily="18" charset="0"/>
                          <a:ea typeface="Symbol"/>
                          <a:cs typeface="Times New Roman" pitchFamily="18" charset="0"/>
                        </a:rPr>
                        <a:t>Auteur(s)</a:t>
                      </a:r>
                      <a:endParaRPr lang="fr-FR" sz="1300" spc="20" dirty="0">
                        <a:latin typeface="Times New Roman" pitchFamily="18" charset="0"/>
                        <a:ea typeface="Symbol"/>
                        <a:cs typeface="Times New Roman" pitchFamily="18" charset="0"/>
                      </a:endParaRPr>
                    </a:p>
                    <a:p>
                      <a:pPr marL="342900" marR="53975" lvl="0" indent="-342900">
                        <a:lnSpc>
                          <a:spcPct val="105000"/>
                        </a:lnSpc>
                        <a:spcBef>
                          <a:spcPts val="50"/>
                        </a:spcBef>
                        <a:spcAft>
                          <a:spcPts val="0"/>
                        </a:spcAft>
                        <a:buSzPts val="1100"/>
                        <a:buFont typeface="Symbol"/>
                        <a:buChar char=""/>
                        <a:tabLst>
                          <a:tab pos="115570" algn="l"/>
                        </a:tabLst>
                      </a:pPr>
                      <a:r>
                        <a:rPr lang="fr-FR" sz="1300" spc="20" dirty="0">
                          <a:latin typeface="Times New Roman" pitchFamily="18" charset="0"/>
                          <a:ea typeface="Symbol"/>
                          <a:cs typeface="Times New Roman" pitchFamily="18" charset="0"/>
                        </a:rPr>
                        <a:t>Titre du document (page d’accueil)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lnSpc>
                          <a:spcPts val="1465"/>
                        </a:lnSpc>
                        <a:spcAft>
                          <a:spcPts val="0"/>
                        </a:spcAft>
                        <a:buSzPts val="1200"/>
                        <a:buFont typeface="Symbol"/>
                        <a:buChar char=""/>
                        <a:tabLst>
                          <a:tab pos="178435" algn="l"/>
                        </a:tabLst>
                      </a:pPr>
                      <a:r>
                        <a:rPr lang="en-US" sz="1300" dirty="0">
                          <a:latin typeface="Times New Roman" pitchFamily="18" charset="0"/>
                          <a:ea typeface="Symbol"/>
                          <a:cs typeface="Times New Roman" pitchFamily="18" charset="0"/>
                        </a:rPr>
                        <a:t>Lien</a:t>
                      </a:r>
                      <a:r>
                        <a:rPr lang="en-US" sz="1300" spc="-190" dirty="0">
                          <a:latin typeface="Times New Roman" pitchFamily="18" charset="0"/>
                          <a:ea typeface="Symbol"/>
                          <a:cs typeface="Times New Roman" pitchFamily="18" charset="0"/>
                        </a:rPr>
                        <a:t> </a:t>
                      </a:r>
                      <a:r>
                        <a:rPr lang="en-US" sz="1300" dirty="0">
                          <a:latin typeface="Times New Roman" pitchFamily="18" charset="0"/>
                          <a:ea typeface="Symbol"/>
                          <a:cs typeface="Times New Roman" pitchFamily="18" charset="0"/>
                        </a:rPr>
                        <a:t>web</a:t>
                      </a:r>
                      <a:r>
                        <a:rPr lang="en-US" sz="1300" spc="-190" dirty="0">
                          <a:latin typeface="Times New Roman" pitchFamily="18" charset="0"/>
                          <a:ea typeface="Symbol"/>
                          <a:cs typeface="Times New Roman" pitchFamily="18" charset="0"/>
                        </a:rPr>
                        <a:t> </a:t>
                      </a:r>
                      <a:r>
                        <a:rPr lang="en-US" sz="1300" dirty="0" err="1">
                          <a:latin typeface="Times New Roman" pitchFamily="18" charset="0"/>
                          <a:ea typeface="Symbol"/>
                          <a:cs typeface="Times New Roman" pitchFamily="18" charset="0"/>
                        </a:rPr>
                        <a:t>complet</a:t>
                      </a:r>
                      <a:r>
                        <a:rPr lang="en-US" sz="1300" spc="-190" dirty="0">
                          <a:latin typeface="Times New Roman" pitchFamily="18" charset="0"/>
                          <a:ea typeface="Symbol"/>
                          <a:cs typeface="Times New Roman" pitchFamily="18" charset="0"/>
                        </a:rPr>
                        <a:t> </a:t>
                      </a:r>
                      <a:r>
                        <a:rPr lang="en-US" sz="1300" dirty="0">
                          <a:latin typeface="Times New Roman" pitchFamily="18" charset="0"/>
                          <a:ea typeface="Symbol"/>
                          <a:cs typeface="Times New Roman" pitchFamily="18" charset="0"/>
                        </a:rPr>
                        <a:t>(URL)</a:t>
                      </a:r>
                      <a:endParaRPr lang="fr-FR" sz="1300" dirty="0">
                        <a:latin typeface="Times New Roman" pitchFamily="18" charset="0"/>
                        <a:ea typeface="Symbol"/>
                        <a:cs typeface="Times New Roman" pitchFamily="18" charset="0"/>
                      </a:endParaRPr>
                    </a:p>
                    <a:p>
                      <a:pPr marL="342900" marR="39370" lvl="0" indent="-342900">
                        <a:lnSpc>
                          <a:spcPct val="105000"/>
                        </a:lnSpc>
                        <a:spcBef>
                          <a:spcPts val="50"/>
                        </a:spcBef>
                        <a:spcAft>
                          <a:spcPts val="0"/>
                        </a:spcAft>
                        <a:buSzPts val="1200"/>
                        <a:buFont typeface="Symbol"/>
                        <a:buChar char=""/>
                        <a:tabLst>
                          <a:tab pos="178435" algn="l"/>
                        </a:tabLst>
                      </a:pPr>
                      <a:r>
                        <a:rPr lang="fr-FR" sz="1300" dirty="0">
                          <a:latin typeface="Times New Roman" pitchFamily="18" charset="0"/>
                          <a:ea typeface="Symbol"/>
                          <a:cs typeface="Times New Roman" pitchFamily="18" charset="0"/>
                        </a:rPr>
                        <a:t>Date de consultation en ligne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815" marR="37465">
                        <a:lnSpc>
                          <a:spcPct val="121000"/>
                        </a:lnSpc>
                        <a:spcBef>
                          <a:spcPts val="10"/>
                        </a:spcBef>
                        <a:spcAft>
                          <a:spcPts val="0"/>
                        </a:spcAft>
                      </a:pPr>
                      <a:r>
                        <a:rPr lang="fr-FR" sz="1300" dirty="0">
                          <a:latin typeface="Times New Roman" pitchFamily="18" charset="0"/>
                          <a:ea typeface="Arial"/>
                          <a:cs typeface="Times New Roman" pitchFamily="18" charset="0"/>
                        </a:rPr>
                        <a:t>CUVILLIER, J. </a:t>
                      </a:r>
                      <a:r>
                        <a:rPr lang="fr-FR" sz="1300" i="1" dirty="0">
                          <a:latin typeface="Times New Roman" pitchFamily="18" charset="0"/>
                          <a:ea typeface="Arial"/>
                          <a:cs typeface="Times New Roman" pitchFamily="18" charset="0"/>
                        </a:rPr>
                        <a:t>Cours de compatibilité électromagnétique</a:t>
                      </a:r>
                      <a:r>
                        <a:rPr lang="fr-FR" sz="1300" dirty="0">
                          <a:latin typeface="Times New Roman" pitchFamily="18" charset="0"/>
                          <a:ea typeface="Arial"/>
                          <a:cs typeface="Times New Roman" pitchFamily="18" charset="0"/>
                        </a:rPr>
                        <a:t>. </a:t>
                      </a:r>
                      <a:r>
                        <a:rPr lang="fr-FR" sz="1300" u="sng" dirty="0">
                          <a:solidFill>
                            <a:srgbClr val="0000FF"/>
                          </a:solidFill>
                          <a:latin typeface="Times New Roman" pitchFamily="18" charset="0"/>
                          <a:ea typeface="Arial"/>
                          <a:cs typeface="Times New Roman" pitchFamily="18" charset="0"/>
                          <a:hlinkClick r:id="rId2"/>
                        </a:rPr>
                        <a:t>http://ressources-</a:t>
                      </a:r>
                      <a:r>
                        <a:rPr lang="en-US" sz="1300" dirty="0">
                          <a:solidFill>
                            <a:srgbClr val="0000FF"/>
                          </a:solidFill>
                          <a:latin typeface="Times New Roman" pitchFamily="18" charset="0"/>
                          <a:ea typeface="Arial"/>
                          <a:cs typeface="Times New Roman" pitchFamily="18" charset="0"/>
                        </a:rPr>
                        <a:t> </a:t>
                      </a:r>
                      <a:r>
                        <a:rPr lang="fr-FR" sz="1300" u="sng" dirty="0">
                          <a:solidFill>
                            <a:srgbClr val="0000FF"/>
                          </a:solidFill>
                          <a:uFill>
                            <a:solidFill>
                              <a:srgbClr val="0000FF"/>
                            </a:solidFill>
                          </a:uFill>
                          <a:latin typeface="Times New Roman" pitchFamily="18" charset="0"/>
                          <a:ea typeface="Arial"/>
                          <a:cs typeface="Times New Roman" pitchFamily="18" charset="0"/>
                        </a:rPr>
                        <a:t>tice.iut-nantes.univ-nantes.fr/</a:t>
                      </a:r>
                      <a:r>
                        <a:rPr lang="fr-FR" sz="1300" u="sng" dirty="0" err="1">
                          <a:solidFill>
                            <a:srgbClr val="0000FF"/>
                          </a:solidFill>
                          <a:uFill>
                            <a:solidFill>
                              <a:srgbClr val="0000FF"/>
                            </a:solidFill>
                          </a:uFill>
                          <a:latin typeface="Times New Roman" pitchFamily="18" charset="0"/>
                          <a:ea typeface="Arial"/>
                          <a:cs typeface="Times New Roman" pitchFamily="18" charset="0"/>
                        </a:rPr>
                        <a:t>geii</a:t>
                      </a:r>
                      <a:r>
                        <a:rPr lang="fr-FR" sz="1300" u="sng" dirty="0">
                          <a:solidFill>
                            <a:srgbClr val="0000FF"/>
                          </a:solidFill>
                          <a:uFill>
                            <a:solidFill>
                              <a:srgbClr val="0000FF"/>
                            </a:solidFill>
                          </a:uFill>
                          <a:latin typeface="Times New Roman" pitchFamily="18" charset="0"/>
                          <a:ea typeface="Arial"/>
                          <a:cs typeface="Times New Roman" pitchFamily="18" charset="0"/>
                        </a:rPr>
                        <a:t>/DL-</a:t>
                      </a:r>
                      <a:r>
                        <a:rPr lang="fr-FR" sz="1300" dirty="0">
                          <a:solidFill>
                            <a:srgbClr val="0000FF"/>
                          </a:solidFill>
                          <a:latin typeface="Times New Roman" pitchFamily="18" charset="0"/>
                          <a:ea typeface="Arial"/>
                          <a:cs typeface="Times New Roman" pitchFamily="18" charset="0"/>
                        </a:rPr>
                        <a:t> </a:t>
                      </a:r>
                      <a:r>
                        <a:rPr lang="fr-FR" sz="1300" u="sng" dirty="0">
                          <a:solidFill>
                            <a:srgbClr val="0000FF"/>
                          </a:solidFill>
                          <a:uFill>
                            <a:solidFill>
                              <a:srgbClr val="0000FF"/>
                            </a:solidFill>
                          </a:uFill>
                          <a:latin typeface="Times New Roman" pitchFamily="18" charset="0"/>
                          <a:ea typeface="Arial"/>
                          <a:cs typeface="Times New Roman" pitchFamily="18" charset="0"/>
                        </a:rPr>
                        <a:t>001044-04-32.01.00.</a:t>
                      </a:r>
                      <a:r>
                        <a:rPr lang="fr-FR" sz="1300" u="sng" dirty="0" err="1">
                          <a:solidFill>
                            <a:srgbClr val="0000FF"/>
                          </a:solidFill>
                          <a:uFill>
                            <a:solidFill>
                              <a:srgbClr val="0000FF"/>
                            </a:solidFill>
                          </a:uFill>
                          <a:latin typeface="Times New Roman" pitchFamily="18" charset="0"/>
                          <a:ea typeface="Arial"/>
                          <a:cs typeface="Times New Roman" pitchFamily="18" charset="0"/>
                        </a:rPr>
                        <a:t>pdf</a:t>
                      </a:r>
                      <a:r>
                        <a:rPr lang="fr-FR" sz="1300" dirty="0">
                          <a:solidFill>
                            <a:srgbClr val="0000FF"/>
                          </a:solidFill>
                          <a:latin typeface="Times New Roman" pitchFamily="18" charset="0"/>
                          <a:ea typeface="Arial"/>
                          <a:cs typeface="Times New Roman" pitchFamily="18" charset="0"/>
                        </a:rPr>
                        <a:t> </a:t>
                      </a:r>
                      <a:r>
                        <a:rPr lang="fr-FR" sz="1300" dirty="0">
                          <a:latin typeface="Times New Roman" pitchFamily="18" charset="0"/>
                          <a:ea typeface="Arial"/>
                          <a:cs typeface="Times New Roman" pitchFamily="18" charset="0"/>
                        </a:rPr>
                        <a:t>(consulté le</a:t>
                      </a:r>
                    </a:p>
                    <a:p>
                      <a:pPr marL="43815">
                        <a:lnSpc>
                          <a:spcPts val="1380"/>
                        </a:lnSpc>
                        <a:spcAft>
                          <a:spcPts val="0"/>
                        </a:spcAft>
                      </a:pPr>
                      <a:r>
                        <a:rPr lang="en-US" sz="1300" dirty="0">
                          <a:latin typeface="Times New Roman" pitchFamily="18" charset="0"/>
                          <a:ea typeface="Arial"/>
                          <a:cs typeface="Times New Roman" pitchFamily="18" charset="0"/>
                        </a:rPr>
                        <a:t>26 mars 2010)</a:t>
                      </a:r>
                      <a:endParaRPr lang="fr-FR" sz="1300" dirty="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1689</Words>
  <Application>Microsoft Office PowerPoint</Application>
  <PresentationFormat>Affichage à l'écran (4:3)</PresentationFormat>
  <Paragraphs>147</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ÉLÉMENTS DE MÉTHODOLOGIE DE L’ÉTUDE DOCUMENTAIRE</vt:lpstr>
      <vt:lpstr>A. RECHERCHE SYSTÉMATIQUE DE L’INFORMATION</vt:lpstr>
      <vt:lpstr>Diapositive 3</vt:lpstr>
      <vt:lpstr>B. PRINCIPES ET NORMES DE LA COMMUNICATION BIBLIOGRAPHIQUE </vt:lpstr>
      <vt:lpstr>Diapositive 5</vt:lpstr>
      <vt:lpstr>Diapositive 6</vt:lpstr>
      <vt:lpstr>Diapositive 7</vt:lpstr>
      <vt:lpstr>Diapositive 8</vt:lpstr>
      <vt:lpstr>Diapositive 9</vt:lpstr>
      <vt:lpstr>RÉFÉRENCES WEBLIOGRAPHIQUES)</vt:lpstr>
      <vt:lpstr>Diapositive 11</vt:lpstr>
      <vt:lpstr>DÉFINITIONS ET REMARQUES CONCERNANT L’INFORMATION BIBLIOGRAPHIQUE</vt:lpstr>
      <vt:lpstr>Diapositive 13</vt:lpstr>
      <vt:lpstr>FICHE DE LECTURE D’UN DOCUMENT</vt:lpstr>
      <vt:lpstr>TRAVAUX DIRIGES : CONFECTION D'UNE FICHE DE LECTURE</vt:lpstr>
      <vt:lpstr>Diapositive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ÉLÉMENTS DE MÉTHODOLOGIE DE L’ÉTUDE DOCUMENTAIRE</dc:title>
  <dc:creator>dell</dc:creator>
  <cp:lastModifiedBy>dell</cp:lastModifiedBy>
  <cp:revision>10</cp:revision>
  <dcterms:created xsi:type="dcterms:W3CDTF">2019-02-15T11:24:20Z</dcterms:created>
  <dcterms:modified xsi:type="dcterms:W3CDTF">2019-02-17T12:49:33Z</dcterms:modified>
</cp:coreProperties>
</file>