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57" r:id="rId5"/>
    <p:sldId id="289" r:id="rId6"/>
    <p:sldId id="258" r:id="rId7"/>
    <p:sldId id="270" r:id="rId8"/>
    <p:sldId id="269" r:id="rId9"/>
    <p:sldId id="271" r:id="rId10"/>
    <p:sldId id="272" r:id="rId11"/>
    <p:sldId id="261" r:id="rId12"/>
    <p:sldId id="262" r:id="rId13"/>
    <p:sldId id="263" r:id="rId14"/>
    <p:sldId id="264" r:id="rId15"/>
    <p:sldId id="265" r:id="rId16"/>
    <p:sldId id="266" r:id="rId17"/>
    <p:sldId id="288" r:id="rId18"/>
    <p:sldId id="267" r:id="rId19"/>
    <p:sldId id="268" r:id="rId20"/>
    <p:sldId id="273" r:id="rId21"/>
    <p:sldId id="274" r:id="rId22"/>
    <p:sldId id="290" r:id="rId23"/>
    <p:sldId id="291" r:id="rId24"/>
    <p:sldId id="292" r:id="rId25"/>
    <p:sldId id="275" r:id="rId26"/>
    <p:sldId id="276" r:id="rId27"/>
    <p:sldId id="277" r:id="rId28"/>
    <p:sldId id="311" r:id="rId29"/>
    <p:sldId id="278" r:id="rId30"/>
    <p:sldId id="279" r:id="rId31"/>
    <p:sldId id="310" r:id="rId32"/>
    <p:sldId id="300" r:id="rId33"/>
    <p:sldId id="294" r:id="rId34"/>
    <p:sldId id="296" r:id="rId35"/>
    <p:sldId id="297" r:id="rId36"/>
    <p:sldId id="298" r:id="rId37"/>
    <p:sldId id="315" r:id="rId38"/>
    <p:sldId id="299" r:id="rId39"/>
    <p:sldId id="301" r:id="rId40"/>
    <p:sldId id="302" r:id="rId41"/>
    <p:sldId id="304" r:id="rId42"/>
    <p:sldId id="305" r:id="rId43"/>
    <p:sldId id="307" r:id="rId44"/>
    <p:sldId id="303" r:id="rId45"/>
    <p:sldId id="330" r:id="rId46"/>
    <p:sldId id="308" r:id="rId47"/>
    <p:sldId id="306" r:id="rId48"/>
    <p:sldId id="309" r:id="rId49"/>
    <p:sldId id="312" r:id="rId50"/>
    <p:sldId id="314" r:id="rId51"/>
    <p:sldId id="316" r:id="rId52"/>
    <p:sldId id="317" r:id="rId53"/>
    <p:sldId id="318" r:id="rId54"/>
    <p:sldId id="319" r:id="rId55"/>
    <p:sldId id="321" r:id="rId56"/>
    <p:sldId id="332" r:id="rId57"/>
    <p:sldId id="333" r:id="rId58"/>
    <p:sldId id="334" r:id="rId59"/>
    <p:sldId id="326" r:id="rId60"/>
    <p:sldId id="322" r:id="rId61"/>
    <p:sldId id="323" r:id="rId62"/>
    <p:sldId id="324" r:id="rId63"/>
    <p:sldId id="325" r:id="rId64"/>
    <p:sldId id="327" r:id="rId65"/>
    <p:sldId id="329" r:id="rId66"/>
    <p:sldId id="328" r:id="rId67"/>
    <p:sldId id="331" r:id="rId68"/>
    <p:sldId id="313" r:id="rId6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5B8B272-9743-46F6-8483-E376A2149F19}" type="datetimeFigureOut">
              <a:rPr lang="fr-FR" smtClean="0"/>
              <a:pPr/>
              <a:t>02/05/2017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FA1C59F-3036-4759-92D9-5ABFDC99D99E}"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8B272-9743-46F6-8483-E376A2149F19}" type="datetimeFigureOut">
              <a:rPr lang="fr-FR" smtClean="0"/>
              <a:pPr/>
              <a:t>02/05/2017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1C59F-3036-4759-92D9-5ABFDC99D99E}"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dirty="0"/>
          </a:p>
        </p:txBody>
      </p:sp>
      <p:pic>
        <p:nvPicPr>
          <p:cNvPr id="1026" name="Picture 2"/>
          <p:cNvPicPr>
            <a:picLocks noChangeAspect="1" noChangeArrowheads="1"/>
          </p:cNvPicPr>
          <p:nvPr/>
        </p:nvPicPr>
        <p:blipFill>
          <a:blip r:embed="rId2"/>
          <a:srcRect/>
          <a:stretch>
            <a:fillRect/>
          </a:stretch>
        </p:blipFill>
        <p:spPr bwMode="auto">
          <a:xfrm>
            <a:off x="0" y="1428736"/>
            <a:ext cx="9144000" cy="29337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1405" y="71414"/>
            <a:ext cx="8858313" cy="6000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8194" name="Picture 2"/>
          <p:cNvPicPr>
            <a:picLocks noGrp="1" noChangeAspect="1" noChangeArrowheads="1"/>
          </p:cNvPicPr>
          <p:nvPr>
            <p:ph idx="1"/>
          </p:nvPr>
        </p:nvPicPr>
        <p:blipFill>
          <a:blip r:embed="rId2"/>
          <a:srcRect/>
          <a:stretch>
            <a:fillRect/>
          </a:stretch>
        </p:blipFill>
        <p:spPr bwMode="auto">
          <a:xfrm>
            <a:off x="2001" y="-24"/>
            <a:ext cx="9141999" cy="6858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9218" name="Picture 2"/>
          <p:cNvPicPr>
            <a:picLocks noGrp="1" noChangeAspect="1" noChangeArrowheads="1"/>
          </p:cNvPicPr>
          <p:nvPr>
            <p:ph idx="1"/>
          </p:nvPr>
        </p:nvPicPr>
        <p:blipFill>
          <a:blip r:embed="rId2"/>
          <a:srcRect/>
          <a:stretch>
            <a:fillRect/>
          </a:stretch>
        </p:blipFill>
        <p:spPr bwMode="auto">
          <a:xfrm>
            <a:off x="56204" y="1"/>
            <a:ext cx="908779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42" name="Picture 2"/>
          <p:cNvPicPr>
            <a:picLocks noGrp="1" noChangeAspect="1" noChangeArrowheads="1"/>
          </p:cNvPicPr>
          <p:nvPr>
            <p:ph idx="1"/>
          </p:nvPr>
        </p:nvPicPr>
        <p:blipFill>
          <a:blip r:embed="rId2"/>
          <a:srcRect/>
          <a:stretch>
            <a:fillRect/>
          </a:stretch>
        </p:blipFill>
        <p:spPr bwMode="auto">
          <a:xfrm>
            <a:off x="-32" y="71414"/>
            <a:ext cx="9144032" cy="6786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1266" name="Picture 2"/>
          <p:cNvPicPr>
            <a:picLocks noGrp="1" noChangeAspect="1" noChangeArrowheads="1"/>
          </p:cNvPicPr>
          <p:nvPr>
            <p:ph idx="1"/>
          </p:nvPr>
        </p:nvPicPr>
        <p:blipFill>
          <a:blip r:embed="rId2"/>
          <a:srcRect/>
          <a:stretch>
            <a:fillRect/>
          </a:stretch>
        </p:blipFill>
        <p:spPr bwMode="auto">
          <a:xfrm>
            <a:off x="-32" y="-24"/>
            <a:ext cx="9144032" cy="65008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2290" name="Picture 2"/>
          <p:cNvPicPr>
            <a:picLocks noGrp="1" noChangeAspect="1" noChangeArrowheads="1"/>
          </p:cNvPicPr>
          <p:nvPr>
            <p:ph idx="1"/>
          </p:nvPr>
        </p:nvPicPr>
        <p:blipFill>
          <a:blip r:embed="rId2"/>
          <a:srcRect/>
          <a:stretch>
            <a:fillRect/>
          </a:stretch>
        </p:blipFill>
        <p:spPr bwMode="auto">
          <a:xfrm>
            <a:off x="-32" y="-24"/>
            <a:ext cx="9144032" cy="6858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3314" name="Picture 2"/>
          <p:cNvPicPr>
            <a:picLocks noChangeAspect="1" noChangeArrowheads="1"/>
          </p:cNvPicPr>
          <p:nvPr/>
        </p:nvPicPr>
        <p:blipFill>
          <a:blip r:embed="rId2"/>
          <a:srcRect/>
          <a:stretch>
            <a:fillRect/>
          </a:stretch>
        </p:blipFill>
        <p:spPr bwMode="auto">
          <a:xfrm>
            <a:off x="-59395" y="142852"/>
            <a:ext cx="9203395" cy="671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Picture 5" descr="https://encrypted-tbn0.gstatic.com/images?q=tbn:ANd9GcSfrC9avujfkTcQT0ibM0FM4sczS4Bxr5-oBGAHWpN0eFHbs9BS"/>
          <p:cNvPicPr>
            <a:picLocks noGrp="1" noChangeAspect="1" noChangeArrowheads="1"/>
          </p:cNvPicPr>
          <p:nvPr>
            <p:ph idx="1"/>
          </p:nvPr>
        </p:nvPicPr>
        <p:blipFill>
          <a:blip r:embed="rId2"/>
          <a:srcRect/>
          <a:stretch>
            <a:fillRect/>
          </a:stretch>
        </p:blipFill>
        <p:spPr bwMode="auto">
          <a:xfrm>
            <a:off x="0" y="0"/>
            <a:ext cx="4591073" cy="3438873"/>
          </a:xfrm>
          <a:prstGeom prst="rect">
            <a:avLst/>
          </a:prstGeom>
          <a:noFill/>
          <a:ln w="9525">
            <a:noFill/>
            <a:miter lim="800000"/>
            <a:headEnd/>
            <a:tailEnd/>
          </a:ln>
        </p:spPr>
      </p:pic>
      <p:pic>
        <p:nvPicPr>
          <p:cNvPr id="5" name="Picture 3" descr="Corrosion_Caverneuse"/>
          <p:cNvPicPr>
            <a:picLocks noChangeAspect="1" noChangeArrowheads="1"/>
          </p:cNvPicPr>
          <p:nvPr/>
        </p:nvPicPr>
        <p:blipFill>
          <a:blip r:embed="rId3"/>
          <a:srcRect/>
          <a:stretch>
            <a:fillRect/>
          </a:stretch>
        </p:blipFill>
        <p:spPr bwMode="auto">
          <a:xfrm>
            <a:off x="4429124" y="0"/>
            <a:ext cx="4500594" cy="3500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4338" name="Picture 2"/>
          <p:cNvPicPr>
            <a:picLocks noChangeAspect="1" noChangeArrowheads="1"/>
          </p:cNvPicPr>
          <p:nvPr/>
        </p:nvPicPr>
        <p:blipFill>
          <a:blip r:embed="rId2"/>
          <a:srcRect/>
          <a:stretch>
            <a:fillRect/>
          </a:stretch>
        </p:blipFill>
        <p:spPr bwMode="auto">
          <a:xfrm>
            <a:off x="28455" y="142852"/>
            <a:ext cx="9044139" cy="6715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32" y="42877"/>
            <a:ext cx="9144032" cy="6600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smtClean="0">
                <a:solidFill>
                  <a:schemeClr val="accent1"/>
                </a:solidFill>
                <a:latin typeface="Comic Sans MS" pitchFamily="66" charset="0"/>
              </a:rPr>
              <a:t>Introduction </a:t>
            </a:r>
            <a:endParaRPr lang="fr-FR" i="1" dirty="0">
              <a:solidFill>
                <a:schemeClr val="accent1"/>
              </a:solidFill>
              <a:latin typeface="Comic Sans MS" pitchFamily="66" charset="0"/>
            </a:endParaRPr>
          </a:p>
        </p:txBody>
      </p:sp>
      <p:pic>
        <p:nvPicPr>
          <p:cNvPr id="22530" name="Picture 2"/>
          <p:cNvPicPr>
            <a:picLocks noGrp="1" noChangeAspect="1" noChangeArrowheads="1"/>
          </p:cNvPicPr>
          <p:nvPr>
            <p:ph idx="1"/>
          </p:nvPr>
        </p:nvPicPr>
        <p:blipFill>
          <a:blip r:embed="rId2"/>
          <a:srcRect/>
          <a:stretch>
            <a:fillRect/>
          </a:stretch>
        </p:blipFill>
        <p:spPr bwMode="auto">
          <a:xfrm>
            <a:off x="214282" y="1279989"/>
            <a:ext cx="8572560" cy="55780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71440" y="0"/>
            <a:ext cx="900115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64189" y="71437"/>
            <a:ext cx="9079811" cy="66437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214313" y="1000125"/>
          <a:ext cx="8286808" cy="1643074"/>
        </p:xfrm>
        <a:graphic>
          <a:graphicData uri="http://schemas.openxmlformats.org/drawingml/2006/table">
            <a:tbl>
              <a:tblPr firstRow="1" bandRow="1">
                <a:tableStyleId>{69CF1AB2-1976-4502-BF36-3FF5EA218861}</a:tableStyleId>
              </a:tblPr>
              <a:tblGrid>
                <a:gridCol w="4143404"/>
                <a:gridCol w="4143404"/>
              </a:tblGrid>
              <a:tr h="1643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latin typeface="Arial" pitchFamily="34" charset="0"/>
                          <a:cs typeface="Arial" pitchFamily="34" charset="0"/>
                        </a:rPr>
                        <a:t>La corrosion fatigue</a:t>
                      </a:r>
                    </a:p>
                  </a:txBody>
                  <a:tcPr/>
                </a:tc>
                <a:tc>
                  <a:txBody>
                    <a:bodyPr/>
                    <a:lstStyle/>
                    <a:p>
                      <a:r>
                        <a:rPr lang="fr-FR" sz="2000" dirty="0" smtClean="0">
                          <a:latin typeface="Arial" pitchFamily="34" charset="0"/>
                          <a:cs typeface="Arial" pitchFamily="34" charset="0"/>
                        </a:rPr>
                        <a:t>Elle</a:t>
                      </a:r>
                      <a:r>
                        <a:rPr lang="fr-FR" sz="2000" baseline="0" dirty="0" smtClean="0">
                          <a:latin typeface="Arial" pitchFamily="34" charset="0"/>
                          <a:cs typeface="Arial" pitchFamily="34" charset="0"/>
                        </a:rPr>
                        <a:t> est observée lorsque l’effet est alterné par conséquent l’attaque est en général  </a:t>
                      </a:r>
                      <a:r>
                        <a:rPr lang="fr-FR" sz="2000" baseline="0" smtClean="0">
                          <a:latin typeface="Arial" pitchFamily="34" charset="0"/>
                          <a:cs typeface="Arial" pitchFamily="34" charset="0"/>
                        </a:rPr>
                        <a:t>transgranulaire</a:t>
                      </a:r>
                      <a:r>
                        <a:rPr lang="fr-FR" sz="2000" baseline="0" dirty="0" smtClean="0">
                          <a:latin typeface="Arial" pitchFamily="34" charset="0"/>
                          <a:cs typeface="Arial" pitchFamily="34" charset="0"/>
                        </a:rPr>
                        <a:t>.</a:t>
                      </a:r>
                      <a:endParaRPr lang="fr-FR" sz="2000" dirty="0">
                        <a:latin typeface="Arial" pitchFamily="34" charset="0"/>
                        <a:cs typeface="Arial" pitchFamily="34" charset="0"/>
                      </a:endParaRPr>
                    </a:p>
                  </a:txBody>
                  <a:tcPr/>
                </a:tc>
              </a:tr>
            </a:tbl>
          </a:graphicData>
        </a:graphic>
      </p:graphicFrame>
      <p:pic>
        <p:nvPicPr>
          <p:cNvPr id="20490" name="Picture 1" descr="C:\Users\sosta pc\Desktop\hhhh.PNG"/>
          <p:cNvPicPr>
            <a:picLocks noChangeAspect="1" noChangeArrowheads="1"/>
          </p:cNvPicPr>
          <p:nvPr/>
        </p:nvPicPr>
        <p:blipFill>
          <a:blip r:embed="rId2"/>
          <a:srcRect/>
          <a:stretch>
            <a:fillRect/>
          </a:stretch>
        </p:blipFill>
        <p:spPr bwMode="auto">
          <a:xfrm>
            <a:off x="4429125" y="3071813"/>
            <a:ext cx="4286250" cy="3394075"/>
          </a:xfrm>
          <a:prstGeom prst="rect">
            <a:avLst/>
          </a:prstGeom>
          <a:noFill/>
          <a:ln w="9525">
            <a:noFill/>
            <a:miter lim="800000"/>
            <a:headEnd/>
            <a:tailEnd/>
          </a:ln>
        </p:spPr>
      </p:pic>
      <p:pic>
        <p:nvPicPr>
          <p:cNvPr id="20491" name="Picture 3" descr="http://sirius.mtm.kuleuven.be/Research/corr-o-scope/graphics/CF-anima.gif"/>
          <p:cNvPicPr>
            <a:picLocks noChangeAspect="1" noChangeArrowheads="1" noCrop="1"/>
          </p:cNvPicPr>
          <p:nvPr/>
        </p:nvPicPr>
        <p:blipFill>
          <a:blip r:embed="rId3"/>
          <a:srcRect/>
          <a:stretch>
            <a:fillRect/>
          </a:stretch>
        </p:blipFill>
        <p:spPr bwMode="auto">
          <a:xfrm>
            <a:off x="142875" y="3214688"/>
            <a:ext cx="4143375"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56141" y="1"/>
            <a:ext cx="908785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0" y="0"/>
            <a:ext cx="910937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71406" y="71454"/>
            <a:ext cx="9001188" cy="6786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2797" y="0"/>
            <a:ext cx="9111203"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0" y="46002"/>
            <a:ext cx="9144000" cy="68119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31718" y="0"/>
            <a:ext cx="9112281"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2" y="0"/>
            <a:ext cx="9077981"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srcRect/>
          <a:stretch>
            <a:fillRect/>
          </a:stretch>
        </p:blipFill>
        <p:spPr bwMode="auto">
          <a:xfrm>
            <a:off x="71438" y="1357298"/>
            <a:ext cx="8858280" cy="4857784"/>
          </a:xfrm>
          <a:prstGeom prst="rect">
            <a:avLst/>
          </a:prstGeom>
          <a:noFill/>
          <a:ln w="9525">
            <a:noFill/>
            <a:miter lim="800000"/>
            <a:headEnd/>
            <a:tailEnd/>
          </a:ln>
          <a:effectLst/>
        </p:spPr>
      </p:pic>
      <p:sp>
        <p:nvSpPr>
          <p:cNvPr id="5" name="Titre 4"/>
          <p:cNvSpPr>
            <a:spLocks noGrp="1"/>
          </p:cNvSpPr>
          <p:nvPr>
            <p:ph type="title"/>
          </p:nvPr>
        </p:nvSpPr>
        <p:spPr/>
        <p:txBody>
          <a:bodyPr/>
          <a:lstStyle/>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6" y="263420"/>
            <a:ext cx="8929718" cy="5262979"/>
          </a:xfrm>
          <a:prstGeom prst="rect">
            <a:avLst/>
          </a:prstGeom>
        </p:spPr>
        <p:txBody>
          <a:bodyPr wrap="square">
            <a:spAutoFit/>
          </a:bodyPr>
          <a:lstStyle/>
          <a:p>
            <a:r>
              <a:rPr lang="fr-FR" sz="2800" b="1" dirty="0"/>
              <a:t>Domaine de corrosion </a:t>
            </a:r>
            <a:r>
              <a:rPr lang="fr-FR" sz="2800" dirty="0"/>
              <a:t>: </a:t>
            </a:r>
            <a:endParaRPr lang="fr-FR" sz="2800" dirty="0" smtClean="0"/>
          </a:p>
          <a:p>
            <a:r>
              <a:rPr lang="fr-FR" sz="2800" dirty="0" smtClean="0"/>
              <a:t>Les </a:t>
            </a:r>
            <a:r>
              <a:rPr lang="fr-FR" sz="2800" dirty="0"/>
              <a:t>formes d'oxydation du métal sont des ions (Fe2+, Fe3+, Fe(OH)3 </a:t>
            </a:r>
            <a:r>
              <a:rPr lang="fr-FR" sz="2800" dirty="0" smtClean="0"/>
              <a:t>).</a:t>
            </a:r>
          </a:p>
          <a:p>
            <a:endParaRPr lang="fr-FR" sz="2800" dirty="0"/>
          </a:p>
          <a:p>
            <a:pPr>
              <a:buFontTx/>
              <a:buChar char="-"/>
            </a:pPr>
            <a:r>
              <a:rPr lang="fr-FR" sz="2800" b="1" dirty="0" smtClean="0"/>
              <a:t>Domaine </a:t>
            </a:r>
            <a:r>
              <a:rPr lang="fr-FR" sz="2800" b="1" dirty="0"/>
              <a:t>de passivité : </a:t>
            </a:r>
            <a:endParaRPr lang="fr-FR" sz="2800" b="1" dirty="0" smtClean="0"/>
          </a:p>
          <a:p>
            <a:r>
              <a:rPr lang="fr-FR" sz="2800" dirty="0" smtClean="0"/>
              <a:t>Eventuellement </a:t>
            </a:r>
            <a:r>
              <a:rPr lang="fr-FR" sz="2800" dirty="0"/>
              <a:t>les formes d'oxydation du métal sont des oxydes (</a:t>
            </a:r>
            <a:r>
              <a:rPr lang="fr-FR" sz="2800" dirty="0" smtClean="0"/>
              <a:t>Fe3O4 </a:t>
            </a:r>
            <a:r>
              <a:rPr lang="fr-FR" sz="2800" dirty="0"/>
              <a:t>, Fe2O3 ) qui peuvent être protecteurs</a:t>
            </a:r>
            <a:r>
              <a:rPr lang="fr-FR" sz="2800" dirty="0" smtClean="0"/>
              <a:t>.</a:t>
            </a:r>
          </a:p>
          <a:p>
            <a:pPr>
              <a:buFontTx/>
              <a:buChar char="-"/>
            </a:pPr>
            <a:endParaRPr lang="fr-FR" sz="2800" dirty="0"/>
          </a:p>
          <a:p>
            <a:r>
              <a:rPr lang="fr-FR" sz="2800" b="1" dirty="0"/>
              <a:t>-Domaine d'immunité : </a:t>
            </a:r>
            <a:endParaRPr lang="fr-FR" sz="2800" b="1" dirty="0" smtClean="0"/>
          </a:p>
          <a:p>
            <a:r>
              <a:rPr lang="fr-FR" sz="2800" dirty="0" smtClean="0"/>
              <a:t>La </a:t>
            </a:r>
            <a:r>
              <a:rPr lang="fr-FR" sz="2800" dirty="0"/>
              <a:t>forme stable est le métal plus précisément La concentration </a:t>
            </a:r>
            <a:r>
              <a:rPr lang="fr-FR" sz="2800" dirty="0" smtClean="0"/>
              <a:t>molaire volumique </a:t>
            </a:r>
            <a:r>
              <a:rPr lang="fr-FR" sz="2800" dirty="0"/>
              <a:t>des ions en équilibres y est inférieure à une valeur </a:t>
            </a:r>
            <a:r>
              <a:rPr lang="fr-FR" sz="2800" dirty="0" smtClean="0"/>
              <a:t>déterminée.</a:t>
            </a:r>
            <a:endParaRPr lang="fr-FR"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000380"/>
            <a:ext cx="8229600" cy="1143000"/>
          </a:xfrm>
        </p:spPr>
        <p:txBody>
          <a:bodyPr/>
          <a:lstStyle/>
          <a:p>
            <a:r>
              <a:rPr lang="fr-FR" b="1" dirty="0" smtClean="0">
                <a:solidFill>
                  <a:srgbClr val="FF0000"/>
                </a:solidFill>
              </a:rPr>
              <a:t>VOIR COURS TOPO CORROSION </a:t>
            </a:r>
            <a:endParaRPr lang="fr-FR" b="1"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32" y="1714488"/>
            <a:ext cx="4572000" cy="5143536"/>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4643438" y="0"/>
            <a:ext cx="4500562" cy="4786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0" y="1714488"/>
            <a:ext cx="8686800" cy="292895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1"/>
                </a:solidFill>
                <a:effectLst/>
                <a:uLnTx/>
                <a:uFillTx/>
                <a:latin typeface="+mj-lt"/>
                <a:ea typeface="+mj-ea"/>
                <a:cs typeface="+mj-cs"/>
              </a:rPr>
              <a:t>Quatre types de matériaux constituent la quasi-majorité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fr-FR" sz="2800" dirty="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1"/>
                </a:solidFill>
                <a:effectLst/>
                <a:uLnTx/>
                <a:uFillTx/>
                <a:latin typeface="+mj-lt"/>
                <a:ea typeface="+mj-ea"/>
                <a:cs typeface="+mj-cs"/>
              </a:rPr>
              <a:t>des éléments du circuit primaire en contact avec le fluide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4"/>
            <a:ext cx="9144000" cy="6858000"/>
          </a:xfrm>
        </p:spPr>
        <p:txBody>
          <a:bodyPr>
            <a:normAutofit/>
          </a:bodyPr>
          <a:lstStyle/>
          <a:p>
            <a:r>
              <a:rPr lang="fr-FR" dirty="0" smtClean="0"/>
              <a:t>- les aciers inoxydables qui composent le revêtement de la cuve et la plupart des tuyauteries,</a:t>
            </a:r>
          </a:p>
          <a:p>
            <a:pPr>
              <a:buNone/>
            </a:pPr>
            <a:r>
              <a:rPr lang="fr-FR" dirty="0" smtClean="0"/>
              <a:t> </a:t>
            </a:r>
          </a:p>
          <a:p>
            <a:r>
              <a:rPr lang="fr-FR" dirty="0" smtClean="0"/>
              <a:t>- les alliages de nickel (Inconel) qui composent les tubes du générateur de vapeur,</a:t>
            </a:r>
          </a:p>
          <a:p>
            <a:pPr>
              <a:buNone/>
            </a:pPr>
            <a:endParaRPr lang="fr-FR" dirty="0" smtClean="0"/>
          </a:p>
          <a:p>
            <a:r>
              <a:rPr lang="fr-FR" dirty="0" smtClean="0"/>
              <a:t> - les alliages de zirconium (</a:t>
            </a:r>
            <a:r>
              <a:rPr lang="fr-FR" dirty="0" err="1" smtClean="0"/>
              <a:t>Zircaloy</a:t>
            </a:r>
            <a:r>
              <a:rPr lang="fr-FR" dirty="0" smtClean="0"/>
              <a:t>) qui composent les gaines de crayons combustible et les assemblages qui les maintiennent,</a:t>
            </a:r>
          </a:p>
          <a:p>
            <a:pPr>
              <a:buNone/>
            </a:pPr>
            <a:endParaRPr lang="fr-FR" dirty="0" smtClean="0"/>
          </a:p>
          <a:p>
            <a:r>
              <a:rPr lang="fr-FR" dirty="0" smtClean="0"/>
              <a:t> - les alliages de cobalt (stellites) qui composent le revêtement des vannes et des paliers de pompe.</a:t>
            </a:r>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0" y="1000108"/>
            <a:ext cx="9144032" cy="4714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0" y="0"/>
            <a:ext cx="921547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214290"/>
            <a:ext cx="8929718" cy="5911873"/>
          </a:xfrm>
        </p:spPr>
        <p:txBody>
          <a:bodyPr>
            <a:normAutofit/>
          </a:bodyPr>
          <a:lstStyle/>
          <a:p>
            <a:r>
              <a:rPr lang="fr-FR" dirty="0" smtClean="0"/>
              <a:t>Ces matériaux forment, au contact du milieu primaire, une couche d’oxyde protectrice qui leur confère une bonne tenue à la corrosion généralisée. </a:t>
            </a:r>
          </a:p>
          <a:p>
            <a:r>
              <a:rPr lang="fr-FR" dirty="0" smtClean="0"/>
              <a:t>Cette couche ralentit fortement l’effet de la corrosion </a:t>
            </a:r>
          </a:p>
          <a:p>
            <a:r>
              <a:rPr lang="fr-FR" dirty="0" smtClean="0"/>
              <a:t>mais n’empêche pas totalement la solubilisation des principales espèces métalliques : Ni, Fe, Co, Cr.</a:t>
            </a:r>
          </a:p>
          <a:p>
            <a:r>
              <a:rPr lang="fr-FR" dirty="0" smtClean="0"/>
              <a:t> Les espèces ainsi relâchées ainsi que l’ensemble des oxydes, sont appelées produits de corrosion</a:t>
            </a:r>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1143000"/>
          </a:xfrm>
        </p:spPr>
        <p:txBody>
          <a:bodyPr>
            <a:noAutofit/>
          </a:bodyPr>
          <a:lstStyle/>
          <a:p>
            <a:r>
              <a:rPr lang="fr-FR" sz="3200" dirty="0" smtClean="0"/>
              <a:t>Le circuit primaire d’un réacteur à eau pressurisée est conditionné par trois constituants majeurs :</a:t>
            </a:r>
            <a:endParaRPr lang="fr-FR" sz="3200" dirty="0"/>
          </a:p>
        </p:txBody>
      </p:sp>
      <p:sp>
        <p:nvSpPr>
          <p:cNvPr id="3" name="Espace réservé du contenu 2"/>
          <p:cNvSpPr>
            <a:spLocks noGrp="1"/>
          </p:cNvSpPr>
          <p:nvPr>
            <p:ph idx="1"/>
          </p:nvPr>
        </p:nvSpPr>
        <p:spPr>
          <a:xfrm>
            <a:off x="0" y="1214422"/>
            <a:ext cx="9144000" cy="4929222"/>
          </a:xfrm>
        </p:spPr>
        <p:txBody>
          <a:bodyPr>
            <a:normAutofit/>
          </a:bodyPr>
          <a:lstStyle/>
          <a:p>
            <a:r>
              <a:rPr lang="fr-FR" dirty="0" smtClean="0"/>
              <a:t>l’acide borique </a:t>
            </a:r>
            <a:r>
              <a:rPr lang="en-GB" dirty="0" smtClean="0"/>
              <a:t>H</a:t>
            </a:r>
            <a:r>
              <a:rPr lang="en-GB" baseline="-25000" dirty="0" smtClean="0"/>
              <a:t>3</a:t>
            </a:r>
            <a:r>
              <a:rPr lang="en-GB" dirty="0" smtClean="0"/>
              <a:t>BO</a:t>
            </a:r>
            <a:r>
              <a:rPr lang="en-GB" baseline="-25000" dirty="0" smtClean="0"/>
              <a:t>3</a:t>
            </a:r>
            <a:r>
              <a:rPr lang="fr-FR" dirty="0" smtClean="0"/>
              <a:t> </a:t>
            </a:r>
          </a:p>
          <a:p>
            <a:r>
              <a:rPr lang="fr-FR" dirty="0" smtClean="0"/>
              <a:t>la lithine </a:t>
            </a:r>
            <a:r>
              <a:rPr lang="fr-FR" dirty="0" err="1" smtClean="0"/>
              <a:t>LiOH</a:t>
            </a:r>
            <a:r>
              <a:rPr lang="fr-FR" dirty="0" smtClean="0"/>
              <a:t> </a:t>
            </a:r>
          </a:p>
          <a:p>
            <a:r>
              <a:rPr lang="fr-FR" dirty="0" smtClean="0"/>
              <a:t>et l’hydrogène H2. </a:t>
            </a:r>
          </a:p>
          <a:p>
            <a:r>
              <a:rPr lang="fr-FR" dirty="0" smtClean="0"/>
              <a:t>Ces produits assurent chacun une fonction particulière. </a:t>
            </a:r>
          </a:p>
          <a:p>
            <a:r>
              <a:rPr lang="fr-FR" dirty="0" smtClean="0"/>
              <a:t>Afin de mieux comprendre le rôle de l’acide borique, il est nécessaire de rappeler le principe du phénomène d’activation neutronique. </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p:cNvPicPr>
            <a:picLocks noGrp="1" noChangeAspect="1" noChangeArrowheads="1"/>
          </p:cNvPicPr>
          <p:nvPr>
            <p:ph idx="1"/>
          </p:nvPr>
        </p:nvPicPr>
        <p:blipFill>
          <a:blip r:embed="rId2"/>
          <a:srcRect/>
          <a:stretch>
            <a:fillRect/>
          </a:stretch>
        </p:blipFill>
        <p:spPr bwMode="auto">
          <a:xfrm>
            <a:off x="71406" y="142852"/>
            <a:ext cx="8858312"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71406" y="71414"/>
            <a:ext cx="9072594" cy="6715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643710"/>
          </a:xfrm>
        </p:spPr>
        <p:txBody>
          <a:bodyPr>
            <a:normAutofit/>
          </a:bodyPr>
          <a:lstStyle/>
          <a:p>
            <a:r>
              <a:rPr lang="fr-FR" dirty="0" smtClean="0"/>
              <a:t>A côté des neutrons thermiques, responsables des réactions (</a:t>
            </a:r>
            <a:r>
              <a:rPr lang="fr-FR" dirty="0" err="1" smtClean="0"/>
              <a:t>n,γ</a:t>
            </a:r>
            <a:r>
              <a:rPr lang="fr-FR" dirty="0" smtClean="0"/>
              <a:t>),</a:t>
            </a:r>
          </a:p>
          <a:p>
            <a:r>
              <a:rPr lang="fr-FR" dirty="0" smtClean="0"/>
              <a:t> le flux de neutrons renferme une quantité de neutrons non-</a:t>
            </a:r>
            <a:r>
              <a:rPr lang="fr-FR" dirty="0" err="1" smtClean="0"/>
              <a:t>thermalisés</a:t>
            </a:r>
            <a:r>
              <a:rPr lang="fr-FR" dirty="0" smtClean="0"/>
              <a:t>, qui, après absorption par le noyau cible, </a:t>
            </a:r>
          </a:p>
          <a:p>
            <a:r>
              <a:rPr lang="fr-FR" dirty="0" smtClean="0"/>
              <a:t>peuvent donner naissance à des réactions de type (</a:t>
            </a:r>
            <a:r>
              <a:rPr lang="fr-FR" dirty="0" err="1" smtClean="0"/>
              <a:t>n,p</a:t>
            </a:r>
            <a:r>
              <a:rPr lang="fr-FR" dirty="0" smtClean="0"/>
              <a:t>) ou (</a:t>
            </a:r>
            <a:r>
              <a:rPr lang="fr-FR" dirty="0" err="1" smtClean="0"/>
              <a:t>n,α</a:t>
            </a:r>
            <a:r>
              <a:rPr lang="fr-FR" dirty="0" smtClean="0"/>
              <a:t>) provoquant ainsi une transmutation de l’élément irradié.</a:t>
            </a:r>
          </a:p>
          <a:p>
            <a:r>
              <a:rPr lang="fr-FR" dirty="0" smtClean="0"/>
              <a:t>Les rayonnements résultants α, β et γ, du fait de leur haute énergie, sont ionisants et interagissent avec la matière entraînant la création de nouveaux isotopes potentiellement radioactifs.</a:t>
            </a:r>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1143000"/>
          </a:xfrm>
        </p:spPr>
        <p:txBody>
          <a:bodyPr>
            <a:noAutofit/>
          </a:bodyPr>
          <a:lstStyle/>
          <a:p>
            <a:r>
              <a:rPr lang="fr-FR" sz="2800" dirty="0" smtClean="0"/>
              <a:t> Acide borique (</a:t>
            </a:r>
            <a:r>
              <a:rPr lang="en-GB" sz="2800" dirty="0" smtClean="0"/>
              <a:t>H</a:t>
            </a:r>
            <a:r>
              <a:rPr lang="en-GB" sz="2800" baseline="-25000" dirty="0" smtClean="0"/>
              <a:t>3</a:t>
            </a:r>
            <a:r>
              <a:rPr lang="en-GB" sz="2800" dirty="0" smtClean="0"/>
              <a:t>BO</a:t>
            </a:r>
            <a:r>
              <a:rPr lang="en-GB" sz="2800" baseline="-25000" dirty="0" smtClean="0"/>
              <a:t>3</a:t>
            </a:r>
            <a:r>
              <a:rPr lang="fr-FR" sz="2800" dirty="0" smtClean="0"/>
              <a:t> ) : Modération de la réaction nucléaire La réaction nucléaire est une réaction en chaîne. </a:t>
            </a:r>
            <a:endParaRPr lang="fr-FR" sz="2800" dirty="0"/>
          </a:p>
        </p:txBody>
      </p:sp>
      <p:sp>
        <p:nvSpPr>
          <p:cNvPr id="3" name="Espace réservé du contenu 2"/>
          <p:cNvSpPr>
            <a:spLocks noGrp="1"/>
          </p:cNvSpPr>
          <p:nvPr>
            <p:ph idx="1"/>
          </p:nvPr>
        </p:nvSpPr>
        <p:spPr>
          <a:xfrm>
            <a:off x="0" y="1000108"/>
            <a:ext cx="9144000" cy="5857892"/>
          </a:xfrm>
        </p:spPr>
        <p:txBody>
          <a:bodyPr>
            <a:normAutofit/>
          </a:bodyPr>
          <a:lstStyle/>
          <a:p>
            <a:pPr>
              <a:buNone/>
            </a:pPr>
            <a:r>
              <a:rPr lang="fr-FR" dirty="0" smtClean="0"/>
              <a:t>• Afin de contrôler le flux de neutrons produit et d’éviter que la réaction ne s’emballe, l’acide borique est utilisé comme produit de conditionnement. </a:t>
            </a:r>
          </a:p>
          <a:p>
            <a:pPr>
              <a:buNone/>
            </a:pPr>
            <a:r>
              <a:rPr lang="fr-FR" dirty="0" smtClean="0"/>
              <a:t>Les raisons du choix de son utilisation sont les suivantes : </a:t>
            </a:r>
          </a:p>
          <a:p>
            <a:pPr>
              <a:buFontTx/>
              <a:buChar char="-"/>
            </a:pPr>
            <a:r>
              <a:rPr lang="fr-FR" dirty="0" smtClean="0"/>
              <a:t>L’acide borique est un absorbant neutronique, il participe donc à la maîtrise de la réactivité de la réaction nucléaire. </a:t>
            </a:r>
          </a:p>
          <a:p>
            <a:pPr>
              <a:buFontTx/>
              <a:buChar char="-"/>
            </a:pPr>
            <a:r>
              <a:rPr lang="fr-FR" dirty="0" smtClean="0"/>
              <a:t>Il est soluble, physiquement et chimiquement stable dans toutes les conditions de fonctionnement du circuit primaire.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buFontTx/>
              <a:buChar char="-"/>
            </a:pPr>
            <a:r>
              <a:rPr lang="fr-FR" dirty="0" smtClean="0"/>
              <a:t>Il n’engendre pas, par activation neutronique, de produits radiotoxiques susceptibles de mettre en cause l’estimation des conséquences radiologiques, la radioprotection ou le dimensionnement des bâtiments nucléaires et des systèmes de traitement des effluents. </a:t>
            </a:r>
          </a:p>
          <a:p>
            <a:pPr>
              <a:buFontTx/>
              <a:buChar char="-"/>
            </a:pPr>
            <a:endParaRPr lang="fr-FR" dirty="0" smtClean="0"/>
          </a:p>
          <a:p>
            <a:pPr>
              <a:buFontTx/>
              <a:buChar char="-"/>
            </a:pPr>
            <a:r>
              <a:rPr lang="fr-FR" dirty="0" smtClean="0"/>
              <a:t>Il ne présente aucun danger pour l’intégrité des installations.</a:t>
            </a:r>
          </a:p>
          <a:p>
            <a:pPr>
              <a:buFontTx/>
              <a:buChar char="-"/>
            </a:pPr>
            <a:endParaRPr lang="fr-FR" dirty="0" smtClean="0"/>
          </a:p>
          <a:p>
            <a:pPr>
              <a:buFontTx/>
              <a:buChar char="-"/>
            </a:pPr>
            <a:r>
              <a:rPr lang="fr-FR" dirty="0" smtClean="0"/>
              <a:t>Il est le produit le moins dangereux pour la sécurité et la santé des travailleurs satisfaisant les critères précédents</a:t>
            </a:r>
          </a:p>
          <a:p>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p:cNvPicPr>
            <a:picLocks noChangeAspect="1" noChangeArrowheads="1"/>
          </p:cNvPicPr>
          <p:nvPr/>
        </p:nvPicPr>
        <p:blipFill>
          <a:blip r:embed="rId2"/>
          <a:srcRect/>
          <a:stretch>
            <a:fillRect/>
          </a:stretch>
        </p:blipFill>
        <p:spPr bwMode="auto">
          <a:xfrm>
            <a:off x="0" y="500042"/>
            <a:ext cx="9144000" cy="2500330"/>
          </a:xfrm>
          <a:prstGeom prst="rect">
            <a:avLst/>
          </a:prstGeom>
          <a:noFill/>
          <a:ln w="9525">
            <a:noFill/>
            <a:miter lim="800000"/>
            <a:headEnd/>
            <a:tailEnd/>
          </a:ln>
          <a:effectLst/>
        </p:spPr>
      </p:pic>
      <p:pic>
        <p:nvPicPr>
          <p:cNvPr id="37892" name="Picture 4"/>
          <p:cNvPicPr>
            <a:picLocks noChangeAspect="1" noChangeArrowheads="1"/>
          </p:cNvPicPr>
          <p:nvPr/>
        </p:nvPicPr>
        <p:blipFill>
          <a:blip r:embed="rId3"/>
          <a:srcRect/>
          <a:stretch>
            <a:fillRect/>
          </a:stretch>
        </p:blipFill>
        <p:spPr bwMode="auto">
          <a:xfrm>
            <a:off x="-32" y="3671273"/>
            <a:ext cx="9144032" cy="19008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2214554"/>
            <a:ext cx="9215470"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srcRect/>
          <a:stretch>
            <a:fillRect/>
          </a:stretch>
        </p:blipFill>
        <p:spPr bwMode="auto">
          <a:xfrm>
            <a:off x="142844" y="357166"/>
            <a:ext cx="8782886" cy="52170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 y="-24"/>
            <a:ext cx="9144032" cy="1143000"/>
          </a:xfrm>
        </p:spPr>
        <p:txBody>
          <a:bodyPr/>
          <a:lstStyle/>
          <a:p>
            <a:r>
              <a:rPr lang="fr-FR" dirty="0" smtClean="0"/>
              <a:t>Lithine (</a:t>
            </a:r>
            <a:r>
              <a:rPr lang="fr-FR" dirty="0" err="1" smtClean="0"/>
              <a:t>LiOH</a:t>
            </a:r>
            <a:r>
              <a:rPr lang="fr-FR" dirty="0" smtClean="0"/>
              <a:t>) : Régulation du pH </a:t>
            </a:r>
            <a:endParaRPr lang="fr-FR" dirty="0"/>
          </a:p>
        </p:txBody>
      </p:sp>
      <p:sp>
        <p:nvSpPr>
          <p:cNvPr id="3" name="Espace réservé du contenu 2"/>
          <p:cNvSpPr>
            <a:spLocks noGrp="1"/>
          </p:cNvSpPr>
          <p:nvPr>
            <p:ph idx="1"/>
          </p:nvPr>
        </p:nvSpPr>
        <p:spPr>
          <a:xfrm>
            <a:off x="0" y="1071546"/>
            <a:ext cx="9144000" cy="5786454"/>
          </a:xfrm>
        </p:spPr>
        <p:txBody>
          <a:bodyPr>
            <a:normAutofit fontScale="92500" lnSpcReduction="20000"/>
          </a:bodyPr>
          <a:lstStyle/>
          <a:p>
            <a:r>
              <a:rPr lang="fr-FR" dirty="0" smtClean="0"/>
              <a:t>Bien qu’il soit un acide faible (</a:t>
            </a:r>
            <a:r>
              <a:rPr lang="fr-FR" dirty="0" err="1" smtClean="0"/>
              <a:t>pKa</a:t>
            </a:r>
            <a:r>
              <a:rPr lang="fr-FR" dirty="0" smtClean="0"/>
              <a:t> = 9,2) l’injection d’acide borique diminue le pH du fluide du circuit primaire.</a:t>
            </a:r>
          </a:p>
          <a:p>
            <a:endParaRPr lang="fr-FR" dirty="0" smtClean="0"/>
          </a:p>
          <a:p>
            <a:r>
              <a:rPr lang="fr-FR" dirty="0" smtClean="0"/>
              <a:t> Afin de limiter l’effet de la corrosion généralisée et donc la formation de produits de corrosion, l’injection d’une base est nécessaire.</a:t>
            </a:r>
          </a:p>
          <a:p>
            <a:endParaRPr lang="fr-FR" dirty="0" smtClean="0"/>
          </a:p>
          <a:p>
            <a:r>
              <a:rPr lang="fr-FR" dirty="0" smtClean="0"/>
              <a:t> Le pH de fonctionnement optimum, aussi appelé pH de moindre corrosion, se situe à 7,2 à 300 °C (pH de neutralité de l’eau : 5,7 à 300 °C) </a:t>
            </a:r>
          </a:p>
          <a:p>
            <a:endParaRPr lang="fr-FR" dirty="0" smtClean="0"/>
          </a:p>
          <a:p>
            <a:r>
              <a:rPr lang="fr-FR" dirty="0" smtClean="0"/>
              <a:t>et résulte d’un compromis assurant une protection contre les divers types de corrosion pouvant survenir.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76" y="142852"/>
            <a:ext cx="8858280" cy="5786478"/>
          </a:xfrm>
        </p:spPr>
        <p:txBody>
          <a:bodyPr>
            <a:noAutofit/>
          </a:bodyPr>
          <a:lstStyle/>
          <a:p>
            <a:r>
              <a:rPr lang="fr-FR" sz="2800" dirty="0" smtClean="0"/>
              <a:t> La lithine a été choisie car elle possède une solubilité élevée dans les conditions de fonctionnement du circuit primaire ce qui empêche sa concentration dans les zones confinées. </a:t>
            </a:r>
          </a:p>
          <a:p>
            <a:endParaRPr lang="fr-FR" sz="2800" dirty="0" smtClean="0"/>
          </a:p>
          <a:p>
            <a:r>
              <a:rPr lang="fr-FR" sz="2800" dirty="0" smtClean="0"/>
              <a:t>Le lithium à l’état naturel est composé de 92,5 % de </a:t>
            </a:r>
            <a:r>
              <a:rPr lang="en-GB" sz="2800" baseline="30000" dirty="0"/>
              <a:t>7</a:t>
            </a:r>
            <a:r>
              <a:rPr lang="en-GB" sz="2800" dirty="0" smtClean="0"/>
              <a:t>Li</a:t>
            </a:r>
            <a:r>
              <a:rPr lang="fr-FR" sz="2800" dirty="0" smtClean="0"/>
              <a:t> et de 7,5 % de </a:t>
            </a:r>
            <a:r>
              <a:rPr lang="en-GB" sz="2800" baseline="30000" dirty="0" smtClean="0"/>
              <a:t>6</a:t>
            </a:r>
            <a:r>
              <a:rPr lang="en-GB" sz="2800" dirty="0" smtClean="0"/>
              <a:t>Li</a:t>
            </a:r>
            <a:r>
              <a:rPr lang="fr-FR" sz="2800" dirty="0" smtClean="0"/>
              <a:t>.</a:t>
            </a:r>
          </a:p>
          <a:p>
            <a:r>
              <a:rPr lang="fr-FR" sz="2800" dirty="0" smtClean="0"/>
              <a:t> Le </a:t>
            </a:r>
            <a:r>
              <a:rPr lang="en-GB" sz="2800" baseline="30000" dirty="0" smtClean="0"/>
              <a:t>6</a:t>
            </a:r>
            <a:r>
              <a:rPr lang="en-GB" sz="2800" dirty="0" smtClean="0"/>
              <a:t>Li</a:t>
            </a:r>
            <a:r>
              <a:rPr lang="fr-FR" sz="2800" dirty="0" smtClean="0"/>
              <a:t>, qui possède une section efficace de capture neutronique très importante en comparaison au </a:t>
            </a:r>
            <a:r>
              <a:rPr lang="en-GB" sz="2800" baseline="30000" dirty="0"/>
              <a:t>7</a:t>
            </a:r>
            <a:r>
              <a:rPr lang="en-GB" sz="2800" dirty="0" smtClean="0"/>
              <a:t>Li</a:t>
            </a:r>
            <a:r>
              <a:rPr lang="fr-FR" sz="2800" dirty="0" smtClean="0"/>
              <a:t>, produit du tritium, nucléide radioactif, par activation neutronique selon la réaction suivante :</a:t>
            </a:r>
            <a:endParaRPr lang="fr-FR" sz="2800" dirty="0"/>
          </a:p>
        </p:txBody>
      </p:sp>
      <p:pic>
        <p:nvPicPr>
          <p:cNvPr id="38915" name="Picture 3"/>
          <p:cNvPicPr>
            <a:picLocks noChangeAspect="1" noChangeArrowheads="1"/>
          </p:cNvPicPr>
          <p:nvPr/>
        </p:nvPicPr>
        <p:blipFill>
          <a:blip r:embed="rId2"/>
          <a:srcRect/>
          <a:stretch>
            <a:fillRect/>
          </a:stretch>
        </p:blipFill>
        <p:spPr bwMode="auto">
          <a:xfrm>
            <a:off x="519102" y="5762643"/>
            <a:ext cx="7624798" cy="6667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357"/>
            <a:ext cx="8229600" cy="6126163"/>
          </a:xfrm>
        </p:spPr>
        <p:txBody>
          <a:bodyPr>
            <a:normAutofit/>
          </a:bodyPr>
          <a:lstStyle/>
          <a:p>
            <a:r>
              <a:rPr lang="fr-FR" dirty="0"/>
              <a:t>Afin de limiter la formation de tritium, le lithium employé dans le conditionnement du circuit primaire est enrichi à 99,9 % en </a:t>
            </a:r>
            <a:r>
              <a:rPr lang="en-GB" baseline="30000" dirty="0"/>
              <a:t>7</a:t>
            </a:r>
            <a:r>
              <a:rPr lang="en-GB" dirty="0"/>
              <a:t>Li</a:t>
            </a:r>
            <a:r>
              <a:rPr lang="fr-FR" dirty="0"/>
              <a:t>. </a:t>
            </a:r>
            <a:endParaRPr lang="fr-FR" dirty="0" smtClean="0"/>
          </a:p>
          <a:p>
            <a:pPr>
              <a:buNone/>
            </a:pPr>
            <a:r>
              <a:rPr lang="fr-FR" dirty="0" smtClean="0"/>
              <a:t> </a:t>
            </a:r>
            <a:endParaRPr lang="fr-FR" dirty="0"/>
          </a:p>
          <a:p>
            <a:r>
              <a:rPr lang="fr-FR" dirty="0" smtClean="0"/>
              <a:t>Le rôle de la lithine est donc de réguler le pH du fluide du circuit primaire pour limiter l’effet de la corrosion généralisée. </a:t>
            </a:r>
          </a:p>
          <a:p>
            <a:endParaRPr lang="fr-FR" dirty="0" smtClean="0"/>
          </a:p>
          <a:p>
            <a:r>
              <a:rPr lang="fr-FR" dirty="0" smtClean="0"/>
              <a:t>La concentration en lithine à injecter dans le fluide dépend de la concentration d’acide borique utilisée.</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l"/>
            <a:r>
              <a:rPr lang="fr-FR" sz="2800" dirty="0" smtClean="0"/>
              <a:t>Le comportement à la corrosion d’un matériau dépend de plusieurs paramètres:</a:t>
            </a:r>
            <a:br>
              <a:rPr lang="fr-FR" sz="2800" dirty="0" smtClean="0"/>
            </a:br>
            <a:endParaRPr lang="fr-FR" sz="2800" dirty="0"/>
          </a:p>
        </p:txBody>
      </p:sp>
      <p:sp>
        <p:nvSpPr>
          <p:cNvPr id="3" name="Espace réservé du contenu 2"/>
          <p:cNvSpPr>
            <a:spLocks noGrp="1"/>
          </p:cNvSpPr>
          <p:nvPr>
            <p:ph idx="1"/>
          </p:nvPr>
        </p:nvSpPr>
        <p:spPr>
          <a:xfrm>
            <a:off x="214282" y="1071546"/>
            <a:ext cx="8472518" cy="5054617"/>
          </a:xfrm>
        </p:spPr>
        <p:txBody>
          <a:bodyPr>
            <a:normAutofit fontScale="92500"/>
          </a:bodyPr>
          <a:lstStyle/>
          <a:p>
            <a:pPr>
              <a:buNone/>
            </a:pPr>
            <a:endParaRPr lang="fr-FR" dirty="0" smtClean="0"/>
          </a:p>
          <a:p>
            <a:pPr>
              <a:buFont typeface="Arial" charset="0"/>
              <a:buChar char="•"/>
            </a:pPr>
            <a:r>
              <a:rPr lang="fr-FR" dirty="0" smtClean="0"/>
              <a:t>Composition chimique et microstructure du métal.</a:t>
            </a:r>
          </a:p>
          <a:p>
            <a:pPr>
              <a:buFont typeface="Arial" charset="0"/>
              <a:buChar char="•"/>
            </a:pPr>
            <a:endParaRPr lang="fr-FR" dirty="0" smtClean="0"/>
          </a:p>
          <a:p>
            <a:pPr>
              <a:buFont typeface="Arial" charset="0"/>
              <a:buChar char="•"/>
            </a:pPr>
            <a:r>
              <a:rPr lang="fr-FR" dirty="0" smtClean="0"/>
              <a:t>Composition chimique de l’environnement.</a:t>
            </a:r>
          </a:p>
          <a:p>
            <a:pPr>
              <a:buFont typeface="Arial" charset="0"/>
              <a:buChar char="•"/>
            </a:pPr>
            <a:endParaRPr lang="fr-FR" dirty="0" smtClean="0"/>
          </a:p>
          <a:p>
            <a:pPr>
              <a:buFont typeface="Arial" charset="0"/>
              <a:buChar char="•"/>
            </a:pPr>
            <a:r>
              <a:rPr lang="fr-FR" dirty="0" smtClean="0"/>
              <a:t>Paramètres physiques (température, irradiation…).</a:t>
            </a:r>
          </a:p>
          <a:p>
            <a:pPr>
              <a:buFont typeface="Arial" charset="0"/>
              <a:buChar char="•"/>
            </a:pPr>
            <a:endParaRPr lang="fr-FR" dirty="0" smtClean="0"/>
          </a:p>
          <a:p>
            <a:pPr>
              <a:buFont typeface="Arial" charset="0"/>
              <a:buChar char="•"/>
            </a:pPr>
            <a:r>
              <a:rPr lang="fr-FR" dirty="0" smtClean="0"/>
              <a:t>Sollicitation mécaniques (contrainte, chocs, frottements).</a:t>
            </a:r>
          </a:p>
          <a:p>
            <a:pPr>
              <a:buNone/>
            </a:pPr>
            <a:endParaRPr lang="fr-FR" dirty="0" smtClean="0"/>
          </a:p>
          <a:p>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4"/>
            <a:ext cx="8229600" cy="1143000"/>
          </a:xfrm>
        </p:spPr>
        <p:txBody>
          <a:bodyPr>
            <a:noAutofit/>
          </a:bodyPr>
          <a:lstStyle/>
          <a:p>
            <a:r>
              <a:rPr lang="fr-FR" sz="3600" b="1" dirty="0" smtClean="0"/>
              <a:t>Rôle de l’hydrogène (H2) : Régulation du potentiel redox</a:t>
            </a:r>
            <a:endParaRPr lang="fr-FR" sz="3600" b="1" dirty="0"/>
          </a:p>
        </p:txBody>
      </p:sp>
      <p:sp>
        <p:nvSpPr>
          <p:cNvPr id="3" name="Espace réservé du contenu 2"/>
          <p:cNvSpPr>
            <a:spLocks noGrp="1"/>
          </p:cNvSpPr>
          <p:nvPr>
            <p:ph idx="1"/>
          </p:nvPr>
        </p:nvSpPr>
        <p:spPr/>
        <p:txBody>
          <a:bodyPr>
            <a:normAutofit lnSpcReduction="10000"/>
          </a:bodyPr>
          <a:lstStyle/>
          <a:p>
            <a:r>
              <a:rPr lang="fr-FR" dirty="0" smtClean="0"/>
              <a:t>sous l’effet du rayonnement ionisant, la radiolyse de l’eau entraîne la formation:</a:t>
            </a:r>
          </a:p>
          <a:p>
            <a:r>
              <a:rPr lang="fr-FR" dirty="0" smtClean="0"/>
              <a:t> de dihydrogène, </a:t>
            </a:r>
          </a:p>
          <a:p>
            <a:r>
              <a:rPr lang="fr-FR" dirty="0" smtClean="0"/>
              <a:t>de dioxygène, </a:t>
            </a:r>
          </a:p>
          <a:p>
            <a:r>
              <a:rPr lang="fr-FR" dirty="0" smtClean="0"/>
              <a:t>de peroxyde d’hydrogène </a:t>
            </a:r>
            <a:r>
              <a:rPr lang="fr-FR" dirty="0"/>
              <a:t>  </a:t>
            </a:r>
            <a:r>
              <a:rPr lang="fr-FR" dirty="0" smtClean="0"/>
              <a:t>H</a:t>
            </a:r>
            <a:r>
              <a:rPr lang="fr-FR" baseline="-25000" dirty="0" smtClean="0"/>
              <a:t>2</a:t>
            </a:r>
            <a:r>
              <a:rPr lang="fr-FR" dirty="0" smtClean="0"/>
              <a:t>O</a:t>
            </a:r>
            <a:r>
              <a:rPr lang="fr-FR" baseline="-25000" dirty="0" smtClean="0"/>
              <a:t>2</a:t>
            </a:r>
            <a:endParaRPr lang="fr-FR" dirty="0" smtClean="0"/>
          </a:p>
          <a:p>
            <a:r>
              <a:rPr lang="fr-FR" dirty="0"/>
              <a:t> </a:t>
            </a:r>
            <a:r>
              <a:rPr lang="fr-FR" dirty="0" smtClean="0"/>
              <a:t>et de radicaux libres oxydants ou réducteurs </a:t>
            </a:r>
          </a:p>
          <a:p>
            <a:r>
              <a:rPr lang="fr-FR" dirty="0" smtClean="0"/>
              <a:t>H</a:t>
            </a:r>
            <a:r>
              <a:rPr lang="fr-FR" baseline="-25000" dirty="0" smtClean="0"/>
              <a:t>2</a:t>
            </a:r>
            <a:r>
              <a:rPr lang="fr-FR" dirty="0" smtClean="0"/>
              <a:t>O → 1/2 </a:t>
            </a:r>
            <a:r>
              <a:rPr lang="fr-FR" dirty="0"/>
              <a:t>O</a:t>
            </a:r>
            <a:r>
              <a:rPr lang="fr-FR" baseline="-25000" dirty="0"/>
              <a:t>2</a:t>
            </a:r>
            <a:r>
              <a:rPr lang="fr-FR" dirty="0"/>
              <a:t> + </a:t>
            </a:r>
            <a:r>
              <a:rPr lang="fr-FR" dirty="0" smtClean="0"/>
              <a:t>2H</a:t>
            </a:r>
            <a:r>
              <a:rPr lang="fr-FR" baseline="30000" dirty="0" smtClean="0"/>
              <a:t>+</a:t>
            </a:r>
            <a:r>
              <a:rPr lang="fr-FR" dirty="0" smtClean="0"/>
              <a:t> </a:t>
            </a:r>
            <a:r>
              <a:rPr lang="fr-FR" dirty="0"/>
              <a:t>+ </a:t>
            </a:r>
            <a:r>
              <a:rPr lang="fr-FR" dirty="0" smtClean="0"/>
              <a:t>2e</a:t>
            </a:r>
            <a:r>
              <a:rPr lang="fr-FR" baseline="30000" dirty="0"/>
              <a:t>–</a:t>
            </a:r>
            <a:endParaRPr lang="fr-FR" dirty="0"/>
          </a:p>
          <a:p>
            <a:r>
              <a:rPr lang="fr-FR" dirty="0" smtClean="0"/>
              <a:t>H</a:t>
            </a:r>
            <a:r>
              <a:rPr lang="fr-FR" baseline="-25000" dirty="0" smtClean="0"/>
              <a:t>2</a:t>
            </a:r>
            <a:r>
              <a:rPr lang="fr-FR" dirty="0" smtClean="0"/>
              <a:t>O </a:t>
            </a:r>
            <a:r>
              <a:rPr lang="fr-FR" dirty="0"/>
              <a:t>+ </a:t>
            </a:r>
            <a:r>
              <a:rPr lang="fr-FR" dirty="0" smtClean="0"/>
              <a:t>e</a:t>
            </a:r>
            <a:r>
              <a:rPr lang="fr-FR" baseline="30000" dirty="0"/>
              <a:t>–</a:t>
            </a:r>
            <a:r>
              <a:rPr lang="fr-FR" dirty="0" smtClean="0"/>
              <a:t> →OH</a:t>
            </a:r>
            <a:r>
              <a:rPr lang="fr-FR" baseline="30000" dirty="0"/>
              <a:t>–</a:t>
            </a:r>
            <a:r>
              <a:rPr lang="fr-FR" dirty="0" smtClean="0"/>
              <a:t> </a:t>
            </a:r>
            <a:r>
              <a:rPr lang="fr-FR" dirty="0"/>
              <a:t>+ 1/2 H</a:t>
            </a:r>
            <a:r>
              <a:rPr lang="fr-FR" baseline="-25000" dirty="0"/>
              <a:t>2</a:t>
            </a:r>
            <a:endParaRPr lang="fr-FR" dirty="0"/>
          </a:p>
          <a:p>
            <a:endParaRPr lang="fr-F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57298"/>
            <a:ext cx="8229600" cy="4857784"/>
          </a:xfrm>
        </p:spPr>
        <p:txBody>
          <a:bodyPr>
            <a:normAutofit/>
          </a:bodyPr>
          <a:lstStyle/>
          <a:p>
            <a:r>
              <a:rPr lang="fr-FR" dirty="0" smtClean="0"/>
              <a:t>À 300 °C et dans des conditions oxydantes, même des aciers inoxydables sont sensibles aux phénomènes de corrosion.</a:t>
            </a:r>
          </a:p>
          <a:p>
            <a:endParaRPr lang="fr-FR" dirty="0" smtClean="0"/>
          </a:p>
          <a:p>
            <a:r>
              <a:rPr lang="fr-FR" dirty="0" smtClean="0"/>
              <a:t> Pour limiter la corrosion généralisée et la corrosion sous contrainte des différents alliages, il est nécessaire d’injecter de l’hydrogène.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46151"/>
            <a:ext cx="8229600" cy="5768997"/>
          </a:xfrm>
        </p:spPr>
        <p:txBody>
          <a:bodyPr/>
          <a:lstStyle/>
          <a:p>
            <a:r>
              <a:rPr lang="fr-FR" dirty="0" smtClean="0"/>
              <a:t>Cet hydrogène permet la recombinaison des molécules d’oxygène créées par radiolyse et permet de s’assurer du caractère réducteur du milieu. </a:t>
            </a:r>
          </a:p>
          <a:p>
            <a:endParaRPr lang="fr-FR" dirty="0" smtClean="0"/>
          </a:p>
          <a:p>
            <a:r>
              <a:rPr lang="fr-FR" dirty="0" smtClean="0"/>
              <a:t>Une quantité d’hydrogène injectée de 25 à 35 cm3.kg-1 réduit la concentration en oxygène dissous à une valeur inférieure à 0,01 mg.kg-1. </a:t>
            </a:r>
          </a:p>
          <a:p>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0790" y="500042"/>
            <a:ext cx="9031804" cy="250033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1470" y="3714752"/>
            <a:ext cx="9215470"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214346" y="-24"/>
            <a:ext cx="9429816" cy="4143404"/>
          </a:xfrm>
          <a:prstGeom prst="rect">
            <a:avLst/>
          </a:prstGeom>
          <a:noFill/>
          <a:ln w="9525">
            <a:noFill/>
            <a:miter lim="800000"/>
            <a:headEnd/>
            <a:tailEnd/>
          </a:ln>
          <a:effectLst/>
        </p:spPr>
      </p:pic>
      <p:sp>
        <p:nvSpPr>
          <p:cNvPr id="3" name="Titre 2"/>
          <p:cNvSpPr>
            <a:spLocks noGrp="1"/>
          </p:cNvSpPr>
          <p:nvPr>
            <p:ph type="title"/>
          </p:nvPr>
        </p:nvSpPr>
        <p:spPr>
          <a:xfrm>
            <a:off x="0" y="4214818"/>
            <a:ext cx="9144000" cy="2571768"/>
          </a:xfrm>
        </p:spPr>
        <p:txBody>
          <a:bodyPr>
            <a:normAutofit fontScale="90000"/>
          </a:bodyPr>
          <a:lstStyle/>
          <a:p>
            <a:pPr algn="l"/>
            <a:r>
              <a:rPr lang="fr-FR" sz="3200" dirty="0" smtClean="0"/>
              <a:t>L’alliage qui présente la plus grande surface de contact est l’Inconel.</a:t>
            </a:r>
            <a:br>
              <a:rPr lang="fr-FR" sz="3200" dirty="0" smtClean="0"/>
            </a:br>
            <a:r>
              <a:rPr lang="fr-FR" sz="3200" dirty="0" smtClean="0"/>
              <a:t>Alliage 690 compose les tubes du GV, </a:t>
            </a:r>
            <a:br>
              <a:rPr lang="fr-FR" sz="3200" dirty="0" smtClean="0"/>
            </a:br>
            <a:r>
              <a:rPr lang="fr-FR" sz="3200" dirty="0" smtClean="0"/>
              <a:t>Réaction électrochimique entre l’eau du milieu et les éléments métalliques constitutifs de l’alliage (Ni, Fe, Cr).</a:t>
            </a:r>
            <a:endParaRPr lang="fr-FR" sz="32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0" y="28184"/>
            <a:ext cx="9143999" cy="6329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1026" name="Picture 2"/>
          <p:cNvPicPr>
            <a:picLocks noChangeAspect="1" noChangeArrowheads="1"/>
          </p:cNvPicPr>
          <p:nvPr/>
        </p:nvPicPr>
        <p:blipFill>
          <a:blip r:embed="rId2"/>
          <a:srcRect/>
          <a:stretch>
            <a:fillRect/>
          </a:stretch>
        </p:blipFill>
        <p:spPr bwMode="auto">
          <a:xfrm>
            <a:off x="-142363" y="1571613"/>
            <a:ext cx="9429271" cy="5382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642918"/>
            <a:ext cx="8115328" cy="4786346"/>
          </a:xfrm>
        </p:spPr>
        <p:txBody>
          <a:bodyPr>
            <a:noAutofit/>
          </a:bodyPr>
          <a:lstStyle/>
          <a:p>
            <a:pPr algn="l"/>
            <a:r>
              <a:rPr lang="fr-FR" sz="2400" dirty="0" smtClean="0"/>
              <a:t>Observation par MET, MET haute résolution et diffraction</a:t>
            </a:r>
            <a:br>
              <a:rPr lang="fr-FR" sz="2400" dirty="0" smtClean="0"/>
            </a:br>
            <a:r>
              <a:rPr lang="fr-FR" sz="2400" dirty="0" smtClean="0"/>
              <a:t>locale de la couche d’oxyde formée sur un alliage 690 corrodé 858 </a:t>
            </a:r>
            <a:r>
              <a:rPr lang="fr-FR" sz="2400" dirty="0" smtClean="0"/>
              <a:t>h en </a:t>
            </a:r>
            <a:r>
              <a:rPr lang="fr-FR" sz="2400" dirty="0" smtClean="0"/>
              <a:t>milieu primaire des REP (325 °C, 1 000 ppm de bore sous </a:t>
            </a:r>
            <a:r>
              <a:rPr lang="fr-FR" sz="2400" dirty="0" smtClean="0"/>
              <a:t>forme H3BO3 </a:t>
            </a:r>
            <a:r>
              <a:rPr lang="fr-FR" sz="2400" dirty="0" smtClean="0"/>
              <a:t>avec 2 ppm de lithium sous forme de </a:t>
            </a:r>
            <a:r>
              <a:rPr lang="fr-FR" sz="2400" dirty="0" err="1" smtClean="0"/>
              <a:t>LiOH</a:t>
            </a:r>
            <a:r>
              <a:rPr lang="fr-FR" sz="2400" dirty="0" smtClean="0"/>
              <a:t>, soit un pH de </a:t>
            </a:r>
            <a:r>
              <a:rPr lang="fr-FR" sz="2400" dirty="0" smtClean="0"/>
              <a:t>7,2 à </a:t>
            </a:r>
            <a:r>
              <a:rPr lang="fr-FR" sz="2400" dirty="0" smtClean="0"/>
              <a:t>325 °C, une concentration en hydrogène dissous de l’ordre </a:t>
            </a:r>
            <a:r>
              <a:rPr lang="fr-FR" sz="2400" dirty="0" smtClean="0"/>
              <a:t>de 1,7×10-3 </a:t>
            </a:r>
            <a:r>
              <a:rPr lang="fr-FR" sz="2400" dirty="0" err="1" smtClean="0"/>
              <a:t>mol.L</a:t>
            </a:r>
            <a:r>
              <a:rPr lang="fr-FR" sz="2400" dirty="0" smtClean="0"/>
              <a:t>-1). </a:t>
            </a:r>
            <a:endParaRPr lang="fr-FR"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p:cNvPicPr>
            <a:picLocks noChangeAspect="1" noChangeArrowheads="1"/>
          </p:cNvPicPr>
          <p:nvPr/>
        </p:nvPicPr>
        <p:blipFill>
          <a:blip r:embed="rId2"/>
          <a:srcRect/>
          <a:stretch>
            <a:fillRect/>
          </a:stretch>
        </p:blipFill>
        <p:spPr bwMode="auto">
          <a:xfrm>
            <a:off x="0" y="0"/>
            <a:ext cx="9144000" cy="68559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1071602" y="0"/>
            <a:ext cx="11340167" cy="7286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3074" name="Picture 2"/>
          <p:cNvPicPr>
            <a:picLocks noChangeAspect="1" noChangeArrowheads="1"/>
          </p:cNvPicPr>
          <p:nvPr/>
        </p:nvPicPr>
        <p:blipFill>
          <a:blip r:embed="rId2"/>
          <a:srcRect/>
          <a:stretch>
            <a:fillRect/>
          </a:stretch>
        </p:blipFill>
        <p:spPr bwMode="auto">
          <a:xfrm>
            <a:off x="97351" y="285728"/>
            <a:ext cx="8904567" cy="5929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71438" y="8496"/>
            <a:ext cx="9001156" cy="6849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0" y="71414"/>
            <a:ext cx="9143999" cy="6517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85784" y="0"/>
            <a:ext cx="942978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32" y="0"/>
            <a:ext cx="9129774" cy="6429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33944" y="1571612"/>
            <a:ext cx="9177944"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132748" y="357166"/>
            <a:ext cx="9491094" cy="5929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357353" y="857231"/>
            <a:ext cx="10501354" cy="55007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25470"/>
          </a:xfrm>
        </p:spPr>
        <p:txBody>
          <a:bodyPr>
            <a:normAutofit fontScale="90000"/>
          </a:bodyPr>
          <a:lstStyle/>
          <a:p>
            <a:r>
              <a:rPr lang="fr-FR" dirty="0" smtClean="0"/>
              <a:t>Purification du fluide primaire</a:t>
            </a:r>
            <a:endParaRPr lang="fr-FR" dirty="0"/>
          </a:p>
        </p:txBody>
      </p:sp>
      <p:sp>
        <p:nvSpPr>
          <p:cNvPr id="3" name="Espace réservé du contenu 2"/>
          <p:cNvSpPr>
            <a:spLocks noGrp="1"/>
          </p:cNvSpPr>
          <p:nvPr>
            <p:ph idx="1"/>
          </p:nvPr>
        </p:nvSpPr>
        <p:spPr>
          <a:xfrm>
            <a:off x="0" y="928670"/>
            <a:ext cx="9144000" cy="5786478"/>
          </a:xfrm>
        </p:spPr>
        <p:txBody>
          <a:bodyPr>
            <a:normAutofit fontScale="92500" lnSpcReduction="20000"/>
          </a:bodyPr>
          <a:lstStyle/>
          <a:p>
            <a:r>
              <a:rPr lang="fr-FR" dirty="0" smtClean="0"/>
              <a:t>Les produits de corrosion étant présents en grande quantité dans le fluide, une purification est nécessaire.</a:t>
            </a:r>
          </a:p>
          <a:p>
            <a:r>
              <a:rPr lang="fr-FR" dirty="0" smtClean="0"/>
              <a:t> Celle-ci est réalisée en continu lors du fonctionnement de la centrale ainsi que lors des arrêts de tranche.</a:t>
            </a:r>
          </a:p>
          <a:p>
            <a:r>
              <a:rPr lang="fr-FR" dirty="0" smtClean="0"/>
              <a:t> Cela est effectué par la mise en dérivation d’une certaine quantité de fluide (environ 3,5 %) dirigée vers le circuit de contrôle volumétrique et chimique (RCV).</a:t>
            </a:r>
          </a:p>
          <a:p>
            <a:r>
              <a:rPr lang="fr-FR" dirty="0" smtClean="0"/>
              <a:t>Après diminution de la température entre 25°C et 45°C, l’eau passe successivement sur des cartouches filtrantes permettant la rétention de 99,8 % des particules en suspension ayant un diamètre supérieur au micron,</a:t>
            </a:r>
          </a:p>
          <a:p>
            <a:r>
              <a:rPr lang="fr-FR" dirty="0" smtClean="0"/>
              <a:t> puis à travers des résines échangeuses d’ions.</a:t>
            </a:r>
            <a:endParaRPr lang="fr-F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71407" y="-24"/>
            <a:ext cx="9072594" cy="6858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2" y="0"/>
            <a:ext cx="9144032" cy="6072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2" y="33354"/>
            <a:ext cx="9144032" cy="6432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9144000" cy="700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22335</TotalTime>
  <Words>1118</Words>
  <Application>Microsoft Office PowerPoint</Application>
  <PresentationFormat>Affichage à l'écran (4:3)</PresentationFormat>
  <Paragraphs>94</Paragraphs>
  <Slides>68</Slides>
  <Notes>0</Notes>
  <HiddenSlides>0</HiddenSlides>
  <MMClips>0</MMClips>
  <ScaleCrop>false</ScaleCrop>
  <HeadingPairs>
    <vt:vector size="4" baseType="variant">
      <vt:variant>
        <vt:lpstr>Thème</vt:lpstr>
      </vt:variant>
      <vt:variant>
        <vt:i4>1</vt:i4>
      </vt:variant>
      <vt:variant>
        <vt:lpstr>Titres des diapositives</vt:lpstr>
      </vt:variant>
      <vt:variant>
        <vt:i4>68</vt:i4>
      </vt:variant>
    </vt:vector>
  </HeadingPairs>
  <TitlesOfParts>
    <vt:vector size="69" baseType="lpstr">
      <vt:lpstr>Thème Office</vt:lpstr>
      <vt:lpstr>Diapositive 1</vt:lpstr>
      <vt:lpstr>Introduction </vt:lpstr>
      <vt:lpstr>Diapositive 3</vt:lpstr>
      <vt:lpstr>Diapositive 4</vt:lpstr>
      <vt:lpstr>Le comportement à la corrosion d’un matériau dépend de plusieurs paramètres: </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VOIR COURS TOPO CORROSION </vt:lpstr>
      <vt:lpstr>Diapositive 33</vt:lpstr>
      <vt:lpstr>Diapositive 34</vt:lpstr>
      <vt:lpstr>Diapositive 35</vt:lpstr>
      <vt:lpstr>Diapositive 36</vt:lpstr>
      <vt:lpstr>Diapositive 37</vt:lpstr>
      <vt:lpstr>Diapositive 38</vt:lpstr>
      <vt:lpstr>Le circuit primaire d’un réacteur à eau pressurisée est conditionné par trois constituants majeurs :</vt:lpstr>
      <vt:lpstr>Diapositive 40</vt:lpstr>
      <vt:lpstr>Diapositive 41</vt:lpstr>
      <vt:lpstr> Acide borique (H3BO3 ) : Modération de la réaction nucléaire La réaction nucléaire est une réaction en chaîne. </vt:lpstr>
      <vt:lpstr>Diapositive 43</vt:lpstr>
      <vt:lpstr>Diapositive 44</vt:lpstr>
      <vt:lpstr>Diapositive 45</vt:lpstr>
      <vt:lpstr>Diapositive 46</vt:lpstr>
      <vt:lpstr>Lithine (LiOH) : Régulation du pH </vt:lpstr>
      <vt:lpstr>Diapositive 48</vt:lpstr>
      <vt:lpstr>Diapositive 49</vt:lpstr>
      <vt:lpstr>Rôle de l’hydrogène (H2) : Régulation du potentiel redox</vt:lpstr>
      <vt:lpstr>Diapositive 51</vt:lpstr>
      <vt:lpstr>Diapositive 52</vt:lpstr>
      <vt:lpstr>Diapositive 53</vt:lpstr>
      <vt:lpstr>L’alliage qui présente la plus grande surface de contact est l’Inconel. Alliage 690 compose les tubes du GV,  Réaction électrochimique entre l’eau du milieu et les éléments métalliques constitutifs de l’alliage (Ni, Fe, Cr).</vt:lpstr>
      <vt:lpstr>Diapositive 55</vt:lpstr>
      <vt:lpstr>Diapositive 56</vt:lpstr>
      <vt:lpstr>Observation par MET, MET haute résolution et diffraction locale de la couche d’oxyde formée sur un alliage 690 corrodé 858 h en milieu primaire des REP (325 °C, 1 000 ppm de bore sous forme H3BO3 avec 2 ppm de lithium sous forme de LiOH, soit un pH de 7,2 à 325 °C, une concentration en hydrogène dissous de l’ordre de 1,7×10-3 mol.L-1). </vt:lpstr>
      <vt:lpstr>Diapositive 58</vt:lpstr>
      <vt:lpstr>Diapositive 59</vt:lpstr>
      <vt:lpstr>Diapositive 60</vt:lpstr>
      <vt:lpstr>Diapositive 61</vt:lpstr>
      <vt:lpstr>Diapositive 62</vt:lpstr>
      <vt:lpstr>Diapositive 63</vt:lpstr>
      <vt:lpstr>Diapositive 64</vt:lpstr>
      <vt:lpstr>Diapositive 65</vt:lpstr>
      <vt:lpstr>Diapositive 66</vt:lpstr>
      <vt:lpstr>Purification du fluide primaire</vt:lpstr>
      <vt:lpstr>Diapositive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178</cp:revision>
  <dcterms:created xsi:type="dcterms:W3CDTF">2017-03-01T07:26:32Z</dcterms:created>
  <dcterms:modified xsi:type="dcterms:W3CDTF">2017-05-02T10:04:45Z</dcterms:modified>
</cp:coreProperties>
</file>