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 snapToObjects="1">
      <p:cViewPr varScale="1">
        <p:scale>
          <a:sx n="63" d="100"/>
          <a:sy n="63" d="100"/>
        </p:scale>
        <p:origin x="1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" descr="Image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6172" t="129" r="6044" b="129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67" name="Line"/>
          <p:cNvSpPr>
            <a:spLocks noGrp="1"/>
          </p:cNvSpPr>
          <p:nvPr>
            <p:ph type="body" idx="14"/>
          </p:nvPr>
        </p:nvSpPr>
        <p:spPr>
          <a:xfrm flipV="1">
            <a:off x="406400" y="4400994"/>
            <a:ext cx="12192000" cy="263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68" name="Ibm cognos Analytics"/>
          <p:cNvSpPr txBox="1">
            <a:spLocks noGrp="1"/>
          </p:cNvSpPr>
          <p:nvPr>
            <p:ph type="title"/>
          </p:nvPr>
        </p:nvSpPr>
        <p:spPr>
          <a:xfrm>
            <a:off x="406400" y="4632325"/>
            <a:ext cx="12192000" cy="2705100"/>
          </a:xfrm>
          <a:prstGeom prst="rect">
            <a:avLst/>
          </a:prstGeom>
        </p:spPr>
        <p:txBody>
          <a:bodyPr/>
          <a:lstStyle>
            <a:lvl1pPr defTabSz="443991">
              <a:defRPr sz="12920"/>
            </a:lvl1pPr>
          </a:lstStyle>
          <a:p>
            <a:r>
              <a:rPr dirty="0" err="1"/>
              <a:t>Ibm</a:t>
            </a:r>
            <a:r>
              <a:rPr dirty="0"/>
              <a:t> </a:t>
            </a:r>
            <a:r>
              <a:rPr dirty="0" err="1"/>
              <a:t>cognos</a:t>
            </a:r>
            <a:r>
              <a:rPr dirty="0"/>
              <a:t> Analytics</a:t>
            </a:r>
          </a:p>
        </p:txBody>
      </p:sp>
      <p:sp>
        <p:nvSpPr>
          <p:cNvPr id="169" name="Data visualizations using"/>
          <p:cNvSpPr txBox="1">
            <a:spLocks noGrp="1"/>
          </p:cNvSpPr>
          <p:nvPr>
            <p:ph type="body" sz="quarter" idx="1"/>
          </p:nvPr>
        </p:nvSpPr>
        <p:spPr>
          <a:xfrm>
            <a:off x="406400" y="2416175"/>
            <a:ext cx="12192000" cy="1803400"/>
          </a:xfrm>
          <a:prstGeom prst="rect">
            <a:avLst/>
          </a:prstGeom>
          <a:effectLst>
            <a:outerShdw blurRad="63500" dist="51593" dir="5400000" rotWithShape="0">
              <a:srgbClr val="000000">
                <a:alpha val="36322"/>
              </a:srgbClr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Data visualizations using</a:t>
            </a:r>
          </a:p>
        </p:txBody>
      </p:sp>
      <p:sp>
        <p:nvSpPr>
          <p:cNvPr id="170" name="Monal Gosai  C0735599…"/>
          <p:cNvSpPr txBox="1"/>
          <p:nvPr/>
        </p:nvSpPr>
        <p:spPr>
          <a:xfrm>
            <a:off x="406400" y="7673267"/>
            <a:ext cx="10309227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>
              <a:lnSpc>
                <a:spcPct val="20000"/>
              </a:lnSpc>
              <a:defRPr>
                <a:solidFill>
                  <a:srgbClr val="FFFFFF"/>
                </a:solidFill>
              </a:defRPr>
            </a:pPr>
            <a:r>
              <a:rPr dirty="0" err="1"/>
              <a:t>Monal</a:t>
            </a:r>
            <a:r>
              <a:rPr dirty="0"/>
              <a:t> </a:t>
            </a:r>
            <a:r>
              <a:rPr dirty="0" err="1"/>
              <a:t>Gosai</a:t>
            </a:r>
            <a:r>
              <a:rPr dirty="0"/>
              <a:t>  C0735599</a:t>
            </a:r>
          </a:p>
          <a:p>
            <a:pPr lvl="4">
              <a:lnSpc>
                <a:spcPct val="20000"/>
              </a:lnSpc>
              <a:defRPr>
                <a:solidFill>
                  <a:srgbClr val="FFFFFF"/>
                </a:solidFill>
              </a:defRPr>
            </a:pPr>
            <a:r>
              <a:rPr dirty="0"/>
              <a:t>Harsh Pandya C0735693</a:t>
            </a:r>
          </a:p>
          <a:p>
            <a:pPr>
              <a:lnSpc>
                <a:spcPct val="20000"/>
              </a:lnSpc>
              <a:defRPr>
                <a:solidFill>
                  <a:srgbClr val="FFFFFF"/>
                </a:solidFill>
              </a:defRPr>
            </a:pPr>
            <a:r>
              <a:rPr dirty="0"/>
              <a:t>Abhishek </a:t>
            </a:r>
            <a:r>
              <a:rPr dirty="0" err="1"/>
              <a:t>Juluru</a:t>
            </a:r>
            <a:r>
              <a:rPr dirty="0"/>
              <a:t> C0735725</a:t>
            </a:r>
          </a:p>
          <a:p>
            <a:pPr>
              <a:lnSpc>
                <a:spcPct val="20000"/>
              </a:lnSpc>
              <a:defRPr>
                <a:solidFill>
                  <a:srgbClr val="FFFFFF"/>
                </a:solidFill>
              </a:defRPr>
            </a:pPr>
            <a:r>
              <a:rPr dirty="0"/>
              <a:t>Rupesh </a:t>
            </a:r>
            <a:r>
              <a:rPr dirty="0" err="1"/>
              <a:t>Rayanna</a:t>
            </a:r>
            <a:r>
              <a:rPr dirty="0"/>
              <a:t> C0719836</a:t>
            </a:r>
          </a:p>
          <a:p>
            <a:pPr>
              <a:lnSpc>
                <a:spcPct val="20000"/>
              </a:lnSpc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340738" y="431800"/>
            <a:ext cx="2606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Influenza-Like Illness (ILI) Activity ma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Influenza-Like Illness (ILI) Activity map</a:t>
            </a:r>
          </a:p>
        </p:txBody>
      </p:sp>
      <p:sp>
        <p:nvSpPr>
          <p:cNvPr id="218" name="Activities Related to ILI represented in a Map"/>
          <p:cNvSpPr txBox="1"/>
          <p:nvPr/>
        </p:nvSpPr>
        <p:spPr>
          <a:xfrm>
            <a:off x="447751" y="2266382"/>
            <a:ext cx="609446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A6AAA9"/>
                </a:solidFill>
              </a:defRPr>
            </a:lvl1pPr>
          </a:lstStyle>
          <a:p>
            <a:r>
              <a:t>Activities Related to ILI represented in a Map</a:t>
            </a:r>
          </a:p>
        </p:txBody>
      </p:sp>
      <p:pic>
        <p:nvPicPr>
          <p:cNvPr id="219" name="Screen Shot 2018-11-10 at 3.34.19 AM.png" descr="Screen Shot 2018-11-10 at 3.34.1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2895600"/>
            <a:ext cx="9207500" cy="4895031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Activities mapped where darker state represents higher level of ILI activity compared to lighter states. (Level 1 - Level 10)"/>
          <p:cNvSpPr txBox="1"/>
          <p:nvPr/>
        </p:nvSpPr>
        <p:spPr>
          <a:xfrm>
            <a:off x="447751" y="7887975"/>
            <a:ext cx="1165741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r>
              <a:t>Activities mapped where darker state represents higher level of ILI activity compared to lighter states. (Level 1 - Level 10)</a:t>
            </a:r>
          </a:p>
        </p:txBody>
      </p:sp>
      <p:sp>
        <p:nvSpPr>
          <p:cNvPr id="221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aediatric mortal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Paediatric mortality</a:t>
            </a:r>
          </a:p>
        </p:txBody>
      </p:sp>
      <p:pic>
        <p:nvPicPr>
          <p:cNvPr id="224" name="Screen Shot 2018-11-16 at 7.32.45 PM.png" descr="Screen Shot 2018-11-16 at 7.32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2895600"/>
            <a:ext cx="9017000" cy="5635625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Child Mortality grouped by season 2015-2019 represented on Column Chart."/>
          <p:cNvSpPr txBox="1"/>
          <p:nvPr/>
        </p:nvSpPr>
        <p:spPr>
          <a:xfrm>
            <a:off x="477086" y="2210696"/>
            <a:ext cx="104508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A6AAA9"/>
                </a:solidFill>
              </a:defRPr>
            </a:lvl1pPr>
          </a:lstStyle>
          <a:p>
            <a:r>
              <a:t>Child Mortality grouped by season 2015-2019 represented on Column Chart.</a:t>
            </a:r>
          </a:p>
        </p:txBody>
      </p:sp>
      <p:sp>
        <p:nvSpPr>
          <p:cNvPr id="226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Each color represents different seas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>
                <a:solidFill>
                  <a:schemeClr val="accent4"/>
                </a:solidFill>
              </a:defRPr>
            </a:lvl1pPr>
          </a:lstStyle>
          <a:p>
            <a:r>
              <a:t>Each color represents different season</a:t>
            </a:r>
          </a:p>
        </p:txBody>
      </p:sp>
      <p:pic>
        <p:nvPicPr>
          <p:cNvPr id="229" name="Screen Shot 2018-11-16 at 7.34.08 PM.png" descr="Screen Shot 2018-11-16 at 7.34.0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35086" y="2895600"/>
            <a:ext cx="2540001" cy="512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Screen Shot 2018-11-16 at 7.33.59 PM.png" descr="Screen Shot 2018-11-16 at 7.33.5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24501" y="2895600"/>
            <a:ext cx="2540001" cy="512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Screen Shot 2018-11-16 at 7.33.44 PM.png" descr="Screen Shot 2018-11-16 at 7.33.44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5000" y="2895600"/>
            <a:ext cx="2540000" cy="512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Screen Shot 2018-11-16 at 7.34.25 PM.png" descr="Screen Shot 2018-11-16 at 7.34.25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13917" y="3517900"/>
            <a:ext cx="2082801" cy="2717801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eason-wise visual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>
                <a:solidFill>
                  <a:schemeClr val="accent4"/>
                </a:solidFill>
              </a:defRPr>
            </a:lvl1pPr>
          </a:lstStyle>
          <a:p>
            <a:r>
              <a:t>Season-wise visualization</a:t>
            </a:r>
          </a:p>
        </p:txBody>
      </p:sp>
      <p:pic>
        <p:nvPicPr>
          <p:cNvPr id="236" name="Screen Shot 2018-11-17 at 1.00.17 AM.png" descr="Screen Shot 2018-11-17 at 1.00.1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2895600"/>
            <a:ext cx="9017000" cy="5635625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38" name="We can separate the visualization by seasons where it shows different charts for each season."/>
          <p:cNvSpPr txBox="1"/>
          <p:nvPr/>
        </p:nvSpPr>
        <p:spPr>
          <a:xfrm>
            <a:off x="9805359" y="2412999"/>
            <a:ext cx="3015009" cy="246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r>
              <a:t>We can separate the visualization by seasons where it shows different charts for each season. 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 &amp; I Mortal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P &amp; I Mortality</a:t>
            </a:r>
          </a:p>
        </p:txBody>
      </p:sp>
      <p:pic>
        <p:nvPicPr>
          <p:cNvPr id="241" name="Screen Shot 2018-11-17 at 12.52.09 AM.png" descr="Screen Shot 2018-11-17 at 12.52.0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2895600"/>
            <a:ext cx="9017000" cy="5635625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43" name="Surveillance of Death caused due to Pneumonia and Influenza represented on a Line Chart"/>
          <p:cNvSpPr txBox="1"/>
          <p:nvPr/>
        </p:nvSpPr>
        <p:spPr>
          <a:xfrm>
            <a:off x="440492" y="2330450"/>
            <a:ext cx="1220578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A6AAA9"/>
                </a:solidFill>
              </a:defRPr>
            </a:lvl1pPr>
          </a:lstStyle>
          <a:p>
            <a:r>
              <a:t>Surveillance of Death caused due to Pneumonia and Influenza represented on a Line Chart</a:t>
            </a:r>
          </a:p>
        </p:txBody>
      </p:sp>
      <p:sp>
        <p:nvSpPr>
          <p:cNvPr id="244" name="Here each chart represents death caused by Pneumonia and Influenza from year 2014 - 2018."/>
          <p:cNvSpPr txBox="1"/>
          <p:nvPr/>
        </p:nvSpPr>
        <p:spPr>
          <a:xfrm>
            <a:off x="9907889" y="2908299"/>
            <a:ext cx="2823846" cy="246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r>
              <a:t>Here each chart represents death caused by Pneumonia and Influenza from year 2014 - 2018.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Novel Flu 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Novel Flu A</a:t>
            </a:r>
          </a:p>
        </p:txBody>
      </p:sp>
      <p:pic>
        <p:nvPicPr>
          <p:cNvPr id="247" name="Screen Shot 2018-11-16 at 8.02.31 PM.png" descr="Screen Shot 2018-11-16 at 8.02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2895600"/>
            <a:ext cx="9017000" cy="5635625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49" name="Novel Influenza A Virus Infections Cases by State"/>
          <p:cNvSpPr txBox="1"/>
          <p:nvPr/>
        </p:nvSpPr>
        <p:spPr>
          <a:xfrm>
            <a:off x="462009" y="2330450"/>
            <a:ext cx="659249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A6AAA9"/>
                </a:solidFill>
              </a:defRPr>
            </a:lvl1pPr>
          </a:lstStyle>
          <a:p>
            <a:r>
              <a:t>Novel Influenza A Virus Infections Cases by State</a:t>
            </a:r>
          </a:p>
        </p:txBody>
      </p:sp>
      <p:sp>
        <p:nvSpPr>
          <p:cNvPr id="250" name="Here lighter region represents less number of cases while darker region with more number of cases."/>
          <p:cNvSpPr txBox="1"/>
          <p:nvPr/>
        </p:nvSpPr>
        <p:spPr>
          <a:xfrm>
            <a:off x="9907889" y="2908299"/>
            <a:ext cx="2700040" cy="246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r>
              <a:t>Here lighter region represents less number of cases while darker region with more number of cases.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Hovering cursor reveals detai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lvl1pPr>
          </a:lstStyle>
          <a:p>
            <a:r>
              <a:t>Hovering cursor reveals details</a:t>
            </a:r>
          </a:p>
        </p:txBody>
      </p:sp>
      <p:pic>
        <p:nvPicPr>
          <p:cNvPr id="253" name="Screen Shot 2018-11-16 at 8.02.50 PM.png" descr="Screen Shot 2018-11-16 at 8.02.5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2895600"/>
            <a:ext cx="9017000" cy="5635625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55" name="Hovering cursor on a specific region reveals more details like name of state and number of cases."/>
          <p:cNvSpPr txBox="1"/>
          <p:nvPr/>
        </p:nvSpPr>
        <p:spPr>
          <a:xfrm>
            <a:off x="9950922" y="2908299"/>
            <a:ext cx="2773165" cy="246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r>
              <a:t>Hovering cursor on a specific region reveals more details like name of state and number of cases.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eographic sprea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Geographic spread</a:t>
            </a:r>
          </a:p>
        </p:txBody>
      </p:sp>
      <p:pic>
        <p:nvPicPr>
          <p:cNvPr id="258" name="Screen Shot 2018-11-17 at 12.17.27 AM.png" descr="Screen Shot 2018-11-17 at 12.17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2895600"/>
            <a:ext cx="9017000" cy="5635625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60" name="State and Territorial Expert’s Report on Geographical Spread of Influenza."/>
          <p:cNvSpPr txBox="1"/>
          <p:nvPr/>
        </p:nvSpPr>
        <p:spPr>
          <a:xfrm>
            <a:off x="505043" y="2330450"/>
            <a:ext cx="992185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A6AAA9"/>
                </a:solidFill>
              </a:defRPr>
            </a:lvl1pPr>
          </a:lstStyle>
          <a:p>
            <a:r>
              <a:t>State and Territorial Expert’s Report on Geographical Spread of Influenza.</a:t>
            </a:r>
          </a:p>
        </p:txBody>
      </p:sp>
      <p:sp>
        <p:nvSpPr>
          <p:cNvPr id="261" name="Here Light Blue Color Represents Sporadic Activity, Medium Dark Blue Represents Local Activity and Dark Blue Represents RegionalActivity."/>
          <p:cNvSpPr txBox="1"/>
          <p:nvPr/>
        </p:nvSpPr>
        <p:spPr>
          <a:xfrm>
            <a:off x="9869306" y="2895600"/>
            <a:ext cx="3036242" cy="285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r>
              <a:t>Here Light Blue Color Represents Sporadic Activity, Medium Dark Blue Represents Local Activity and Dark Blue Represents RegionalActivity.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Why use Data visualizations"/>
          <p:cNvSpPr txBox="1">
            <a:spLocks noGrp="1"/>
          </p:cNvSpPr>
          <p:nvPr>
            <p:ph type="title"/>
          </p:nvPr>
        </p:nvSpPr>
        <p:spPr>
          <a:xfrm>
            <a:off x="393700" y="153670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Why use Data visualizations </a:t>
            </a:r>
          </a:p>
        </p:txBody>
      </p:sp>
      <p:sp>
        <p:nvSpPr>
          <p:cNvPr id="17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75" name="Comprehend information quickly…"/>
          <p:cNvSpPr txBox="1"/>
          <p:nvPr/>
        </p:nvSpPr>
        <p:spPr>
          <a:xfrm>
            <a:off x="648470" y="2591451"/>
            <a:ext cx="11707860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61470" indent="-261470">
              <a:buClr>
                <a:schemeClr val="accent1"/>
              </a:buClr>
              <a:buSzPct val="104999"/>
              <a:buFont typeface="Avenir Next"/>
              <a:buChar char="‣"/>
              <a:defRPr sz="3500"/>
            </a:pPr>
            <a:r>
              <a:t> Comprehend information quickly</a:t>
            </a:r>
          </a:p>
          <a:p>
            <a:pPr marL="261470" indent="-261470">
              <a:buClr>
                <a:schemeClr val="accent1"/>
              </a:buClr>
              <a:buSzPct val="104999"/>
              <a:buFont typeface="Avenir Next"/>
              <a:buChar char="‣"/>
              <a:defRPr sz="3500"/>
            </a:pPr>
            <a:r>
              <a:t>Identify relationship and patterns </a:t>
            </a:r>
          </a:p>
          <a:p>
            <a:pPr marL="261470" indent="-261470">
              <a:buClr>
                <a:schemeClr val="accent1"/>
              </a:buClr>
              <a:buSzPct val="104999"/>
              <a:buFont typeface="Avenir Next"/>
              <a:buChar char="‣"/>
              <a:defRPr sz="3500"/>
            </a:pPr>
            <a:r>
              <a:t>Pinpoint emerging trends</a:t>
            </a:r>
          </a:p>
          <a:p>
            <a:pPr marL="261470" indent="-261470">
              <a:buClr>
                <a:schemeClr val="accent1"/>
              </a:buClr>
              <a:buSzPct val="104999"/>
              <a:buFont typeface="Avenir Next"/>
              <a:buChar char="‣"/>
              <a:defRPr sz="3500"/>
            </a:pPr>
            <a:r>
              <a:t>Results communicates itself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Loading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Loading data</a:t>
            </a:r>
          </a:p>
        </p:txBody>
      </p:sp>
      <p:pic>
        <p:nvPicPr>
          <p:cNvPr id="178" name="Screen Shot 2018-11-10 at 1.54.04 AM.png" descr="Screen Shot 2018-11-10 at 1.54.0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7464" y="2908299"/>
            <a:ext cx="6113872" cy="23604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Screen Shot 2018-11-10 at 1.55.19 AM.png" descr="Screen Shot 2018-11-10 at 1.55.1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40049" y="5342860"/>
            <a:ext cx="6108701" cy="2245252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creen Shot 2018-11-10 at 2.25.13 AM.png" descr="Screen Shot 2018-11-10 at 2.25.1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192" y="2419350"/>
            <a:ext cx="4892519" cy="6769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Screen Shot 2018-11-10 at 2.27.06 AM.png" descr="Screen Shot 2018-11-10 at 2.27.06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92304" y="3753762"/>
            <a:ext cx="7353266" cy="3395259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elect visualization type and plot colum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Select visualization type and plot columns</a:t>
            </a:r>
          </a:p>
        </p:txBody>
      </p:sp>
      <p:sp>
        <p:nvSpPr>
          <p:cNvPr id="18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Data Set used"/>
          <p:cNvSpPr txBox="1">
            <a:spLocks noGrp="1"/>
          </p:cNvSpPr>
          <p:nvPr>
            <p:ph type="title"/>
          </p:nvPr>
        </p:nvSpPr>
        <p:spPr>
          <a:xfrm>
            <a:off x="406400" y="15303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Data Set used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89" name="FluView Interactive Surveillance Data…"/>
          <p:cNvSpPr txBox="1"/>
          <p:nvPr/>
        </p:nvSpPr>
        <p:spPr>
          <a:xfrm>
            <a:off x="507999" y="2559594"/>
            <a:ext cx="11988802" cy="5694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80000"/>
              </a:lnSpc>
              <a:spcBef>
                <a:spcPts val="2300"/>
              </a:spcBef>
              <a:defRPr sz="45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FluView Interactive Surveillance Data</a:t>
            </a:r>
          </a:p>
          <a:p>
            <a:pPr marL="588308" indent="-588308">
              <a:lnSpc>
                <a:spcPct val="80000"/>
              </a:lnSpc>
              <a:spcBef>
                <a:spcPts val="23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5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ILI and viral </a:t>
            </a:r>
          </a:p>
          <a:p>
            <a:pPr marL="588308" indent="-588308">
              <a:lnSpc>
                <a:spcPct val="80000"/>
              </a:lnSpc>
              <a:spcBef>
                <a:spcPts val="23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5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Hospitalization </a:t>
            </a:r>
          </a:p>
          <a:p>
            <a:pPr marL="588308" indent="-588308">
              <a:lnSpc>
                <a:spcPct val="80000"/>
              </a:lnSpc>
              <a:spcBef>
                <a:spcPts val="23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5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Ili activity map</a:t>
            </a:r>
          </a:p>
          <a:p>
            <a:pPr marL="588308" indent="-588308">
              <a:lnSpc>
                <a:spcPct val="80000"/>
              </a:lnSpc>
              <a:spcBef>
                <a:spcPts val="23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5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Paediatric mortality</a:t>
            </a:r>
          </a:p>
          <a:p>
            <a:pPr marL="588308" indent="-588308">
              <a:lnSpc>
                <a:spcPct val="80000"/>
              </a:lnSpc>
              <a:spcBef>
                <a:spcPts val="23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5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p&amp;i mortality</a:t>
            </a:r>
          </a:p>
          <a:p>
            <a:pPr marL="588308" indent="-588308">
              <a:lnSpc>
                <a:spcPct val="80000"/>
              </a:lnSpc>
              <a:spcBef>
                <a:spcPts val="23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5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Novel flu A</a:t>
            </a:r>
          </a:p>
          <a:p>
            <a:pPr marL="588308" indent="-588308">
              <a:lnSpc>
                <a:spcPct val="80000"/>
              </a:lnSpc>
              <a:spcBef>
                <a:spcPts val="23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5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Geographic spread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92" name="Ili and vir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Ili and viral</a:t>
            </a:r>
          </a:p>
        </p:txBody>
      </p:sp>
      <p:sp>
        <p:nvSpPr>
          <p:cNvPr id="193" name="Influenza Positive Tests Reported to CDC by Public Health Laboratories, National Summary, 2018-19 Season, week ending Nov 10, 2018."/>
          <p:cNvSpPr txBox="1"/>
          <p:nvPr/>
        </p:nvSpPr>
        <p:spPr>
          <a:xfrm>
            <a:off x="529792" y="2532236"/>
            <a:ext cx="11945217" cy="849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2300">
                <a:solidFill>
                  <a:srgbClr val="A6AAA9"/>
                </a:solidFill>
              </a:defRPr>
            </a:lvl1pPr>
          </a:lstStyle>
          <a:p>
            <a:r>
              <a:t>Influenza Positive Tests Reported to CDC by Public Health Laboratories, National Summary, 2018-19 Season, week ending Nov 10, 2018.</a:t>
            </a:r>
          </a:p>
        </p:txBody>
      </p:sp>
      <p:pic>
        <p:nvPicPr>
          <p:cNvPr id="194" name="Screen Shot 2018-11-16 at 7.05.43 PM.png" descr="Screen Shot 2018-11-16 at 7.05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691" y="3653502"/>
            <a:ext cx="9014869" cy="5634294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Here each color represents different entity"/>
          <p:cNvSpPr txBox="1"/>
          <p:nvPr/>
        </p:nvSpPr>
        <p:spPr>
          <a:xfrm>
            <a:off x="9898822" y="3577302"/>
            <a:ext cx="2843202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r>
              <a:t>Here each color represents different entity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ized View of each ba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>
                <a:solidFill>
                  <a:schemeClr val="accent4"/>
                </a:solidFill>
              </a:defRPr>
            </a:lvl1pPr>
          </a:lstStyle>
          <a:p>
            <a:r>
              <a:t>Customized View of each bars</a:t>
            </a:r>
          </a:p>
        </p:txBody>
      </p:sp>
      <p:pic>
        <p:nvPicPr>
          <p:cNvPr id="198" name="Screen Shot 2018-11-16 at 7.06.12 PM.png" descr="Screen Shot 2018-11-16 at 7.06.1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010" y="2544622"/>
            <a:ext cx="4445001" cy="2778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Screen Shot 2018-11-16 at 7.06.21 PM.png" descr="Screen Shot 2018-11-16 at 7.06.2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45595" y="2544622"/>
            <a:ext cx="4445001" cy="2778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Screen Shot 2018-11-16 at 7.06.31 PM.png" descr="Screen Shot 2018-11-16 at 7.06.31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7509" y="5459368"/>
            <a:ext cx="4445001" cy="2778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Screen Shot 2018-11-16 at 7.06.41 PM.png" descr="Screen Shot 2018-11-16 at 7.06.41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45595" y="5459368"/>
            <a:ext cx="4445001" cy="2778126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Hovering the cursor in each color reveals detailed information about the entity."/>
          <p:cNvSpPr txBox="1"/>
          <p:nvPr/>
        </p:nvSpPr>
        <p:spPr>
          <a:xfrm>
            <a:off x="9746180" y="2561870"/>
            <a:ext cx="2976262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r>
              <a:t>Hovering the cursor in each color reveals detailed information about the entity.</a:t>
            </a:r>
          </a:p>
        </p:txBody>
      </p:sp>
      <p:sp>
        <p:nvSpPr>
          <p:cNvPr id="20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Hospital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Hospitalization</a:t>
            </a:r>
          </a:p>
        </p:txBody>
      </p:sp>
      <p:sp>
        <p:nvSpPr>
          <p:cNvPr id="206" name="Influenza-Associated Hospitalizations surveillance with horizontal Bar graph."/>
          <p:cNvSpPr txBox="1"/>
          <p:nvPr/>
        </p:nvSpPr>
        <p:spPr>
          <a:xfrm>
            <a:off x="460451" y="2266382"/>
            <a:ext cx="1028814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A6AAA9"/>
                </a:solidFill>
              </a:defRPr>
            </a:lvl1pPr>
          </a:lstStyle>
          <a:p>
            <a:r>
              <a:t>Influenza-Associated Hospitalizations surveillance with horizontal Bar graph.</a:t>
            </a:r>
          </a:p>
        </p:txBody>
      </p:sp>
      <p:pic>
        <p:nvPicPr>
          <p:cNvPr id="207" name="Screen Shot 2018-11-16 at 7.22.32 PM.png" descr="Screen Shot 2018-11-16 at 7.22.3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2895600"/>
            <a:ext cx="9017000" cy="5635625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Hovering reveals detai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>
                <a:solidFill>
                  <a:schemeClr val="accent4"/>
                </a:solidFill>
              </a:defRPr>
            </a:lvl1pPr>
          </a:lstStyle>
          <a:p>
            <a:r>
              <a:t>Hovering reveals details</a:t>
            </a:r>
          </a:p>
        </p:txBody>
      </p:sp>
      <p:pic>
        <p:nvPicPr>
          <p:cNvPr id="211" name="Screen Shot 2018-11-16 at 7.22.45 PM.png" descr="Screen Shot 2018-11-16 at 7.22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178" y="2890148"/>
            <a:ext cx="4445001" cy="2778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Screen Shot 2018-11-16 at 7.22.50 PM.png" descr="Screen Shot 2018-11-16 at 7.22.5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6178" y="6297822"/>
            <a:ext cx="4445001" cy="2778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Screen Shot 2018-11-16 at 7.22.56 PM.png" descr="Screen Shot 2018-11-16 at 7.22.56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12611" y="2890148"/>
            <a:ext cx="4445001" cy="2778126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Each color reveals different gender and children and during what disease they were hospitalized."/>
          <p:cNvSpPr txBox="1"/>
          <p:nvPr/>
        </p:nvSpPr>
        <p:spPr>
          <a:xfrm>
            <a:off x="5612611" y="5999372"/>
            <a:ext cx="4445001" cy="237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r>
              <a:t>Each color reveals different gender and children and during what disease they were hospitalized.</a:t>
            </a:r>
          </a:p>
        </p:txBody>
      </p:sp>
      <p:sp>
        <p:nvSpPr>
          <p:cNvPr id="21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Macintosh PowerPoint</Application>
  <PresentationFormat>Custom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Avenir Next</vt:lpstr>
      <vt:lpstr>Avenir Next Medium</vt:lpstr>
      <vt:lpstr>DIN Alternate</vt:lpstr>
      <vt:lpstr>DIN Condensed</vt:lpstr>
      <vt:lpstr>Helvetica</vt:lpstr>
      <vt:lpstr>Helvetica Neue</vt:lpstr>
      <vt:lpstr>New_Template7</vt:lpstr>
      <vt:lpstr>Ibm cognos Analytics</vt:lpstr>
      <vt:lpstr>Why use Data visualizations </vt:lpstr>
      <vt:lpstr>Loading data</vt:lpstr>
      <vt:lpstr>Select visualization type and plot columns</vt:lpstr>
      <vt:lpstr>Data Set used</vt:lpstr>
      <vt:lpstr>Ili and viral</vt:lpstr>
      <vt:lpstr>Customized View of each bars</vt:lpstr>
      <vt:lpstr>Hospitalization</vt:lpstr>
      <vt:lpstr>Hovering reveals details</vt:lpstr>
      <vt:lpstr>Influenza-Like Illness (ILI) Activity map</vt:lpstr>
      <vt:lpstr>Paediatric mortality</vt:lpstr>
      <vt:lpstr>Each color represents different season</vt:lpstr>
      <vt:lpstr>Season-wise visualization</vt:lpstr>
      <vt:lpstr>P &amp; I Mortality</vt:lpstr>
      <vt:lpstr>Novel Flu A</vt:lpstr>
      <vt:lpstr>Hovering cursor reveals details</vt:lpstr>
      <vt:lpstr>Geographic spread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cognos Analytics</dc:title>
  <cp:lastModifiedBy>Monal Gosai</cp:lastModifiedBy>
  <cp:revision>1</cp:revision>
  <cp:lastPrinted>2018-11-17T07:22:35Z</cp:lastPrinted>
  <dcterms:modified xsi:type="dcterms:W3CDTF">2018-11-17T07:23:07Z</dcterms:modified>
</cp:coreProperties>
</file>