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66" r:id="rId2"/>
    <p:sldId id="977" r:id="rId3"/>
    <p:sldId id="920" r:id="rId4"/>
    <p:sldId id="927" r:id="rId5"/>
    <p:sldId id="976" r:id="rId6"/>
    <p:sldId id="978" r:id="rId7"/>
    <p:sldId id="979" r:id="rId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8" y="2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66443B50-C219-2D4B-99A1-EBCE7B696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Multivariate Analysis        Harrison B. Prosper       Durham, UK 2002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655F5-DDBD-DE48-A3C7-EF6387159DBF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0897C-2AAD-0C48-82B2-132356E37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INFN SOS 2013  Harrison B. Prosper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280D4-3C65-4940-81DF-66C105641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INFN SOS 2013  Harrison B. Prosper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73D83-33B3-A740-9E56-5218E83E3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INFN SOS 2013  Harrison B. Prosper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339EE-3436-0947-AECB-44ABD446D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F0747-050E-FF40-97DF-2F802DA06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INFN SOS 2013  Harrison B. Prosper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CD07B-314C-7948-8BEF-AEAEB0E62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INFN SOS 2013  Harrison B. Prosper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F56C-0734-5245-8976-01110149A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INFN SOS 2013  Harrison B. Prosper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E27D9-06C9-F14A-8081-1A4D3072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INFN SOS 2013  Harrison B. Prosper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13CAC-B3C4-054F-B086-54F8023E3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868AC-C304-124C-858E-F04EF1AD6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INFN SOS 2013  Harrison B. Prosper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5BC3-C1A6-B543-AA76-5F3704A0F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INFN SOS 2013  Harrison B. Prosper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889CC-C9AB-814A-B237-C1E313146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-109" charset="0"/>
              </a:defRPr>
            </a:lvl1pPr>
          </a:lstStyle>
          <a:p>
            <a:pPr>
              <a:defRPr/>
            </a:pPr>
            <a:fld id="{15621C15-7FBC-454B-B7B7-D8B4C4F0F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Marlett" charset="0"/>
        <a:buChar char="h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M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ulti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V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ariate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A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nalysis &amp; Tools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800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Short Exercise</a:t>
            </a:r>
            <a:endParaRPr lang="en-US" sz="2800" b="0" dirty="0" smtClean="0">
              <a:solidFill>
                <a:srgbClr val="3366FF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971800"/>
            <a:ext cx="8534400" cy="2286000"/>
          </a:xfrm>
          <a:noFill/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Facilitators:	</a:t>
            </a:r>
            <a:r>
              <a:rPr lang="en-US" sz="2800" u="sng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Harrison </a:t>
            </a:r>
            <a:r>
              <a:rPr lang="en-US" sz="2800" u="sng" dirty="0">
                <a:latin typeface="Times New Roman" charset="0"/>
                <a:ea typeface="ＭＳ Ｐゴシック" charset="-128"/>
                <a:cs typeface="ＭＳ Ｐゴシック" charset="-128"/>
              </a:rPr>
              <a:t>B. </a:t>
            </a:r>
            <a:r>
              <a:rPr lang="en-US" sz="2800" u="sng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Prosper</a:t>
            </a:r>
            <a:r>
              <a:rPr lang="en-US" sz="2800" dirty="0" smtClean="0">
                <a:latin typeface="Times New Roman" charset="0"/>
                <a:ea typeface="ＭＳ Ｐゴシック" charset="-128"/>
                <a:cs typeface="ＭＳ Ｐゴシック" charset="-128"/>
              </a:rPr>
              <a:t/>
            </a:r>
            <a:br>
              <a:rPr lang="en-US" sz="2800" dirty="0" smtClean="0">
                <a:latin typeface="Times New Roman" charset="0"/>
                <a:ea typeface="ＭＳ Ｐゴシック" charset="-128"/>
                <a:cs typeface="ＭＳ Ｐゴシック" charset="-128"/>
              </a:rPr>
            </a:br>
            <a:r>
              <a:rPr lang="en-US" sz="2800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		</a:t>
            </a:r>
            <a:r>
              <a:rPr lang="en-US" sz="2800" dirty="0" smtClean="0"/>
              <a:t>Claudio </a:t>
            </a:r>
            <a:r>
              <a:rPr lang="en-US" sz="2800" dirty="0" smtClean="0"/>
              <a:t>Caputo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err="1" smtClean="0"/>
              <a:t>S</a:t>
            </a:r>
            <a:r>
              <a:rPr lang="en-US" sz="2800" dirty="0" err="1" smtClean="0"/>
              <a:t>imranjit</a:t>
            </a:r>
            <a:r>
              <a:rPr lang="en-US" sz="2800" dirty="0" smtClean="0"/>
              <a:t> </a:t>
            </a:r>
            <a:r>
              <a:rPr lang="en-US" sz="2800" dirty="0" err="1" smtClean="0"/>
              <a:t>Chhibra</a:t>
            </a: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err="1" smtClean="0"/>
              <a:t>Gurpreet</a:t>
            </a:r>
            <a:r>
              <a:rPr lang="en-US" sz="2800" dirty="0" smtClean="0"/>
              <a:t> Singh</a:t>
            </a:r>
            <a:endParaRPr lang="en-US" sz="2800" dirty="0" smtClean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algn="ctr">
              <a:buFont typeface="Marlett" charset="0"/>
              <a:buNone/>
            </a:pPr>
            <a:r>
              <a:rPr lang="en-US" sz="2800" b="1" dirty="0" smtClean="0">
                <a:solidFill>
                  <a:srgbClr val="0033CC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CMSDAS 2015</a:t>
            </a:r>
          </a:p>
          <a:p>
            <a:pPr algn="ctr">
              <a:buFont typeface="Marlett" charset="0"/>
              <a:buNone/>
            </a:pPr>
            <a:r>
              <a:rPr lang="en-US" sz="2800" b="1" dirty="0" smtClean="0">
                <a:solidFill>
                  <a:srgbClr val="0033CC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Bari, </a:t>
            </a:r>
            <a:r>
              <a:rPr lang="en-US" sz="2800" b="1" dirty="0" smtClean="0">
                <a:solidFill>
                  <a:srgbClr val="0033CC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Italy</a:t>
            </a:r>
            <a:endParaRPr lang="en-US" sz="2800" b="1" dirty="0" smtClean="0">
              <a:solidFill>
                <a:srgbClr val="0033CC"/>
              </a:solidFill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algn="ctr">
              <a:buFont typeface="Marlett" charset="0"/>
              <a:buNone/>
            </a:pPr>
            <a:r>
              <a:rPr lang="en-US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19</a:t>
            </a:r>
            <a:r>
              <a:rPr lang="en-US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–</a:t>
            </a:r>
            <a:r>
              <a:rPr lang="en-US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 23 January, 2015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MVA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>
                <a:solidFill>
                  <a:srgbClr val="0000FF"/>
                </a:solidFill>
              </a:rPr>
              <a:t>1995</a:t>
            </a:r>
            <a:r>
              <a:rPr lang="en-US" dirty="0" smtClean="0"/>
              <a:t> 	Discovery: </a:t>
            </a:r>
            <a:r>
              <a:rPr lang="en-US" dirty="0" smtClean="0">
                <a:solidFill>
                  <a:srgbClr val="0033CC"/>
                </a:solidFill>
              </a:rPr>
              <a:t>top quark </a:t>
            </a:r>
            <a:r>
              <a:rPr lang="en-US" dirty="0" smtClean="0"/>
              <a:t>			Tevatron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rgbClr val="0000FF"/>
                </a:solidFill>
              </a:rPr>
              <a:t>1998</a:t>
            </a:r>
            <a:r>
              <a:rPr lang="en-US" dirty="0" smtClean="0"/>
              <a:t>	Measurement: </a:t>
            </a:r>
            <a:r>
              <a:rPr lang="en-US" dirty="0" smtClean="0">
                <a:solidFill>
                  <a:srgbClr val="0033CC"/>
                </a:solidFill>
              </a:rPr>
              <a:t>top quark mass </a:t>
            </a:r>
            <a:r>
              <a:rPr lang="en-US" dirty="0" smtClean="0"/>
              <a:t>	Tevatron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rgbClr val="0000FF"/>
                </a:solidFill>
              </a:rPr>
              <a:t>2009</a:t>
            </a:r>
            <a:r>
              <a:rPr lang="en-US" dirty="0" smtClean="0"/>
              <a:t>	Discovery: </a:t>
            </a:r>
            <a:r>
              <a:rPr lang="en-US" dirty="0" smtClean="0">
                <a:solidFill>
                  <a:srgbClr val="0033CC"/>
                </a:solidFill>
              </a:rPr>
              <a:t>single top production</a:t>
            </a:r>
            <a:r>
              <a:rPr lang="en-US" dirty="0" smtClean="0"/>
              <a:t>	Tevatron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rgbClr val="0000FF"/>
                </a:solidFill>
              </a:rPr>
              <a:t>2012</a:t>
            </a:r>
            <a:r>
              <a:rPr lang="en-US" dirty="0" smtClean="0"/>
              <a:t>	Discovery: </a:t>
            </a:r>
            <a:r>
              <a:rPr lang="en-US" dirty="0" smtClean="0">
                <a:solidFill>
                  <a:srgbClr val="0033CC"/>
                </a:solidFill>
              </a:rPr>
              <a:t>Higgs boson </a:t>
            </a:r>
            <a:r>
              <a:rPr lang="en-US" dirty="0" smtClean="0"/>
              <a:t>		LHC</a:t>
            </a:r>
            <a:br>
              <a:rPr lang="en-US" dirty="0" smtClean="0"/>
            </a:br>
            <a:r>
              <a:rPr lang="en-US" dirty="0" smtClean="0"/>
              <a:t>		:	: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rgbClr val="0000FF"/>
                </a:solidFill>
              </a:rPr>
              <a:t>2018</a:t>
            </a:r>
            <a:r>
              <a:rPr lang="en-US" dirty="0" smtClean="0"/>
              <a:t>	Discovery: </a:t>
            </a:r>
            <a:r>
              <a:rPr lang="en-US" i="1" dirty="0" err="1" smtClean="0">
                <a:solidFill>
                  <a:srgbClr val="0033CC"/>
                </a:solidFill>
              </a:rPr>
              <a:t>w</a:t>
            </a:r>
            <a:r>
              <a:rPr lang="en-US" i="1" dirty="0" err="1" smtClean="0">
                <a:solidFill>
                  <a:srgbClr val="0033CC"/>
                </a:solidFill>
              </a:rPr>
              <a:t>eirdino</a:t>
            </a:r>
            <a:r>
              <a:rPr lang="en-US" dirty="0" smtClean="0"/>
              <a:t> !			LHC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F0747-050E-FF40-97DF-2F802DA065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1106" y="4648200"/>
            <a:ext cx="850049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weird</a:t>
            </a:r>
          </a:p>
          <a:p>
            <a:r>
              <a:rPr lang="en-US" dirty="0" smtClean="0"/>
              <a:t>	1. of</a:t>
            </a:r>
            <a:r>
              <a:rPr lang="en-US" dirty="0" smtClean="0"/>
              <a:t>, relating to, or caused by witchcraft or the </a:t>
            </a:r>
            <a:r>
              <a:rPr lang="en-US" dirty="0" smtClean="0"/>
              <a:t>supernatural</a:t>
            </a:r>
          </a:p>
          <a:p>
            <a:r>
              <a:rPr lang="en-US" dirty="0" smtClean="0"/>
              <a:t>	2. of </a:t>
            </a:r>
            <a:r>
              <a:rPr lang="en-US" dirty="0" smtClean="0"/>
              <a:t>strange or extraordinary character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943ED-0FD5-EE41-BAE1-80BCCB4BAA1B}" type="slidenum">
              <a:rPr lang="en-US"/>
              <a:pPr/>
              <a:t>3</a:t>
            </a:fld>
            <a:endParaRPr lang="en-US"/>
          </a:p>
        </p:txBody>
      </p:sp>
      <p:pic>
        <p:nvPicPr>
          <p:cNvPr id="394242" name="Picture 2" descr="top-apl-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577" y="762000"/>
            <a:ext cx="5608224" cy="5638800"/>
          </a:xfrm>
          <a:prstGeom prst="rect">
            <a:avLst/>
          </a:prstGeom>
          <a:noFill/>
        </p:spPr>
      </p:pic>
      <p:graphicFrame>
        <p:nvGraphicFramePr>
          <p:cNvPr id="394243" name="Object 3"/>
          <p:cNvGraphicFramePr>
            <a:graphicFrameLocks noChangeAspect="1"/>
          </p:cNvGraphicFramePr>
          <p:nvPr/>
        </p:nvGraphicFramePr>
        <p:xfrm>
          <a:off x="269875" y="2039938"/>
          <a:ext cx="3270250" cy="584200"/>
        </p:xfrm>
        <a:graphic>
          <a:graphicData uri="http://schemas.openxmlformats.org/presentationml/2006/ole">
            <p:oleObj spid="_x0000_s215042" name="Equation" r:id="rId4" imgW="1206500" imgH="215900" progId="Equation.DSMT4">
              <p:embed/>
            </p:oleObj>
          </a:graphicData>
        </a:graphic>
      </p:graphicFrame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81000" y="2895600"/>
            <a:ext cx="158061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</p:txBody>
      </p:sp>
      <p:sp>
        <p:nvSpPr>
          <p:cNvPr id="394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dirty="0" smtClean="0"/>
              <a:t>quark </a:t>
            </a:r>
            <a:r>
              <a:rPr lang="en-US" dirty="0" smtClean="0"/>
              <a:t>discovery: DØ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very</a:t>
            </a:r>
            <a:r>
              <a:rPr lang="en-US" dirty="0" smtClean="0"/>
              <a:t> short list of MVA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Random </a:t>
            </a:r>
            <a:r>
              <a:rPr lang="en-US" b="1" dirty="0" smtClean="0">
                <a:solidFill>
                  <a:srgbClr val="0000FF"/>
                </a:solidFill>
              </a:rPr>
              <a:t>Grid </a:t>
            </a:r>
            <a:r>
              <a:rPr lang="en-US" b="1" dirty="0" smtClean="0">
                <a:solidFill>
                  <a:srgbClr val="0000FF"/>
                </a:solidFill>
              </a:rPr>
              <a:t>Search			01_RGS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Fisher </a:t>
            </a:r>
            <a:r>
              <a:rPr lang="en-US" dirty="0" err="1" smtClean="0"/>
              <a:t>Discriminant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Quadratic </a:t>
            </a:r>
            <a:r>
              <a:rPr lang="en-US" dirty="0" err="1" smtClean="0"/>
              <a:t>Discriminant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Kernel Density </a:t>
            </a:r>
            <a:r>
              <a:rPr lang="en-US" b="1" dirty="0" smtClean="0">
                <a:solidFill>
                  <a:srgbClr val="0000FF"/>
                </a:solidFill>
              </a:rPr>
              <a:t>Estimation		02_KDE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 Vector Machines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Boosted </a:t>
            </a:r>
            <a:r>
              <a:rPr lang="en-US" b="1" dirty="0" smtClean="0">
                <a:solidFill>
                  <a:srgbClr val="0000FF"/>
                </a:solidFill>
              </a:rPr>
              <a:t>Decision </a:t>
            </a:r>
            <a:r>
              <a:rPr lang="en-US" b="1" dirty="0" smtClean="0">
                <a:solidFill>
                  <a:srgbClr val="0000FF"/>
                </a:solidFill>
              </a:rPr>
              <a:t>Trees		03_TMVA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Neural </a:t>
            </a:r>
            <a:r>
              <a:rPr lang="en-US" b="1" dirty="0" smtClean="0">
                <a:solidFill>
                  <a:srgbClr val="0000FF"/>
                </a:solidFill>
              </a:rPr>
              <a:t>Networks (MLP)</a:t>
            </a:r>
            <a:br>
              <a:rPr lang="en-US" b="1" dirty="0" smtClean="0">
                <a:solidFill>
                  <a:srgbClr val="0000FF"/>
                </a:solidFill>
              </a:rPr>
            </a:br>
            <a:endParaRPr lang="en-US" b="1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Bayesian Neural </a:t>
            </a:r>
            <a:r>
              <a:rPr lang="en-US" b="1" dirty="0" smtClean="0">
                <a:solidFill>
                  <a:srgbClr val="0000FF"/>
                </a:solidFill>
              </a:rPr>
              <a:t>Networks		04_BNN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RuleFit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Random </a:t>
            </a:r>
            <a:r>
              <a:rPr lang="en-US" dirty="0" smtClean="0">
                <a:solidFill>
                  <a:srgbClr val="000000"/>
                </a:solidFill>
              </a:rPr>
              <a:t>Forests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: 	: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F0747-050E-FF40-97DF-2F802DA065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8B52EE-7F22-F04E-A483-8DCD673FE10A}" type="slidenum">
              <a:rPr lang="en-US"/>
              <a:pPr/>
              <a:t>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– Step 1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Setup Root</a:t>
            </a:r>
          </a:p>
          <a:p>
            <a:pPr marL="857250" lvl="1" indent="-457200">
              <a:buNone/>
            </a:pPr>
            <a:r>
              <a:rPr lang="en-US" dirty="0" err="1" smtClean="0"/>
              <a:t>cd</a:t>
            </a: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source </a:t>
            </a:r>
            <a:r>
              <a:rPr lang="en-US" dirty="0" err="1" smtClean="0"/>
              <a:t>logincmsdas.sh</a:t>
            </a: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scram project CMSSW CMSSW_7_2_3</a:t>
            </a:r>
          </a:p>
          <a:p>
            <a:pPr marL="857250" lvl="1" indent="-457200">
              <a:buNone/>
            </a:pPr>
            <a:r>
              <a:rPr lang="en-US" dirty="0" err="1" smtClean="0"/>
              <a:t>cd</a:t>
            </a:r>
            <a:r>
              <a:rPr lang="en-US" dirty="0" smtClean="0"/>
              <a:t> CMSSW_7_2_3/src</a:t>
            </a:r>
          </a:p>
          <a:p>
            <a:pPr marL="857250" lvl="1" indent="-457200">
              <a:buNone/>
            </a:pPr>
            <a:r>
              <a:rPr lang="en-US" dirty="0" err="1" smtClean="0"/>
              <a:t>cmsenv</a:t>
            </a: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err="1" smtClean="0"/>
              <a:t>cd</a:t>
            </a:r>
            <a:endParaRPr lang="en-US" dirty="0" smtClean="0"/>
          </a:p>
          <a:p>
            <a:pPr marL="857250" lvl="1" indent="-45720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http://github.com/hbprosper/CMSDAS15.git		</a:t>
            </a:r>
            <a:r>
              <a:rPr lang="en-US" dirty="0" smtClean="0">
                <a:solidFill>
                  <a:srgbClr val="000090"/>
                </a:solidFill>
              </a:rPr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8B52EE-7F22-F04E-A483-8DCD673FE10A}" type="slidenum">
              <a:rPr lang="en-US"/>
              <a:pPr/>
              <a:t>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– Step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Setup FBM (for BNN)</a:t>
            </a:r>
          </a:p>
          <a:p>
            <a:pPr marL="857250" lvl="1" indent="-457200">
              <a:buNone/>
            </a:pPr>
            <a:r>
              <a:rPr lang="en-US" dirty="0" err="1" smtClean="0"/>
              <a:t>cd</a:t>
            </a:r>
            <a:endParaRPr lang="en-US" dirty="0" smtClean="0"/>
          </a:p>
          <a:p>
            <a:pPr marL="857250" lvl="1" indent="-457200">
              <a:buNone/>
            </a:pP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33CC"/>
                </a:solidFill>
              </a:rPr>
              <a:t>external</a:t>
            </a:r>
            <a:r>
              <a:rPr lang="en-US" dirty="0" smtClean="0"/>
              <a:t> </a:t>
            </a:r>
          </a:p>
          <a:p>
            <a:pPr marL="857250" lvl="1" indent="-457200">
              <a:buNone/>
            </a:pP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external</a:t>
            </a:r>
            <a:r>
              <a:rPr lang="en-US" dirty="0" smtClean="0"/>
              <a:t> </a:t>
            </a:r>
          </a:p>
          <a:p>
            <a:pPr marL="857250" lvl="1" indent="-457200">
              <a:buNone/>
            </a:pP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33CC"/>
                </a:solidFill>
              </a:rPr>
              <a:t>http://</a:t>
            </a:r>
            <a:r>
              <a:rPr lang="en-US" dirty="0" err="1" smtClean="0">
                <a:solidFill>
                  <a:srgbClr val="0033CC"/>
                </a:solidFill>
              </a:rPr>
              <a:t>www.cs.utoronto.ca</a:t>
            </a:r>
            <a:r>
              <a:rPr lang="en-US" dirty="0" smtClean="0">
                <a:solidFill>
                  <a:srgbClr val="0033CC"/>
                </a:solidFill>
              </a:rPr>
              <a:t>/</a:t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>
                <a:solidFill>
                  <a:srgbClr val="0033CC"/>
                </a:solidFill>
              </a:rPr>
              <a:t>~</a:t>
            </a:r>
            <a:r>
              <a:rPr lang="en-US" dirty="0" smtClean="0">
                <a:solidFill>
                  <a:srgbClr val="0033CC"/>
                </a:solidFill>
              </a:rPr>
              <a:t>radford/ftp/fbm.2004-11-10.tar.gz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</a:p>
          <a:p>
            <a:pPr marL="857250" lvl="1" indent="-457200">
              <a:buNone/>
            </a:pPr>
            <a:r>
              <a:rPr lang="en-US" dirty="0" smtClean="0"/>
              <a:t>tar </a:t>
            </a:r>
            <a:r>
              <a:rPr lang="en-US" dirty="0" err="1" smtClean="0"/>
              <a:t>zxvf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33CC"/>
                </a:solidFill>
              </a:rPr>
              <a:t>fbm.2004-11-10.tar.gz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</a:p>
          <a:p>
            <a:pPr marL="857250" lvl="1" indent="-457200">
              <a:buNone/>
            </a:pP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33CC"/>
                </a:solidFill>
              </a:rPr>
              <a:t>fbm.2004-11-10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</a:p>
          <a:p>
            <a:pPr marL="857250" lvl="1" indent="-457200">
              <a:buNone/>
            </a:pPr>
            <a:r>
              <a:rPr lang="en-US" dirty="0" smtClean="0"/>
              <a:t>.</a:t>
            </a:r>
            <a:r>
              <a:rPr lang="en-US" dirty="0" smtClean="0"/>
              <a:t>/make-all</a:t>
            </a:r>
            <a:r>
              <a:rPr lang="en-US" dirty="0" smtClean="0"/>
              <a:t> </a:t>
            </a:r>
          </a:p>
          <a:p>
            <a:pPr marL="857250" lvl="1" indent="-457200">
              <a:buNone/>
            </a:pPr>
            <a:r>
              <a:rPr lang="en-US" dirty="0" err="1" smtClean="0"/>
              <a:t>cd</a:t>
            </a:r>
            <a:r>
              <a:rPr lang="en-US" dirty="0" smtClean="0"/>
              <a:t> </a:t>
            </a:r>
          </a:p>
          <a:p>
            <a:pPr marL="857250" lvl="1" indent="-457200">
              <a:buNone/>
            </a:pP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CMSDAS15/</a:t>
            </a:r>
            <a:r>
              <a:rPr lang="en-US" dirty="0" smtClean="0"/>
              <a:t>exercises</a:t>
            </a: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source </a:t>
            </a:r>
            <a:r>
              <a:rPr lang="en-US" dirty="0" err="1" smtClean="0"/>
              <a:t>setup.sh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8B52EE-7F22-F04E-A483-8DCD673FE10A}" type="slidenum">
              <a:rPr lang="en-US"/>
              <a:pPr/>
              <a:t>7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Let’s Get Started!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Python/</a:t>
            </a:r>
            <a:r>
              <a:rPr lang="en-US" b="1" dirty="0" err="1" smtClean="0">
                <a:solidFill>
                  <a:srgbClr val="0000FF"/>
                </a:solidFill>
              </a:rPr>
              <a:t>PyROOT</a:t>
            </a:r>
            <a:r>
              <a:rPr lang="en-US" b="1" dirty="0" smtClean="0">
                <a:solidFill>
                  <a:srgbClr val="0000FF"/>
                </a:solidFill>
              </a:rPr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cd</a:t>
            </a:r>
            <a:r>
              <a:rPr lang="en-US" dirty="0" smtClean="0"/>
              <a:t> 00_PyRoot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	python </a:t>
            </a:r>
            <a:r>
              <a:rPr lang="en-US" dirty="0" err="1" smtClean="0"/>
              <a:t>fitExpt.py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or</a:t>
            </a:r>
          </a:p>
          <a:p>
            <a:pPr marL="457200" indent="-457200">
              <a:buNone/>
            </a:pPr>
            <a:r>
              <a:rPr lang="en-US" dirty="0" smtClean="0"/>
              <a:t>		./</a:t>
            </a:r>
            <a:r>
              <a:rPr lang="en-US" dirty="0" err="1" smtClean="0"/>
              <a:t>fitExpt.py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30563</TotalTime>
  <Words>337</Words>
  <Application>Microsoft Macintosh PowerPoint</Application>
  <PresentationFormat>Letter Paper (8.5x11 in)</PresentationFormat>
  <Paragraphs>67</Paragraphs>
  <Slides>7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Default Design</vt:lpstr>
      <vt:lpstr>MathType 6.0 Equation</vt:lpstr>
      <vt:lpstr>MultiVariate Analysis &amp; Tools Short Exercise</vt:lpstr>
      <vt:lpstr>Why Bother with MVA Methods?</vt:lpstr>
      <vt:lpstr>Top quark discovery: DØ data</vt:lpstr>
      <vt:lpstr>A very short list of MVA methods</vt:lpstr>
      <vt:lpstr>Setup – Step 1</vt:lpstr>
      <vt:lpstr>Setup – Step 2</vt:lpstr>
      <vt:lpstr>So Let’s Get Started!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727</cp:revision>
  <cp:lastPrinted>1998-10-12T21:43:15Z</cp:lastPrinted>
  <dcterms:created xsi:type="dcterms:W3CDTF">2015-01-19T09:39:55Z</dcterms:created>
  <dcterms:modified xsi:type="dcterms:W3CDTF">2015-01-20T10:31:02Z</dcterms:modified>
</cp:coreProperties>
</file>