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788" r:id="rId3"/>
    <p:sldId id="1002" r:id="rId4"/>
    <p:sldId id="994" r:id="rId5"/>
    <p:sldId id="1004" r:id="rId6"/>
    <p:sldId id="1005" r:id="rId7"/>
    <p:sldId id="995" r:id="rId8"/>
    <p:sldId id="1006" r:id="rId9"/>
    <p:sldId id="1007" r:id="rId10"/>
    <p:sldId id="1009" r:id="rId11"/>
    <p:sldId id="1021" r:id="rId12"/>
    <p:sldId id="1010" r:id="rId13"/>
    <p:sldId id="1008" r:id="rId14"/>
    <p:sldId id="1011" r:id="rId15"/>
    <p:sldId id="1012" r:id="rId16"/>
    <p:sldId id="1013" r:id="rId17"/>
    <p:sldId id="1014" r:id="rId18"/>
    <p:sldId id="1020" r:id="rId19"/>
    <p:sldId id="998" r:id="rId20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E395F6"/>
    <a:srgbClr val="FFFC8F"/>
    <a:srgbClr val="7A326F"/>
    <a:srgbClr val="FF0000"/>
    <a:srgbClr val="98CA00"/>
    <a:srgbClr val="4032A1"/>
    <a:srgbClr val="6BEEE1"/>
    <a:srgbClr val="99CA00"/>
    <a:srgbClr val="A0CA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86502"/>
  </p:normalViewPr>
  <p:slideViewPr>
    <p:cSldViewPr>
      <p:cViewPr varScale="1">
        <p:scale>
          <a:sx n="88" d="100"/>
          <a:sy n="88" d="100"/>
        </p:scale>
        <p:origin x="24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0D40BC-7ACD-8841-9B8A-CC0F47AA4BB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1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41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1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7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EE8D3-405F-8246-8864-9DF28E2D28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B39C7-D2B5-7240-8251-53AAF7481C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8001000" cy="3810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11B93-8128-4F43-B650-5CAB5BC25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62750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477000"/>
            <a:ext cx="800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/>
                <a:cs typeface="Times New Roman"/>
              </a:defRPr>
            </a:lvl1pPr>
          </a:lstStyle>
          <a:p>
            <a:pPr algn="l">
              <a:defRPr/>
            </a:pPr>
            <a:r>
              <a:rPr lang="en-US" dirty="0"/>
              <a:t>FSU: Machine Learning in Physics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77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fld id="{171793D4-CF29-4A4F-9409-4FE4F483A2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0" y="6477000"/>
            <a:ext cx="91440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2" r:id="rId2"/>
    <p:sldLayoutId id="2147483884" r:id="rId3"/>
    <p:sldLayoutId id="2147483885" r:id="rId4"/>
    <p:sldLayoutId id="214748389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news.cornell.edu/stories/2019/09/professors-perceptron-paved-way-ai-60-years-too-so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20.png"/><Relationship Id="rId4" Type="http://schemas.openxmlformats.org/officeDocument/2006/relationships/image" Target="../media/image30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37.png"/><Relationship Id="rId5" Type="http://schemas.openxmlformats.org/officeDocument/2006/relationships/image" Target="../media/image23.png"/><Relationship Id="rId10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1.png"/><Relationship Id="rId5" Type="http://schemas.openxmlformats.org/officeDocument/2006/relationships/image" Target="../media/image24.png"/><Relationship Id="rId10" Type="http://schemas.openxmlformats.org/officeDocument/2006/relationships/image" Target="../media/image40.png"/><Relationship Id="rId4" Type="http://schemas.openxmlformats.org/officeDocument/2006/relationships/image" Target="../media/image23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14400" y="1987296"/>
            <a:ext cx="7772400" cy="1975104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0033CC"/>
                </a:solidFill>
                <a:ea typeface="+mj-ea"/>
                <a:cs typeface="+mj-cs"/>
              </a:rPr>
              <a:t>Machine Learning In </a:t>
            </a:r>
            <a:r>
              <a:rPr lang="en-US" dirty="0" err="1">
                <a:solidFill>
                  <a:srgbClr val="0033CC"/>
                </a:solidFill>
                <a:ea typeface="+mj-ea"/>
                <a:cs typeface="+mj-cs"/>
              </a:rPr>
              <a:t>PHYsics</a:t>
            </a:r>
            <a:br>
              <a:rPr lang="en-US" dirty="0">
                <a:solidFill>
                  <a:srgbClr val="0033CC"/>
                </a:solidFill>
                <a:ea typeface="+mj-ea"/>
                <a:cs typeface="+mj-cs"/>
              </a:rPr>
            </a:br>
            <a:r>
              <a:rPr lang="en-US" sz="3200" dirty="0" err="1">
                <a:solidFill>
                  <a:schemeClr val="accent1"/>
                </a:solidFill>
                <a:ea typeface="+mj-ea"/>
                <a:cs typeface="+mj-cs"/>
              </a:rPr>
              <a:t>FoundationS</a:t>
            </a:r>
            <a:r>
              <a:rPr lang="en-US" sz="3200" dirty="0">
                <a:solidFill>
                  <a:schemeClr val="accent1"/>
                </a:solidFill>
                <a:ea typeface="+mj-ea"/>
                <a:cs typeface="+mj-cs"/>
              </a:rPr>
              <a:t>	2</a:t>
            </a:r>
            <a:br>
              <a:rPr lang="en-US" dirty="0">
                <a:solidFill>
                  <a:srgbClr val="FFFF00"/>
                </a:solidFill>
                <a:ea typeface="+mj-ea"/>
                <a:cs typeface="+mj-cs"/>
              </a:rPr>
            </a:br>
            <a:endParaRPr lang="en-US" b="0" dirty="0">
              <a:solidFill>
                <a:srgbClr val="FFFF00"/>
              </a:solidFill>
              <a:ea typeface="+mj-ea"/>
              <a:cs typeface="+mj-cs"/>
            </a:endParaRPr>
          </a:p>
        </p:txBody>
      </p:sp>
      <p:sp>
        <p:nvSpPr>
          <p:cNvPr id="17411" name="Subtitle 2"/>
          <p:cNvSpPr>
            <a:spLocks noGrp="1"/>
          </p:cNvSpPr>
          <p:nvPr>
            <p:ph type="subTitle" idx="4294967295"/>
          </p:nvPr>
        </p:nvSpPr>
        <p:spPr>
          <a:xfrm>
            <a:off x="990600" y="4267200"/>
            <a:ext cx="7924800" cy="1905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Arial" pitchFamily="-107" charset="0"/>
              <a:buNone/>
            </a:pPr>
            <a:r>
              <a:rPr lang="en-US" sz="2800" dirty="0"/>
              <a:t>Harrison B. Prosper</a:t>
            </a:r>
          </a:p>
          <a:p>
            <a:pPr eaLnBrk="1" hangingPunct="1">
              <a:spcBef>
                <a:spcPct val="0"/>
              </a:spcBef>
              <a:buFont typeface="Arial" pitchFamily="-107" charset="0"/>
              <a:buNone/>
            </a:pPr>
            <a:r>
              <a:rPr lang="en-US" sz="2800" dirty="0"/>
              <a:t>PHY 6938	Fall 2024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8E3757-806D-8007-1104-115F11A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</a:t>
                </a:r>
                <a:r>
                  <a:rPr lang="en-US" sz="2400" dirty="0"/>
                  <a:t>iven the complexity of </a:t>
                </a:r>
                <a:r>
                  <a:rPr lang="en-US" dirty="0"/>
                  <a:t>ML models (i.e., ML functions), it is now common to use a graphical representation of these models that uses higher-level components.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relu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658" t="-131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41E1-0F46-C47E-E38D-FC14D8A04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E63B-94BE-CF62-5F13-00EEA5FD0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FSU: Machine Learning in Physics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0F07A7-BA99-13C2-9AAC-7BA887E0B3B5}"/>
              </a:ext>
            </a:extLst>
          </p:cNvPr>
          <p:cNvSpPr/>
          <p:nvPr/>
        </p:nvSpPr>
        <p:spPr bwMode="auto">
          <a:xfrm>
            <a:off x="2971800" y="4572000"/>
            <a:ext cx="381000" cy="457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EAE0CE-CB5A-9330-8EA0-6E62B7E6E685}"/>
              </a:ext>
            </a:extLst>
          </p:cNvPr>
          <p:cNvGrpSpPr/>
          <p:nvPr/>
        </p:nvGrpSpPr>
        <p:grpSpPr>
          <a:xfrm>
            <a:off x="4648200" y="1295400"/>
            <a:ext cx="2162628" cy="5105400"/>
            <a:chOff x="5304972" y="1295400"/>
            <a:chExt cx="2162628" cy="51054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6CC05A-C6C8-65CE-BF31-ECA3367B4E7A}"/>
                </a:ext>
              </a:extLst>
            </p:cNvPr>
            <p:cNvSpPr/>
            <p:nvPr/>
          </p:nvSpPr>
          <p:spPr bwMode="auto">
            <a:xfrm>
              <a:off x="5304972" y="3149025"/>
              <a:ext cx="2133600" cy="461665"/>
            </a:xfrm>
            <a:prstGeom prst="rect">
              <a:avLst/>
            </a:prstGeom>
            <a:solidFill>
              <a:srgbClr val="FFFC8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Linear(4, 1)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404F4DF-7E47-F6D3-EF2B-17B4A70CE1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1662" y="3592164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A7BD658-F520-7977-6AEE-821A2A725F2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00799" y="4560245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7CBE5B0-B4F4-DDF2-8A75-3B8296F50EE8}"/>
                    </a:ext>
                  </a:extLst>
                </p:cNvPr>
                <p:cNvSpPr/>
                <p:nvPr/>
              </p:nvSpPr>
              <p:spPr bwMode="auto">
                <a:xfrm>
                  <a:off x="5678718" y="4102502"/>
                  <a:ext cx="1447800" cy="461665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relu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7CBE5B0-B4F4-DDF2-8A75-3B8296F50E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78718" y="4102502"/>
                  <a:ext cx="144780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465A5A1-B6DB-1925-14ED-712982BB6ECA}"/>
                    </a:ext>
                  </a:extLst>
                </p:cNvPr>
                <p:cNvSpPr/>
                <p:nvPr/>
              </p:nvSpPr>
              <p:spPr bwMode="auto">
                <a:xfrm>
                  <a:off x="5676899" y="2238165"/>
                  <a:ext cx="1447800" cy="461665"/>
                </a:xfrm>
                <a:prstGeom prst="rect">
                  <a:avLst/>
                </a:prstGeom>
                <a:solidFill>
                  <a:srgbClr val="E395F6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465A5A1-B6DB-1925-14ED-712982BB6E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76899" y="2238165"/>
                  <a:ext cx="144780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946F376-F44F-6103-892E-583677D7164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68141" y="2677311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190139-F5E0-40F4-47AA-E1C1BBE9ABDE}"/>
                </a:ext>
              </a:extLst>
            </p:cNvPr>
            <p:cNvSpPr/>
            <p:nvPr/>
          </p:nvSpPr>
          <p:spPr bwMode="auto">
            <a:xfrm>
              <a:off x="5334000" y="5044988"/>
              <a:ext cx="2133600" cy="461665"/>
            </a:xfrm>
            <a:prstGeom prst="rect">
              <a:avLst/>
            </a:prstGeom>
            <a:solidFill>
              <a:srgbClr val="FFFC8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Linear(2, 4)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756A9F9-52B3-CF8B-A6BF-3C4D88FCE8E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00799" y="5492789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19DD53D-8138-E699-6FE5-05CD57487CF8}"/>
                    </a:ext>
                  </a:extLst>
                </p:cNvPr>
                <p:cNvSpPr txBox="1"/>
                <p:nvPr/>
              </p:nvSpPr>
              <p:spPr>
                <a:xfrm>
                  <a:off x="6141946" y="5816025"/>
                  <a:ext cx="51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19DD53D-8138-E699-6FE5-05CD57487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946" y="5816025"/>
                  <a:ext cx="517706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ADC26F4-AB00-CE8C-ED19-F1C1C730B9B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1771" y="1730253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C667F0-5808-A57E-5077-CA067511BF4F}"/>
                </a:ext>
              </a:extLst>
            </p:cNvPr>
            <p:cNvSpPr txBox="1"/>
            <p:nvPr/>
          </p:nvSpPr>
          <p:spPr>
            <a:xfrm>
              <a:off x="5867400" y="1295400"/>
              <a:ext cx="970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B44CA97-135C-E5C0-AA35-9599896E19BF}"/>
              </a:ext>
            </a:extLst>
          </p:cNvPr>
          <p:cNvGrpSpPr/>
          <p:nvPr/>
        </p:nvGrpSpPr>
        <p:grpSpPr>
          <a:xfrm>
            <a:off x="6955757" y="2224032"/>
            <a:ext cx="1872484" cy="1456543"/>
            <a:chOff x="6955757" y="2224032"/>
            <a:chExt cx="1872484" cy="1456543"/>
          </a:xfrm>
        </p:grpSpPr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004E1DDC-406E-1522-896E-C9062110BDAF}"/>
                </a:ext>
              </a:extLst>
            </p:cNvPr>
            <p:cNvSpPr/>
            <p:nvPr/>
          </p:nvSpPr>
          <p:spPr bwMode="auto">
            <a:xfrm>
              <a:off x="6955757" y="2224032"/>
              <a:ext cx="575332" cy="1456543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155D0B-3841-C3AC-1D2F-272C86F34EC8}"/>
                </a:ext>
              </a:extLst>
            </p:cNvPr>
            <p:cNvSpPr txBox="1"/>
            <p:nvPr/>
          </p:nvSpPr>
          <p:spPr>
            <a:xfrm>
              <a:off x="7696200" y="2715651"/>
              <a:ext cx="1132041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ECFF7C-6246-C72A-CC16-F4A0D8F34C7A}"/>
              </a:ext>
            </a:extLst>
          </p:cNvPr>
          <p:cNvGrpSpPr/>
          <p:nvPr/>
        </p:nvGrpSpPr>
        <p:grpSpPr>
          <a:xfrm>
            <a:off x="6963228" y="4114800"/>
            <a:ext cx="1879602" cy="1456543"/>
            <a:chOff x="6963228" y="4114800"/>
            <a:chExt cx="1879602" cy="145654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9DF1DCF-BD6D-1509-CE3B-EED20334E4CA}"/>
                </a:ext>
              </a:extLst>
            </p:cNvPr>
            <p:cNvSpPr txBox="1"/>
            <p:nvPr/>
          </p:nvSpPr>
          <p:spPr>
            <a:xfrm>
              <a:off x="7710789" y="4611077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Layer 1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6D2C5ABD-5A3F-016D-254C-0D8D77E804FC}"/>
                </a:ext>
              </a:extLst>
            </p:cNvPr>
            <p:cNvSpPr/>
            <p:nvPr/>
          </p:nvSpPr>
          <p:spPr bwMode="auto">
            <a:xfrm>
              <a:off x="6963228" y="4114800"/>
              <a:ext cx="575332" cy="1456543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A71C015-3151-064D-BE31-6B9C4047DA20}"/>
              </a:ext>
            </a:extLst>
          </p:cNvPr>
          <p:cNvSpPr/>
          <p:nvPr/>
        </p:nvSpPr>
        <p:spPr bwMode="auto">
          <a:xfrm>
            <a:off x="990600" y="4038600"/>
            <a:ext cx="453572" cy="461665"/>
          </a:xfrm>
          <a:prstGeom prst="rect">
            <a:avLst/>
          </a:prstGeom>
          <a:solidFill>
            <a:srgbClr val="FFFC8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E336F8-52AE-C13F-D355-EA6652670480}"/>
              </a:ext>
            </a:extLst>
          </p:cNvPr>
          <p:cNvSpPr/>
          <p:nvPr/>
        </p:nvSpPr>
        <p:spPr bwMode="auto">
          <a:xfrm>
            <a:off x="983343" y="4800600"/>
            <a:ext cx="482600" cy="461665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B52839-182A-69A0-8DB4-9922D0B86A1A}"/>
              </a:ext>
            </a:extLst>
          </p:cNvPr>
          <p:cNvSpPr/>
          <p:nvPr/>
        </p:nvSpPr>
        <p:spPr bwMode="auto">
          <a:xfrm>
            <a:off x="990600" y="5710535"/>
            <a:ext cx="482600" cy="461665"/>
          </a:xfrm>
          <a:prstGeom prst="rect">
            <a:avLst/>
          </a:prstGeom>
          <a:solidFill>
            <a:srgbClr val="E395F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1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a process&#10;&#10;Description automatically generated">
            <a:extLst>
              <a:ext uri="{FF2B5EF4-FFF2-40B4-BE49-F238E27FC236}">
                <a16:creationId xmlns:a16="http://schemas.microsoft.com/office/drawing/2014/main" id="{0E8CD9EF-D08F-FE0E-6842-72FDAE5E5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032" y="594355"/>
            <a:ext cx="3980168" cy="580644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88E3757-806D-8007-1104-115F11A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89D3E5-DE11-4089-AF21-B25A702BB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147832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Here, for example, is a graphical representation of </a:t>
            </a:r>
            <a:r>
              <a:rPr lang="en-US" b="1" dirty="0">
                <a:solidFill>
                  <a:srgbClr val="0033CC"/>
                </a:solidFill>
              </a:rPr>
              <a:t>transformer</a:t>
            </a:r>
            <a:r>
              <a:rPr lang="en-US" dirty="0"/>
              <a:t>, the model that powers ChatGPT.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2 x </a:t>
            </a:r>
            <a:r>
              <a:rPr lang="en-US" dirty="0">
                <a:solidFill>
                  <a:srgbClr val="0033CC"/>
                </a:solidFill>
              </a:rPr>
              <a:t>96</a:t>
            </a:r>
            <a:r>
              <a:rPr lang="en-US" dirty="0"/>
              <a:t> of these “layers”!</a:t>
            </a:r>
          </a:p>
          <a:p>
            <a:pPr marL="0" indent="0" algn="ctr">
              <a:buNone/>
            </a:pPr>
            <a:r>
              <a:rPr lang="en-US" sz="2400" dirty="0"/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41E1-0F46-C47E-E38D-FC14D8A04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E63B-94BE-CF62-5F13-00EEA5FD0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FSU: Machine Learning in Physics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0F07A7-BA99-13C2-9AAC-7BA887E0B3B5}"/>
              </a:ext>
            </a:extLst>
          </p:cNvPr>
          <p:cNvSpPr/>
          <p:nvPr/>
        </p:nvSpPr>
        <p:spPr bwMode="auto">
          <a:xfrm>
            <a:off x="2971800" y="4572000"/>
            <a:ext cx="381000" cy="457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44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A32A8B-7757-12CD-8B11-1EDB901C5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AA2A0-CFBE-A170-FFB2-B82C197E15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1D93-47D8-F61A-FF88-A709C8320BA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8001000" cy="381000"/>
          </a:xfrm>
        </p:spPr>
        <p:txBody>
          <a:bodyPr/>
          <a:lstStyle/>
          <a:p>
            <a:pPr algn="l"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3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93477C1-EFA9-E779-7C57-F6626DCA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592" y="1219200"/>
            <a:ext cx="4944208" cy="45910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In this part of the course, we’ll use a simple synthetic dataset comprising two classes of objects characterized by real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The data are generated from two bivariate normal distributions.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326" t="-1316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4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11199" y="1295400"/>
                <a:ext cx="5401715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Suppose our goal is to approximate an unknown function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perhaps using the </a:t>
                </a:r>
                <a:r>
                  <a:rPr lang="en-US" i="1" dirty="0">
                    <a:solidFill>
                      <a:srgbClr val="0033CC"/>
                    </a:solidFill>
                  </a:rPr>
                  <a:t>model</a:t>
                </a:r>
                <a:r>
                  <a:rPr lang="en-US" dirty="0"/>
                  <a:t> on the right.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11199" y="1295400"/>
                <a:ext cx="5401715" cy="4819650"/>
              </a:xfrm>
              <a:blipFill>
                <a:blip r:embed="rId2"/>
                <a:stretch>
                  <a:fillRect l="-1878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893D87-A6CE-00D9-9304-D0BDE36B115A}"/>
              </a:ext>
            </a:extLst>
          </p:cNvPr>
          <p:cNvGrpSpPr/>
          <p:nvPr/>
        </p:nvGrpSpPr>
        <p:grpSpPr>
          <a:xfrm>
            <a:off x="6371772" y="1295400"/>
            <a:ext cx="2162628" cy="5105400"/>
            <a:chOff x="5304972" y="1295400"/>
            <a:chExt cx="2162628" cy="5105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151746-CB45-81AD-1F5B-3965920A3635}"/>
                </a:ext>
              </a:extLst>
            </p:cNvPr>
            <p:cNvSpPr/>
            <p:nvPr/>
          </p:nvSpPr>
          <p:spPr bwMode="auto">
            <a:xfrm>
              <a:off x="5304972" y="3149025"/>
              <a:ext cx="2133600" cy="461665"/>
            </a:xfrm>
            <a:prstGeom prst="rect">
              <a:avLst/>
            </a:prstGeom>
            <a:solidFill>
              <a:srgbClr val="FFFC8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Linear(4, 1)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1702E5-A62E-C094-839B-5D99C3C3494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1662" y="3592164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8A04C7-5B1B-37B4-B272-4BEDFD44EB7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00799" y="4560245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B757605-B32A-713D-F678-F0E793124338}"/>
                    </a:ext>
                  </a:extLst>
                </p:cNvPr>
                <p:cNvSpPr/>
                <p:nvPr/>
              </p:nvSpPr>
              <p:spPr bwMode="auto">
                <a:xfrm>
                  <a:off x="5678718" y="4102502"/>
                  <a:ext cx="1447800" cy="461665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kumimoji="0" lang="en-US" sz="24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relu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B757605-B32A-713D-F678-F0E793124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78718" y="4102502"/>
                  <a:ext cx="144780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81CB6F6-4FE5-9858-F6EA-44D503BDB9B9}"/>
                    </a:ext>
                  </a:extLst>
                </p:cNvPr>
                <p:cNvSpPr/>
                <p:nvPr/>
              </p:nvSpPr>
              <p:spPr bwMode="auto">
                <a:xfrm>
                  <a:off x="5676899" y="2238165"/>
                  <a:ext cx="1447800" cy="461665"/>
                </a:xfrm>
                <a:prstGeom prst="rect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0" lang="en-US" sz="2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81CB6F6-4FE5-9858-F6EA-44D503BDB9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76899" y="2238165"/>
                  <a:ext cx="144780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1FEACF-AEBE-9016-6F7F-1B1FC3B3A2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68141" y="2677311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DC2338-7135-3A40-F4E8-7F934A974894}"/>
                </a:ext>
              </a:extLst>
            </p:cNvPr>
            <p:cNvSpPr/>
            <p:nvPr/>
          </p:nvSpPr>
          <p:spPr bwMode="auto">
            <a:xfrm>
              <a:off x="5334000" y="5044988"/>
              <a:ext cx="2133600" cy="461665"/>
            </a:xfrm>
            <a:prstGeom prst="rect">
              <a:avLst/>
            </a:prstGeom>
            <a:solidFill>
              <a:srgbClr val="FFFC8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Linear(2, 4)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2A5B5B2-29E0-BB04-1809-49FE4C9644C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00799" y="5492789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9AD3391-7576-A4AE-C29C-99FB86189428}"/>
                    </a:ext>
                  </a:extLst>
                </p:cNvPr>
                <p:cNvSpPr txBox="1"/>
                <p:nvPr/>
              </p:nvSpPr>
              <p:spPr>
                <a:xfrm>
                  <a:off x="6141946" y="5816025"/>
                  <a:ext cx="51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9AD3391-7576-A4AE-C29C-99FB861894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946" y="5816025"/>
                  <a:ext cx="517706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C858C8C-B68A-1837-A7CD-914BB635DC9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371771" y="1730253"/>
              <a:ext cx="0" cy="493780"/>
            </a:xfrm>
            <a:prstGeom prst="straightConnector1">
              <a:avLst/>
            </a:prstGeom>
            <a:noFill/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8A83F1-6622-52AF-5B87-A5ADC1EFDB1F}"/>
                </a:ext>
              </a:extLst>
            </p:cNvPr>
            <p:cNvSpPr txBox="1"/>
            <p:nvPr/>
          </p:nvSpPr>
          <p:spPr>
            <a:xfrm>
              <a:off x="5867400" y="1295400"/>
              <a:ext cx="970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50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well-known approach is to approximate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a parameterized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and find the </a:t>
                </a:r>
                <a:r>
                  <a:rPr lang="en-US" i="1" dirty="0">
                    <a:solidFill>
                      <a:srgbClr val="0033CC"/>
                    </a:solidFill>
                  </a:rPr>
                  <a:t>best-fit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by minimizing 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respect to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often referred to as a </a:t>
                </a:r>
                <a:r>
                  <a:rPr lang="en-US" b="1" dirty="0">
                    <a:solidFill>
                      <a:srgbClr val="0033CC"/>
                    </a:solidFill>
                  </a:rPr>
                  <a:t>least-squared fit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5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machine learning, one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called the </a:t>
                </a:r>
                <a:r>
                  <a:rPr lang="en-US" b="1" dirty="0">
                    <a:solidFill>
                      <a:srgbClr val="0033CC"/>
                    </a:solidFill>
                  </a:rPr>
                  <a:t>loss function</a:t>
                </a:r>
                <a:r>
                  <a:rPr lang="en-US" dirty="0"/>
                  <a:t>, measures the discrepancy between the desired </a:t>
                </a:r>
                <a:r>
                  <a:rPr lang="en-US" b="1" dirty="0">
                    <a:solidFill>
                      <a:srgbClr val="0033CC"/>
                    </a:solidFill>
                  </a:rPr>
                  <a:t>target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quantity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is called the </a:t>
                </a:r>
                <a:r>
                  <a:rPr lang="en-US" b="1" dirty="0">
                    <a:solidFill>
                      <a:srgbClr val="0033CC"/>
                    </a:solidFill>
                  </a:rPr>
                  <a:t>empirical risk</a:t>
                </a:r>
                <a:r>
                  <a:rPr lang="en-US" dirty="0"/>
                  <a:t> and the task of minimizing it is called </a:t>
                </a:r>
                <a:r>
                  <a:rPr lang="en-US" b="1" dirty="0">
                    <a:solidFill>
                      <a:srgbClr val="0033CC"/>
                    </a:solidFill>
                  </a:rPr>
                  <a:t>empirical risk minimization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This is just a generalization of least-squared fitting.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Functional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mathematics one can often gain insight by taking the limit of an expression. Let’s take the limit of </a:t>
                </a: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that is, as the amount of data grows without limit.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In that limit, the empirical risk becomes the </a:t>
                </a:r>
                <a:r>
                  <a:rPr lang="en-US" b="1" dirty="0">
                    <a:solidFill>
                      <a:srgbClr val="0033CC"/>
                    </a:solidFill>
                  </a:rPr>
                  <a:t>risk functional</a:t>
                </a:r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𝑑𝑥𝑑𝑦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the probability distribution of the data.</a:t>
                </a: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8947" b="-28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map of a mountain&#10;&#10;Description automatically generated">
            <a:extLst>
              <a:ext uri="{FF2B5EF4-FFF2-40B4-BE49-F238E27FC236}">
                <a16:creationId xmlns:a16="http://schemas.microsoft.com/office/drawing/2014/main" id="{5658E868-4E7C-128A-6265-2C616115D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718" y="2514600"/>
            <a:ext cx="3846482" cy="39222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20CF3B7-98FB-D495-415E-75E63994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Functional: </a:t>
            </a:r>
            <a:r>
              <a:rPr lang="en-US" dirty="0">
                <a:solidFill>
                  <a:schemeClr val="accent1"/>
                </a:solidFill>
              </a:rPr>
              <a:t>Landscape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empirical risk defines a highly corrugated very high-dimensional “landscape” in the space of parameters.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goal of an </a:t>
                </a:r>
                <a:r>
                  <a:rPr lang="en-US" b="1" dirty="0">
                    <a:solidFill>
                      <a:srgbClr val="0033CC"/>
                    </a:solidFill>
                  </a:rPr>
                  <a:t>optimizer</a:t>
                </a:r>
                <a:r>
                  <a:rPr lang="en-US" dirty="0"/>
                  <a:t> is to navigate </a:t>
                </a:r>
              </a:p>
              <a:p>
                <a:pPr marL="0" indent="0">
                  <a:buNone/>
                </a:pPr>
                <a:r>
                  <a:rPr lang="en-US" dirty="0"/>
                  <a:t>the landscape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) associated with </a:t>
                </a:r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finite</a:t>
                </a:r>
                <a:r>
                  <a:rPr lang="en-US" dirty="0"/>
                  <a:t> amount of data to find a </a:t>
                </a:r>
                <a:r>
                  <a:rPr lang="en-US" i="1" dirty="0">
                    <a:solidFill>
                      <a:srgbClr val="0033CC"/>
                    </a:solidFill>
                  </a:rPr>
                  <a:t>good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33CC"/>
                    </a:solidFill>
                  </a:rPr>
                  <a:t>approximation</a:t>
                </a:r>
                <a:r>
                  <a:rPr lang="en-US" dirty="0"/>
                  <a:t> of the lowest point of </a:t>
                </a:r>
              </a:p>
              <a:p>
                <a:pPr marL="0" indent="0">
                  <a:buNone/>
                </a:pPr>
                <a:r>
                  <a:rPr lang="en-US" dirty="0"/>
                  <a:t>the landscape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) associated </a:t>
                </a:r>
              </a:p>
              <a:p>
                <a:pPr marL="0" indent="0">
                  <a:buNone/>
                </a:pPr>
                <a:r>
                  <a:rPr lang="en-US" dirty="0"/>
                  <a:t>with an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infinite</a:t>
                </a:r>
                <a:r>
                  <a:rPr lang="en-US" dirty="0"/>
                  <a:t> amount of data. </a:t>
                </a:r>
              </a:p>
              <a:p>
                <a:pPr marL="0" indent="0">
                  <a:buNone/>
                </a:pPr>
                <a:r>
                  <a:rPr lang="en-US" dirty="0"/>
                  <a:t>When ML researchers say that a </a:t>
                </a:r>
              </a:p>
              <a:p>
                <a:pPr marL="0" indent="0">
                  <a:buNone/>
                </a:pPr>
                <a:r>
                  <a:rPr lang="en-US" dirty="0"/>
                  <a:t>model </a:t>
                </a:r>
                <a:r>
                  <a:rPr lang="en-US" i="1" dirty="0">
                    <a:solidFill>
                      <a:srgbClr val="0033CC"/>
                    </a:solidFill>
                  </a:rPr>
                  <a:t>generalizes</a:t>
                </a:r>
                <a:r>
                  <a:rPr lang="en-US" dirty="0"/>
                  <a:t> this is what they mean.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DE1AB46-10C3-5450-04E4-60F4A443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8855-4A71-64D3-255B-AD9329C95A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44278-120E-9CFB-5ACF-7F9D220E77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CE72B8-1A5E-D706-0B3F-E85E5B87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0222BC-2F23-EA0F-2CD1-D71481E32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described the multi-node perceptron and how machine learning models are represented graphically.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illustrated the calculation of the output of a perceptron.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discussed the generalization of least-squared fitting to empirical risk minimization.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694B8-88B9-9484-89B2-64E384734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3077D-8CC8-5858-6B70-2738F63066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1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DC81FC-22BB-324F-8674-6799514B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AI, ML, and DL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287642-FC99-2695-0DFB-0D2BC4DF4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BAEAED-990E-E955-B6FF-65C0C8A845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FSU: Machine Learning in Physics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A888CB-D106-B730-C0E9-EC13FFAC90C7}"/>
              </a:ext>
            </a:extLst>
          </p:cNvPr>
          <p:cNvGrpSpPr/>
          <p:nvPr/>
        </p:nvGrpSpPr>
        <p:grpSpPr>
          <a:xfrm>
            <a:off x="1600200" y="1797040"/>
            <a:ext cx="5715000" cy="3416320"/>
            <a:chOff x="1143000" y="1797040"/>
            <a:chExt cx="5715000" cy="34163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BAF810-5997-806E-C47C-4007FDDDB49A}"/>
                </a:ext>
              </a:extLst>
            </p:cNvPr>
            <p:cNvSpPr txBox="1"/>
            <p:nvPr/>
          </p:nvSpPr>
          <p:spPr>
            <a:xfrm>
              <a:off x="1143000" y="1797040"/>
              <a:ext cx="5715000" cy="3416320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Artificial Intelligence</a:t>
              </a:r>
            </a:p>
            <a:p>
              <a:r>
                <a:rPr lang="en-US" dirty="0"/>
                <a:t>Algorithms that cause machines to exhibit human- or </a:t>
              </a:r>
              <a:r>
                <a:rPr lang="en-US" i="1" dirty="0"/>
                <a:t>super-human-</a:t>
              </a:r>
              <a:r>
                <a:rPr lang="en-US" dirty="0"/>
                <a:t>level intelligence.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962F5A-8BFC-B784-057B-C7346CD88733}"/>
                </a:ext>
              </a:extLst>
            </p:cNvPr>
            <p:cNvSpPr txBox="1"/>
            <p:nvPr/>
          </p:nvSpPr>
          <p:spPr>
            <a:xfrm>
              <a:off x="1295400" y="3090208"/>
              <a:ext cx="4724400" cy="19389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Machine Learning</a:t>
              </a:r>
            </a:p>
            <a:p>
              <a:r>
                <a:rPr lang="en-US" dirty="0"/>
                <a:t>Algorithms for modeling data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2F0A84-8D62-597A-890E-97068EAF9F3C}"/>
                </a:ext>
              </a:extLst>
            </p:cNvPr>
            <p:cNvSpPr txBox="1"/>
            <p:nvPr/>
          </p:nvSpPr>
          <p:spPr>
            <a:xfrm>
              <a:off x="1447800" y="4038600"/>
              <a:ext cx="4448176" cy="830997"/>
            </a:xfrm>
            <a:prstGeom prst="rect">
              <a:avLst/>
            </a:prstGeom>
            <a:solidFill>
              <a:srgbClr val="FFFC8F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Deep Learning</a:t>
              </a:r>
            </a:p>
            <a:p>
              <a:r>
                <a:rPr lang="en-US" dirty="0"/>
                <a:t>ML using (large) neural networks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45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9C9F-E3C4-BB58-4184-3B4C1A15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Deep 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1456F-C800-A206-D212-47ECE42A2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5B39C7-D2B5-7240-8251-53AAF7481C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798E5-4BA3-6F94-A53D-57D16D6177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1FD62F1-C0D7-96EA-F359-959034E9B7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1200" y="1295400"/>
                <a:ext cx="8204200" cy="481965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CC0000"/>
                  </a:buClr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/>
                    <a:ea typeface="ＭＳ Ｐゴシック" pitchFamily="-109" charset="-128"/>
                    <a:cs typeface="Times New Roman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9900"/>
                  </a:buClr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CC"/>
                  </a:buClr>
                  <a:buFont typeface="Wingdings" pitchFamily="2" charset="2"/>
                  <a:buChar char="Ø"/>
                  <a:defRPr sz="24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itchFamily="2" charset="2"/>
                  <a:buChar char="Ø"/>
                  <a:defRPr sz="2000">
                    <a:solidFill>
                      <a:schemeClr val="tx1"/>
                    </a:solidFill>
                    <a:latin typeface="Times New Roman"/>
                    <a:ea typeface="ＭＳ Ｐゴシック" pitchFamily="-65" charset="-128"/>
                    <a:cs typeface="Times New Roman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  <a:ea typeface="ＭＳ Ｐゴシック" pitchFamily="-65" charset="-128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kern="0" dirty="0"/>
                  <a:t>Uses functions formed by </a:t>
                </a:r>
                <a:r>
                  <a:rPr lang="en-US" i="1" kern="0" dirty="0">
                    <a:solidFill>
                      <a:srgbClr val="0033CC"/>
                    </a:solidFill>
                  </a:rPr>
                  <a:t>composition:</a:t>
                </a:r>
                <a:br>
                  <a:rPr lang="en-US" kern="0" dirty="0"/>
                </a:br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∘…</m:t>
                      </m:r>
                      <m:sSub>
                        <m:sSubPr>
                          <m:ctrlP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kern="0" dirty="0"/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 kern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…)</m:t>
                    </m:r>
                  </m:oMath>
                </a14:m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b="1" kern="0" dirty="0">
                    <a:solidFill>
                      <a:srgbClr val="0033CC"/>
                    </a:solidFill>
                  </a:rPr>
                  <a:t>Example</a:t>
                </a:r>
                <a:r>
                  <a:rPr lang="en-US" kern="0" dirty="0"/>
                  <a:t>:</a:t>
                </a:r>
              </a:p>
              <a:p>
                <a:pPr marL="0" indent="0">
                  <a:buFont typeface="Wingdings" pitchFamily="2" charset="2"/>
                  <a:buNone/>
                </a:pPr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ker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ker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dropout</m:t>
                          </m:r>
                          <m:r>
                            <a:rPr lang="en-US" i="1" ker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linear</m:t>
                          </m:r>
                          <m:r>
                            <a:rPr lang="en-US" ker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ker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flatten</m:t>
                          </m:r>
                          <m:d>
                            <m:d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ker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  <m:r>
                                <a:rPr lang="en-US" i="1" ker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b="1" i="1" ker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1" i="1" ker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ker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d>
                                    <m:d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b="1" i="1" ker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b="1" i="1" ker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ker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  <m:t>)))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kern="0" dirty="0"/>
              </a:p>
              <a:p>
                <a:pPr marL="0" indent="0">
                  <a:buFont typeface="Wingdings" pitchFamily="2" charset="2"/>
                  <a:buNone/>
                </a:pPr>
                <a:endParaRPr lang="en-US" kern="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1FD62F1-C0D7-96EA-F359-959034E9B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295400"/>
                <a:ext cx="8204200" cy="4819650"/>
              </a:xfrm>
              <a:prstGeom prst="rect">
                <a:avLst/>
              </a:prstGeom>
              <a:blipFill>
                <a:blip r:embed="rId2"/>
                <a:stretch>
                  <a:fillRect l="-1236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42A07E0-6AE4-91D6-818C-3D4BD57D70A1}"/>
              </a:ext>
            </a:extLst>
          </p:cNvPr>
          <p:cNvGrpSpPr/>
          <p:nvPr/>
        </p:nvGrpSpPr>
        <p:grpSpPr>
          <a:xfrm>
            <a:off x="467205" y="3276600"/>
            <a:ext cx="8209590" cy="1019175"/>
            <a:chOff x="553410" y="4238624"/>
            <a:chExt cx="8209590" cy="101917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AF5445-35A4-7A29-B7B1-15802EBF3B91}"/>
                </a:ext>
              </a:extLst>
            </p:cNvPr>
            <p:cNvGrpSpPr/>
            <p:nvPr/>
          </p:nvGrpSpPr>
          <p:grpSpPr>
            <a:xfrm rot="10800000">
              <a:off x="1662113" y="4238624"/>
              <a:ext cx="5805487" cy="1019175"/>
              <a:chOff x="1447800" y="2895600"/>
              <a:chExt cx="5805487" cy="1019175"/>
            </a:xfrm>
          </p:grpSpPr>
          <p:sp>
            <p:nvSpPr>
              <p:cNvPr id="14" name="Direct Access Storage 13">
                <a:extLst>
                  <a:ext uri="{FF2B5EF4-FFF2-40B4-BE49-F238E27FC236}">
                    <a16:creationId xmlns:a16="http://schemas.microsoft.com/office/drawing/2014/main" id="{A9BA8678-0E8A-5062-5DCD-476FBF7E083C}"/>
                  </a:ext>
                </a:extLst>
              </p:cNvPr>
              <p:cNvSpPr/>
              <p:nvPr/>
            </p:nvSpPr>
            <p:spPr bwMode="auto">
              <a:xfrm>
                <a:off x="1447800" y="3019424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5" name="Direct Access Storage 14">
                <a:extLst>
                  <a:ext uri="{FF2B5EF4-FFF2-40B4-BE49-F238E27FC236}">
                    <a16:creationId xmlns:a16="http://schemas.microsoft.com/office/drawing/2014/main" id="{42E6A9A0-9E98-8A16-C8D9-C2CFB60BF506}"/>
                  </a:ext>
                </a:extLst>
              </p:cNvPr>
              <p:cNvSpPr/>
              <p:nvPr/>
            </p:nvSpPr>
            <p:spPr bwMode="auto">
              <a:xfrm>
                <a:off x="2971800" y="3048000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6" name="Direct Access Storage 15">
                <a:extLst>
                  <a:ext uri="{FF2B5EF4-FFF2-40B4-BE49-F238E27FC236}">
                    <a16:creationId xmlns:a16="http://schemas.microsoft.com/office/drawing/2014/main" id="{99BE7C45-9F47-4790-4C20-0535957D3389}"/>
                  </a:ext>
                </a:extLst>
              </p:cNvPr>
              <p:cNvSpPr/>
              <p:nvPr/>
            </p:nvSpPr>
            <p:spPr bwMode="auto">
              <a:xfrm>
                <a:off x="5410200" y="3048000"/>
                <a:ext cx="1066800" cy="866775"/>
              </a:xfrm>
              <a:prstGeom prst="flowChartMagneticDrum">
                <a:avLst/>
              </a:prstGeom>
              <a:solidFill>
                <a:srgbClr val="FFC000"/>
              </a:solidFill>
              <a:ln w="66675" cap="flat" cmpd="sng" algn="ctr">
                <a:solidFill>
                  <a:schemeClr val="accent1">
                    <a:alpha val="14878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7" name="Right Arrow 16">
                <a:extLst>
                  <a:ext uri="{FF2B5EF4-FFF2-40B4-BE49-F238E27FC236}">
                    <a16:creationId xmlns:a16="http://schemas.microsoft.com/office/drawing/2014/main" id="{903B5512-16D8-DE3A-5A5C-4620F5101AA9}"/>
                  </a:ext>
                </a:extLst>
              </p:cNvPr>
              <p:cNvSpPr/>
              <p:nvPr/>
            </p:nvSpPr>
            <p:spPr bwMode="auto">
              <a:xfrm>
                <a:off x="2272792" y="3220593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6C49FF42-CA84-95A0-7391-1ED748BA9EBE}"/>
                  </a:ext>
                </a:extLst>
              </p:cNvPr>
              <p:cNvSpPr/>
              <p:nvPr/>
            </p:nvSpPr>
            <p:spPr bwMode="auto">
              <a:xfrm>
                <a:off x="3739896" y="3239071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36EB1B54-3A24-5950-442A-875608B0C38B}"/>
                  </a:ext>
                </a:extLst>
              </p:cNvPr>
              <p:cNvSpPr/>
              <p:nvPr/>
            </p:nvSpPr>
            <p:spPr bwMode="auto">
              <a:xfrm>
                <a:off x="6274879" y="3220593"/>
                <a:ext cx="978408" cy="484632"/>
              </a:xfrm>
              <a:prstGeom prst="rightArrow">
                <a:avLst/>
              </a:prstGeom>
              <a:solidFill>
                <a:schemeClr val="accent1">
                  <a:alpha val="51000"/>
                </a:schemeClr>
              </a:solidFill>
              <a:ln w="31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95C625-12F6-64CB-66C3-C94478C74979}"/>
                  </a:ext>
                </a:extLst>
              </p:cNvPr>
              <p:cNvSpPr txBox="1"/>
              <p:nvPr/>
            </p:nvSpPr>
            <p:spPr>
              <a:xfrm>
                <a:off x="4724400" y="2895600"/>
                <a:ext cx="7489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6999DAC-166A-2704-B75C-BFF8AE04B416}"/>
                    </a:ext>
                  </a:extLst>
                </p:cNvPr>
                <p:cNvSpPr txBox="1"/>
                <p:nvPr/>
              </p:nvSpPr>
              <p:spPr>
                <a:xfrm>
                  <a:off x="553410" y="4343400"/>
                  <a:ext cx="109562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3191A2A-A00C-2C5F-752E-0DAD4BA7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10" y="4343400"/>
                  <a:ext cx="1095621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3409" r="-3409" b="-23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F1D27E-5321-BF96-58D4-24D1A9AF8916}"/>
                    </a:ext>
                  </a:extLst>
                </p:cNvPr>
                <p:cNvSpPr txBox="1"/>
                <p:nvPr/>
              </p:nvSpPr>
              <p:spPr>
                <a:xfrm>
                  <a:off x="8245294" y="4368225"/>
                  <a:ext cx="51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AB3FB81-530F-6136-1D04-E8FC240BFA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294" y="4368225"/>
                  <a:ext cx="517706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19E3269F-CD20-C2CC-AC91-28F4486A567A}"/>
                </a:ext>
              </a:extLst>
            </p:cNvPr>
            <p:cNvSpPr/>
            <p:nvPr/>
          </p:nvSpPr>
          <p:spPr bwMode="auto">
            <a:xfrm rot="10800000">
              <a:off x="7244588" y="4458272"/>
              <a:ext cx="978408" cy="484632"/>
            </a:xfrm>
            <a:prstGeom prst="rightArrow">
              <a:avLst/>
            </a:prstGeom>
            <a:solidFill>
              <a:schemeClr val="accent1">
                <a:alpha val="51000"/>
              </a:schemeClr>
            </a:solidFill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3447646-E19F-9024-145B-CF09ADAA45C4}"/>
                    </a:ext>
                  </a:extLst>
                </p:cNvPr>
                <p:cNvSpPr txBox="1"/>
                <p:nvPr/>
              </p:nvSpPr>
              <p:spPr>
                <a:xfrm>
                  <a:off x="2818759" y="4643735"/>
                  <a:ext cx="5980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C0B6C29-0336-F27D-66FF-60E364A5A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759" y="4643735"/>
                  <a:ext cx="59804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473ACA1-AAFD-F698-D06B-2E19A5B66C56}"/>
                    </a:ext>
                  </a:extLst>
                </p:cNvPr>
                <p:cNvSpPr txBox="1"/>
                <p:nvPr/>
              </p:nvSpPr>
              <p:spPr>
                <a:xfrm>
                  <a:off x="5018628" y="4673755"/>
                  <a:ext cx="90338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4758F1-B19A-AD64-D36A-8D2B8B0FD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628" y="4673755"/>
                  <a:ext cx="90338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389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D355EB8-829A-0D4E-8F5A-9090DAA998E3}"/>
                    </a:ext>
                  </a:extLst>
                </p:cNvPr>
                <p:cNvSpPr txBox="1"/>
                <p:nvPr/>
              </p:nvSpPr>
              <p:spPr>
                <a:xfrm>
                  <a:off x="6707559" y="4635787"/>
                  <a:ext cx="518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B74BAB-F9C5-A08D-DBE1-C6AE23F13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7559" y="4635787"/>
                  <a:ext cx="51892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439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393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63862D1-690D-BFC9-78BC-D00D1158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The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>
                <a:extLst>
                  <a:ext uri="{FF2B5EF4-FFF2-40B4-BE49-F238E27FC236}">
                    <a16:creationId xmlns:a16="http://schemas.microsoft.com/office/drawing/2014/main" id="{1E3AC0C5-1DBA-34DB-A9E3-53EB85CB3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	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matrix (one or more rows) of input data</a:t>
                </a:r>
                <a:r>
                  <a:rPr lang="en-US" sz="2400" b="0" dirty="0"/>
                  <a:t>	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dirty="0"/>
                  <a:t>is a matrix of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weights</a:t>
                </a: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dirty="0"/>
                  <a:t>a matrix of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33CC"/>
                    </a:solidFill>
                  </a:rPr>
                  <a:t>biases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(∗)</m:t>
                    </m:r>
                  </m:oMath>
                </a14:m>
                <a:r>
                  <a:rPr lang="en-US" sz="2400" dirty="0"/>
                  <a:t> is a nonlinear function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Activations</a:t>
                </a:r>
                <a:r>
                  <a:rPr lang="en-US" sz="2400" dirty="0"/>
                  <a:t>:	 </a:t>
                </a:r>
                <a:r>
                  <a:rPr lang="en-US" sz="2400" i="1" dirty="0"/>
                  <a:t>g</a:t>
                </a:r>
                <a:r>
                  <a:rPr lang="en-US" sz="2400" dirty="0"/>
                  <a:t>(</a:t>
                </a:r>
                <a:r>
                  <a:rPr lang="en-US" sz="2400" i="1" dirty="0"/>
                  <a:t>z</a:t>
                </a:r>
                <a:r>
                  <a:rPr lang="en-US" sz="2400" dirty="0"/>
                  <a:t>) = </a:t>
                </a:r>
                <a:r>
                  <a:rPr lang="en-US" sz="2400" dirty="0" err="1"/>
                  <a:t>relu</a:t>
                </a:r>
                <a:r>
                  <a:rPr lang="en-US" sz="2400" dirty="0"/>
                  <a:t>(z) = max(0, </a:t>
                </a:r>
                <a:r>
                  <a:rPr lang="en-US" sz="2400" i="1" dirty="0"/>
                  <a:t>z</a:t>
                </a:r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z</a:t>
                </a:r>
                <a:r>
                  <a:rPr lang="en-US" dirty="0"/>
                  <a:t>) = tanh(</a:t>
                </a:r>
                <a:r>
                  <a:rPr lang="en-US" i="1" dirty="0"/>
                  <a:t>z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		 </a:t>
                </a:r>
                <a:r>
                  <a:rPr lang="en-US" i="1" dirty="0"/>
                  <a:t>g</a:t>
                </a:r>
                <a:r>
                  <a:rPr lang="en-US" dirty="0"/>
                  <a:t>(</a:t>
                </a:r>
                <a:r>
                  <a:rPr lang="en-US" i="1" dirty="0"/>
                  <a:t>z</a:t>
                </a:r>
                <a:r>
                  <a:rPr lang="en-US" dirty="0"/>
                  <a:t>) = sigmoid(</a:t>
                </a:r>
                <a:r>
                  <a:rPr lang="en-US" i="1" dirty="0"/>
                  <a:t>z</a:t>
                </a:r>
                <a:r>
                  <a:rPr lang="en-US" dirty="0"/>
                  <a:t>) = 1 / (1 + exp(-z))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4" name="Content Placeholder 23">
                <a:extLst>
                  <a:ext uri="{FF2B5EF4-FFF2-40B4-BE49-F238E27FC236}">
                    <a16:creationId xmlns:a16="http://schemas.microsoft.com/office/drawing/2014/main" id="{1E3AC0C5-1DBA-34DB-A9E3-53EB85CB3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b="-3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F832A-94CB-6F85-7B81-10941A8B8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08807-92FF-6520-B659-209C239D9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25CB5B-95C8-B971-5A8B-6996EFE6E5CA}"/>
              </a:ext>
            </a:extLst>
          </p:cNvPr>
          <p:cNvGrpSpPr/>
          <p:nvPr/>
        </p:nvGrpSpPr>
        <p:grpSpPr>
          <a:xfrm>
            <a:off x="1533923" y="2667000"/>
            <a:ext cx="6145431" cy="3046988"/>
            <a:chOff x="1533923" y="3068062"/>
            <a:chExt cx="6145431" cy="304698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FEA96-5AD7-39B7-07BE-D9FE2696695A}"/>
                </a:ext>
              </a:extLst>
            </p:cNvPr>
            <p:cNvGrpSpPr/>
            <p:nvPr/>
          </p:nvGrpSpPr>
          <p:grpSpPr>
            <a:xfrm>
              <a:off x="1533923" y="3068062"/>
              <a:ext cx="6145431" cy="3046988"/>
              <a:chOff x="1381523" y="3124706"/>
              <a:chExt cx="6145431" cy="30469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1796F83-9586-3F6A-7D7C-A9C64B7E5842}"/>
                      </a:ext>
                    </a:extLst>
                  </p:cNvPr>
                  <p:cNvSpPr txBox="1"/>
                  <p:nvPr/>
                </p:nvSpPr>
                <p:spPr>
                  <a:xfrm>
                    <a:off x="6696214" y="3124706"/>
                    <a:ext cx="830740" cy="30469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  <a:p>
                    <a:endParaRPr lang="en-US" sz="32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  <a:p>
                    <a:endParaRPr lang="en-US" sz="32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3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1796F83-9586-3F6A-7D7C-A9C64B7E58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214" y="3124706"/>
                    <a:ext cx="830740" cy="304698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077FD4F-C16E-6E21-5657-E3BD371E4516}"/>
                  </a:ext>
                </a:extLst>
              </p:cNvPr>
              <p:cNvGrpSpPr/>
              <p:nvPr/>
            </p:nvGrpSpPr>
            <p:grpSpPr>
              <a:xfrm>
                <a:off x="1381523" y="3366493"/>
                <a:ext cx="5324077" cy="2743795"/>
                <a:chOff x="1381523" y="3366493"/>
                <a:chExt cx="5324077" cy="274379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0D4B7837-C9C8-E140-BA82-881EF569DAE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386142" y="4425166"/>
                      <a:ext cx="1242362" cy="822305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3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0" lang="en-US" sz="3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0" lang="en-US" sz="3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0D4B7837-C9C8-E140-BA82-881EF569DAE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386142" y="4425166"/>
                      <a:ext cx="1242362" cy="822305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531340B0-C94C-49D0-627B-9E7522A6AE4D}"/>
                    </a:ext>
                  </a:extLst>
                </p:cNvPr>
                <p:cNvCxnSpPr>
                  <a:cxnSpLocks/>
                  <a:stCxn id="19" idx="2"/>
                </p:cNvCxnSpPr>
                <p:nvPr/>
              </p:nvCxnSpPr>
              <p:spPr bwMode="auto">
                <a:xfrm flipH="1">
                  <a:off x="5476736" y="4508361"/>
                  <a:ext cx="939800" cy="279678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5E6467FA-89CD-99CC-8284-E1433C67D3D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410200" y="5105400"/>
                  <a:ext cx="1117600" cy="819152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4C35C01D-9D96-B984-0320-278785F7AC6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81200" y="4857244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AAFAC078-AF8F-2216-841F-261DEE4D949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334000" y="3480197"/>
                  <a:ext cx="1273036" cy="1038136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5E0B829-1FF5-20D1-0AA6-AFC881F59B12}"/>
                    </a:ext>
                  </a:extLst>
                </p:cNvPr>
                <p:cNvSpPr/>
                <p:nvPr/>
              </p:nvSpPr>
              <p:spPr bwMode="auto">
                <a:xfrm>
                  <a:off x="6425922" y="3366493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B10A636-2870-D93C-4770-A6BFC2087380}"/>
                    </a:ext>
                  </a:extLst>
                </p:cNvPr>
                <p:cNvSpPr/>
                <p:nvPr/>
              </p:nvSpPr>
              <p:spPr bwMode="auto">
                <a:xfrm>
                  <a:off x="6416536" y="43685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591EFAB-8328-0675-B835-0D63A9381D95}"/>
                    </a:ext>
                  </a:extLst>
                </p:cNvPr>
                <p:cNvSpPr/>
                <p:nvPr/>
              </p:nvSpPr>
              <p:spPr bwMode="auto">
                <a:xfrm>
                  <a:off x="6416536" y="5830610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475A4AA-ED3E-72F7-33B8-B0870182F22F}"/>
                    </a:ext>
                  </a:extLst>
                </p:cNvPr>
                <p:cNvSpPr/>
                <p:nvPr/>
              </p:nvSpPr>
              <p:spPr bwMode="auto">
                <a:xfrm>
                  <a:off x="1777722" y="4729966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3E5EBC26-3807-38BC-439B-5FB55E9E42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1523" y="4501069"/>
                      <a:ext cx="52347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3E5EBC26-3807-38BC-439B-5FB55E9E42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1523" y="4501069"/>
                      <a:ext cx="523477" cy="5847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48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0979486-12EC-2430-5187-1A4BA391A81F}"/>
                    </a:ext>
                  </a:extLst>
                </p:cNvPr>
                <p:cNvSpPr/>
                <p:nvPr/>
              </p:nvSpPr>
              <p:spPr bwMode="auto">
                <a:xfrm>
                  <a:off x="3286005" y="4420165"/>
                  <a:ext cx="752595" cy="735747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0" 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0979486-12EC-2430-5187-1A4BA391A8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6005" y="4420165"/>
                  <a:ext cx="752595" cy="73574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4C6F2C9-B329-79F5-8A97-9BCAF76E7E0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62400" y="4800600"/>
              <a:ext cx="576142" cy="0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5B046C-CBC0-3C17-9777-B41F732C2169}"/>
              </a:ext>
            </a:extLst>
          </p:cNvPr>
          <p:cNvSpPr txBox="1"/>
          <p:nvPr/>
        </p:nvSpPr>
        <p:spPr>
          <a:xfrm>
            <a:off x="76200" y="6107668"/>
            <a:ext cx="904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linkClick r:id="rId7"/>
              </a:rPr>
              <a:t>https://news.cornell.edu/stories/2019/09/professors-perceptron-paved-way-ai-60-years-too-soon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8399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A32A8B-7757-12CD-8B11-1EDB901C5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AA2A0-CFBE-A170-FFB2-B82C197E15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05800" y="6477000"/>
            <a:ext cx="838200" cy="381000"/>
          </a:xfrm>
        </p:spPr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1D93-47D8-F61A-FF88-A709C8320BA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77000"/>
            <a:ext cx="8001000" cy="3810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FSU: Machine Learning in Physics</a:t>
            </a:r>
          </a:p>
        </p:txBody>
      </p:sp>
    </p:spTree>
    <p:extLst>
      <p:ext uri="{BB962C8B-B14F-4D97-AF65-F5344CB8AC3E}">
        <p14:creationId xmlns:p14="http://schemas.microsoft.com/office/powerpoint/2010/main" val="327314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3">
                <a:extLst>
                  <a:ext uri="{FF2B5EF4-FFF2-40B4-BE49-F238E27FC236}">
                    <a16:creationId xmlns:a16="http://schemas.microsoft.com/office/drawing/2014/main" id="{1E3AC0C5-1DBA-34DB-A9E3-53EB85CB3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relu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Example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2,−3, 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1, 2, 3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4" name="Content Placeholder 23">
                <a:extLst>
                  <a:ext uri="{FF2B5EF4-FFF2-40B4-BE49-F238E27FC236}">
                    <a16:creationId xmlns:a16="http://schemas.microsoft.com/office/drawing/2014/main" id="{1E3AC0C5-1DBA-34DB-A9E3-53EB85CB3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b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36E8F6F-9356-03F1-6680-4998F52FDB14}"/>
              </a:ext>
            </a:extLst>
          </p:cNvPr>
          <p:cNvGrpSpPr/>
          <p:nvPr/>
        </p:nvGrpSpPr>
        <p:grpSpPr>
          <a:xfrm>
            <a:off x="1430954" y="1066800"/>
            <a:ext cx="6417646" cy="3115092"/>
            <a:chOff x="1278554" y="3068062"/>
            <a:chExt cx="6400800" cy="30469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D775B1-DAF5-976B-5A79-F94B1EC4431F}"/>
                </a:ext>
              </a:extLst>
            </p:cNvPr>
            <p:cNvGrpSpPr/>
            <p:nvPr/>
          </p:nvGrpSpPr>
          <p:grpSpPr>
            <a:xfrm>
              <a:off x="1278554" y="3068062"/>
              <a:ext cx="6400800" cy="3046988"/>
              <a:chOff x="1126154" y="3124706"/>
              <a:chExt cx="6400800" cy="30469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57001E7-E86C-E65E-6494-153995C849D5}"/>
                      </a:ext>
                    </a:extLst>
                  </p:cNvPr>
                  <p:cNvSpPr txBox="1"/>
                  <p:nvPr/>
                </p:nvSpPr>
                <p:spPr>
                  <a:xfrm>
                    <a:off x="6696214" y="3124706"/>
                    <a:ext cx="830740" cy="304698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  <a:p>
                    <a:endParaRPr lang="en-US" sz="32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  <a:p>
                    <a:endParaRPr lang="en-US" sz="3200" b="0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320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57001E7-E86C-E65E-6494-153995C849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6214" y="3124706"/>
                    <a:ext cx="830740" cy="304698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33B483C-6824-2060-7D90-59DDD44737C0}"/>
                  </a:ext>
                </a:extLst>
              </p:cNvPr>
              <p:cNvGrpSpPr/>
              <p:nvPr/>
            </p:nvGrpSpPr>
            <p:grpSpPr>
              <a:xfrm>
                <a:off x="1126154" y="3366493"/>
                <a:ext cx="5579446" cy="2743795"/>
                <a:chOff x="1126154" y="3366493"/>
                <a:chExt cx="5579446" cy="2743795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975C77A4-2F0A-53E0-E0C6-BC05C5D111A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410200" y="5105400"/>
                  <a:ext cx="1117600" cy="819152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61A988F-A49D-C7C1-A444-80B458A9130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217146" y="4425166"/>
                      <a:ext cx="1411358" cy="822305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3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61A988F-A49D-C7C1-A444-80B458A9130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217146" y="4425166"/>
                      <a:ext cx="1411358" cy="822305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F97D22A7-E551-E680-629A-32940C4A970A}"/>
                    </a:ext>
                  </a:extLst>
                </p:cNvPr>
                <p:cNvCxnSpPr>
                  <a:cxnSpLocks/>
                  <a:stCxn id="35" idx="2"/>
                </p:cNvCxnSpPr>
                <p:nvPr/>
              </p:nvCxnSpPr>
              <p:spPr bwMode="auto">
                <a:xfrm flipH="1">
                  <a:off x="5476736" y="4508361"/>
                  <a:ext cx="939800" cy="279678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E92C2F47-8979-A457-7915-CA180862751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981200" y="4857244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C02C8577-D0CA-4517-033A-C4C72D7C5C0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323590" y="3480197"/>
                  <a:ext cx="1273036" cy="1038136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296EF77B-40B2-40AB-1845-323D69315C1B}"/>
                    </a:ext>
                  </a:extLst>
                </p:cNvPr>
                <p:cNvSpPr/>
                <p:nvPr/>
              </p:nvSpPr>
              <p:spPr bwMode="auto">
                <a:xfrm>
                  <a:off x="6425922" y="3366493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E0232A-2BCE-545B-B034-B6CC03F1B753}"/>
                    </a:ext>
                  </a:extLst>
                </p:cNvPr>
                <p:cNvSpPr/>
                <p:nvPr/>
              </p:nvSpPr>
              <p:spPr bwMode="auto">
                <a:xfrm>
                  <a:off x="6416536" y="43685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87EDD46-FEF3-41BF-9CB6-CC01DE66DABD}"/>
                    </a:ext>
                  </a:extLst>
                </p:cNvPr>
                <p:cNvSpPr/>
                <p:nvPr/>
              </p:nvSpPr>
              <p:spPr bwMode="auto">
                <a:xfrm>
                  <a:off x="6416536" y="5830610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754FC33-154A-D906-0EFE-130F7150F55F}"/>
                    </a:ext>
                  </a:extLst>
                </p:cNvPr>
                <p:cNvSpPr/>
                <p:nvPr/>
              </p:nvSpPr>
              <p:spPr bwMode="auto">
                <a:xfrm>
                  <a:off x="1777722" y="4729966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A0A69589-984E-E5BE-90BE-B5E0855F36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6154" y="4501069"/>
                      <a:ext cx="684738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A0A69589-984E-E5BE-90BE-B5E0855F36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6154" y="4501069"/>
                      <a:ext cx="684738" cy="5847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9B5B32B-3922-AB2E-060F-E89BF85D3641}"/>
                    </a:ext>
                  </a:extLst>
                </p:cNvPr>
                <p:cNvSpPr/>
                <p:nvPr/>
              </p:nvSpPr>
              <p:spPr bwMode="auto">
                <a:xfrm>
                  <a:off x="3286005" y="4420165"/>
                  <a:ext cx="752595" cy="735747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0" 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9B5B32B-3922-AB2E-060F-E89BF85D36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6005" y="4420165"/>
                  <a:ext cx="752595" cy="73574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316CD3A-F9E5-F9B4-CED2-D17166C12AA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962400" y="4800600"/>
              <a:ext cx="407146" cy="12561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B63862D1-690D-BFC9-78BC-D00D1158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F832A-94CB-6F85-7B81-10941A8B8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08807-92FF-6520-B659-209C239D9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42D7AAA-EF89-37BB-38FA-5658C040D983}"/>
              </a:ext>
            </a:extLst>
          </p:cNvPr>
          <p:cNvGrpSpPr/>
          <p:nvPr/>
        </p:nvGrpSpPr>
        <p:grpSpPr>
          <a:xfrm>
            <a:off x="2409207" y="3506212"/>
            <a:ext cx="6506193" cy="3046988"/>
            <a:chOff x="2028207" y="3403372"/>
            <a:chExt cx="6506193" cy="304698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25CB5B-95C8-B971-5A8B-6996EFE6E5CA}"/>
                </a:ext>
              </a:extLst>
            </p:cNvPr>
            <p:cNvGrpSpPr/>
            <p:nvPr/>
          </p:nvGrpSpPr>
          <p:grpSpPr>
            <a:xfrm>
              <a:off x="2028207" y="3403372"/>
              <a:ext cx="6506193" cy="3046988"/>
              <a:chOff x="1173161" y="3068062"/>
              <a:chExt cx="6506193" cy="304698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B0FEA96-5AD7-39B7-07BE-D9FE2696695A}"/>
                  </a:ext>
                </a:extLst>
              </p:cNvPr>
              <p:cNvGrpSpPr/>
              <p:nvPr/>
            </p:nvGrpSpPr>
            <p:grpSpPr>
              <a:xfrm>
                <a:off x="1173161" y="3068062"/>
                <a:ext cx="6506193" cy="3046988"/>
                <a:chOff x="1020761" y="3124706"/>
                <a:chExt cx="6506193" cy="304698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E1796F83-9586-3F6A-7D7C-A9C64B7E58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96214" y="3124706"/>
                      <a:ext cx="830740" cy="30469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  <a:p>
                      <a:endParaRPr lang="en-US" sz="32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  <a:p>
                      <a:endParaRPr lang="en-US" sz="32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32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E1796F83-9586-3F6A-7D7C-A9C64B7E58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96214" y="3124706"/>
                      <a:ext cx="830740" cy="304698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077FD4F-C16E-6E21-5657-E3BD371E4516}"/>
                    </a:ext>
                  </a:extLst>
                </p:cNvPr>
                <p:cNvGrpSpPr/>
                <p:nvPr/>
              </p:nvGrpSpPr>
              <p:grpSpPr>
                <a:xfrm>
                  <a:off x="1020761" y="3366493"/>
                  <a:ext cx="5684839" cy="2743795"/>
                  <a:chOff x="1020761" y="3366493"/>
                  <a:chExt cx="5684839" cy="274379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Oval 12">
                        <a:extLst>
                          <a:ext uri="{FF2B5EF4-FFF2-40B4-BE49-F238E27FC236}">
                            <a16:creationId xmlns:a16="http://schemas.microsoft.com/office/drawing/2014/main" id="{0D4B7837-C9C8-E140-BA82-881EF569DAE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4200405" y="4425166"/>
                        <a:ext cx="1428099" cy="822305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US" sz="3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Oval 12">
                        <a:extLst>
                          <a:ext uri="{FF2B5EF4-FFF2-40B4-BE49-F238E27FC236}">
                            <a16:creationId xmlns:a16="http://schemas.microsoft.com/office/drawing/2014/main" id="{0D4B7837-C9C8-E140-BA82-881EF569DAE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200405" y="4425166"/>
                        <a:ext cx="1428099" cy="822305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531340B0-C94C-49D0-627B-9E7522A6AE4D}"/>
                      </a:ext>
                    </a:extLst>
                  </p:cNvPr>
                  <p:cNvCxnSpPr>
                    <a:cxnSpLocks/>
                    <a:stCxn id="19" idx="2"/>
                  </p:cNvCxnSpPr>
                  <p:nvPr/>
                </p:nvCxnSpPr>
                <p:spPr bwMode="auto">
                  <a:xfrm flipH="1">
                    <a:off x="5476736" y="4508361"/>
                    <a:ext cx="939800" cy="279678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5E6467FA-89CD-99CC-8284-E1433C67D3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5410200" y="5105400"/>
                    <a:ext cx="1117600" cy="819152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4C35C01D-9D96-B984-0320-278785F7A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1981200" y="4857244"/>
                    <a:ext cx="1143000" cy="0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AAFAC078-AF8F-2216-841F-261DEE4D94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5334000" y="3480197"/>
                    <a:ext cx="1273036" cy="1038136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5E0B829-1FF5-20D1-0AA6-AFC881F59B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25922" y="3366493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AB10A636-2870-D93C-4770-A6BFC20873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16536" y="4368522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B591EFAB-8328-0675-B835-0D63A9381D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16536" y="5830610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6475A4AA-ED3E-72F7-33B8-B0870182F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77722" y="4729966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3E5EBC26-3807-38BC-439B-5FB55E9E42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20761" y="4518333"/>
                        <a:ext cx="694228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3E5EBC26-3807-38BC-439B-5FB55E9E426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0761" y="4518333"/>
                        <a:ext cx="694228" cy="584775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1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30979486-12EC-2430-5187-1A4BA391A8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86005" y="4420165"/>
                    <a:ext cx="752595" cy="735747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0" lang="en-US" sz="28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30979486-12EC-2430-5187-1A4BA391A8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86005" y="4420165"/>
                    <a:ext cx="752595" cy="735747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7B9BFB8-9EED-3E53-3232-029A14E1EC3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850654" y="5105400"/>
              <a:ext cx="407146" cy="12561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7056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8E3757-806D-8007-1104-115F11A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A multi-node perceptron is often drawn as follows,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computed sequentially:	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0" dirty="0"/>
                  <a:t>			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	and, usually, the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activation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applied </a:t>
                </a:r>
                <a:r>
                  <a:rPr lang="en-US" i="1" dirty="0">
                    <a:solidFill>
                      <a:srgbClr val="0033CC"/>
                    </a:solidFill>
                  </a:rPr>
                  <a:t>elementwise</a:t>
                </a:r>
                <a:r>
                  <a:rPr lang="en-US" dirty="0"/>
                  <a:t>, that is, to every element of its matrix input.	(Demo)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E63B-94BE-CF62-5F13-00EEA5FD0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41E1-0F46-C47E-E38D-FC14D8A04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BACC41-843B-7378-99FC-C1626372AB43}"/>
              </a:ext>
            </a:extLst>
          </p:cNvPr>
          <p:cNvGrpSpPr/>
          <p:nvPr/>
        </p:nvGrpSpPr>
        <p:grpSpPr>
          <a:xfrm>
            <a:off x="1371600" y="1676400"/>
            <a:ext cx="6400800" cy="3048595"/>
            <a:chOff x="1676400" y="2416034"/>
            <a:chExt cx="6400800" cy="304859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278C104-56D6-D7E0-0D60-7E253FF3B5F4}"/>
                </a:ext>
              </a:extLst>
            </p:cNvPr>
            <p:cNvGrpSpPr/>
            <p:nvPr/>
          </p:nvGrpSpPr>
          <p:grpSpPr>
            <a:xfrm>
              <a:off x="1676400" y="2416034"/>
              <a:ext cx="6400800" cy="3048595"/>
              <a:chOff x="1354754" y="3920550"/>
              <a:chExt cx="6400800" cy="304859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723CADD-D0AB-74A0-DEC4-84CADF2CD65E}"/>
                  </a:ext>
                </a:extLst>
              </p:cNvPr>
              <p:cNvGrpSpPr/>
              <p:nvPr/>
            </p:nvGrpSpPr>
            <p:grpSpPr>
              <a:xfrm>
                <a:off x="1354754" y="3920550"/>
                <a:ext cx="6400800" cy="3048595"/>
                <a:chOff x="1202354" y="3977194"/>
                <a:chExt cx="6400800" cy="304859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657888F4-5766-1D68-D916-E6B53E1C73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72414" y="3977194"/>
                      <a:ext cx="830740" cy="304698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  <a:p>
                      <a:endParaRPr lang="en-US" sz="32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  <a:p>
                      <a:endParaRPr lang="en-US" sz="32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en-US" sz="32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657888F4-5766-1D68-D916-E6B53E1C73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72414" y="3977194"/>
                      <a:ext cx="830740" cy="30469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8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D56985B3-1879-61C6-6FBF-C55CFBE51FC4}"/>
                    </a:ext>
                  </a:extLst>
                </p:cNvPr>
                <p:cNvGrpSpPr/>
                <p:nvPr/>
              </p:nvGrpSpPr>
              <p:grpSpPr>
                <a:xfrm>
                  <a:off x="1202354" y="4205794"/>
                  <a:ext cx="5699264" cy="2819995"/>
                  <a:chOff x="1202354" y="4205794"/>
                  <a:chExt cx="5699264" cy="281999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0AE42B68-CCBC-3320-1BE5-F593BD5E9893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4326554" y="4425166"/>
                        <a:ext cx="1242362" cy="822305"/>
                      </a:xfrm>
                      <a:prstGeom prst="ellipse">
                        <a:avLst/>
                      </a:prstGeom>
                      <a:solidFill>
                        <a:srgbClr val="92D050"/>
                      </a:solidFill>
                      <a:ln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32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en-US" sz="32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0AE42B68-CCBC-3320-1BE5-F593BD5E989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4326554" y="4425166"/>
                        <a:ext cx="1242362" cy="822305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 r="-7143"/>
                        </a:stretch>
                      </a:blipFill>
                      <a:ln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DD189A39-8C16-D70F-C19E-6E3743B8D1A8}"/>
                      </a:ext>
                    </a:extLst>
                  </p:cNvPr>
                  <p:cNvCxnSpPr>
                    <a:cxnSpLocks/>
                    <a:stCxn id="40" idx="2"/>
                    <a:endCxn id="34" idx="6"/>
                  </p:cNvCxnSpPr>
                  <p:nvPr/>
                </p:nvCxnSpPr>
                <p:spPr bwMode="auto">
                  <a:xfrm flipH="1" flipV="1">
                    <a:off x="5568916" y="4836319"/>
                    <a:ext cx="1043638" cy="587543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1ADF4AE2-48E4-93FF-6E92-2436575A666F}"/>
                      </a:ext>
                    </a:extLst>
                  </p:cNvPr>
                  <p:cNvCxnSpPr>
                    <a:cxnSpLocks/>
                    <a:stCxn id="41" idx="1"/>
                  </p:cNvCxnSpPr>
                  <p:nvPr/>
                </p:nvCxnSpPr>
                <p:spPr bwMode="auto">
                  <a:xfrm flipH="1" flipV="1">
                    <a:off x="5410200" y="5105400"/>
                    <a:ext cx="1243312" cy="1681669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6E8B4CF6-364A-77E6-B080-BD7581F16D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1981200" y="4857244"/>
                    <a:ext cx="1143000" cy="0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8F094042-CEED-8B0F-6730-C82758C31D93}"/>
                      </a:ext>
                    </a:extLst>
                  </p:cNvPr>
                  <p:cNvCxnSpPr>
                    <a:cxnSpLocks/>
                    <a:stCxn id="39" idx="2"/>
                  </p:cNvCxnSpPr>
                  <p:nvPr/>
                </p:nvCxnSpPr>
                <p:spPr bwMode="auto">
                  <a:xfrm flipH="1">
                    <a:off x="5446765" y="4345633"/>
                    <a:ext cx="1175175" cy="323076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E2F34C46-B3B4-3242-30C8-82818221D5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21940" y="4205794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10C2BCF5-53A0-0FE4-3064-3A8C8E99FB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12554" y="5284023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D0C0595A-4C87-7F9B-8985-2D224A87DA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612554" y="6746111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036434FE-D383-2534-CD3B-07B2994A99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77722" y="4729966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673BC42A-BCD6-2A2D-6975-B0A8FFAA5CF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2354" y="4501069"/>
                        <a:ext cx="684738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673BC42A-BCD6-2A2D-6975-B0A8FFAA5CF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2354" y="4501069"/>
                        <a:ext cx="684738" cy="58477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489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CF8115F-0072-B177-E764-D447B26F5F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286005" y="4420165"/>
                    <a:ext cx="752595" cy="735747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0" lang="en-US" sz="28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CF8115F-0072-B177-E764-D447B26F5F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86005" y="4420165"/>
                    <a:ext cx="752595" cy="73574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7691D0F-918A-9D5E-F904-19E2FC122FD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962400" y="4800600"/>
                <a:ext cx="576142" cy="0"/>
              </a:xfrm>
              <a:prstGeom prst="straightConnector1">
                <a:avLst/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9405469-D02A-F565-212B-63BF14D8DAC1}"/>
                </a:ext>
              </a:extLst>
            </p:cNvPr>
            <p:cNvGrpSpPr/>
            <p:nvPr/>
          </p:nvGrpSpPr>
          <p:grpSpPr>
            <a:xfrm>
              <a:off x="1676400" y="2883354"/>
              <a:ext cx="5460544" cy="2342555"/>
              <a:chOff x="1129329" y="3055816"/>
              <a:chExt cx="5460544" cy="2342555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5F27C0E-69BF-87DD-84AA-7277BAC0F3C3}"/>
                  </a:ext>
                </a:extLst>
              </p:cNvPr>
              <p:cNvGrpSpPr/>
              <p:nvPr/>
            </p:nvGrpSpPr>
            <p:grpSpPr>
              <a:xfrm>
                <a:off x="1129329" y="3055816"/>
                <a:ext cx="5460544" cy="2342555"/>
                <a:chOff x="976929" y="3112460"/>
                <a:chExt cx="5460544" cy="234255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F095727F-763B-7E99-A623-683C12755B9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154253" y="4425166"/>
                      <a:ext cx="1242362" cy="822305"/>
                    </a:xfrm>
                    <a:prstGeom prst="ellipse">
                      <a:avLst/>
                    </a:prstGeom>
                    <a:solidFill>
                      <a:srgbClr val="92D050"/>
                    </a:solid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3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0" lang="en-US" sz="32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Oval 49">
                      <a:extLst>
                        <a:ext uri="{FF2B5EF4-FFF2-40B4-BE49-F238E27FC236}">
                          <a16:creationId xmlns:a16="http://schemas.microsoft.com/office/drawing/2014/main" id="{F095727F-763B-7E99-A623-683C12755B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154253" y="4425166"/>
                      <a:ext cx="1242362" cy="822305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 r="-7071"/>
                      </a:stretch>
                    </a:blip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2D1373E-7763-B715-656D-0AFF9353DCF9}"/>
                    </a:ext>
                  </a:extLst>
                </p:cNvPr>
                <p:cNvCxnSpPr>
                  <a:cxnSpLocks/>
                  <a:stCxn id="39" idx="3"/>
                  <a:endCxn id="50" idx="7"/>
                </p:cNvCxnSpPr>
                <p:nvPr/>
              </p:nvCxnSpPr>
              <p:spPr bwMode="auto">
                <a:xfrm flipH="1">
                  <a:off x="5214675" y="3112460"/>
                  <a:ext cx="1222798" cy="143313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D1C3E0ED-1C7F-C4C8-05A4-B73AF43A6115}"/>
                    </a:ext>
                  </a:extLst>
                </p:cNvPr>
                <p:cNvCxnSpPr>
                  <a:cxnSpLocks/>
                  <a:stCxn id="41" idx="1"/>
                  <a:endCxn id="50" idx="5"/>
                </p:cNvCxnSpPr>
                <p:nvPr/>
              </p:nvCxnSpPr>
              <p:spPr bwMode="auto">
                <a:xfrm flipH="1" flipV="1">
                  <a:off x="5214675" y="5127047"/>
                  <a:ext cx="1213412" cy="327968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3E915B2C-CD1A-F313-443F-1B19907161E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741952" y="4869805"/>
                  <a:ext cx="1295400" cy="12561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A2BAFDEA-E102-3A36-DE51-D5B75725593A}"/>
                    </a:ext>
                  </a:extLst>
                </p:cNvPr>
                <p:cNvCxnSpPr>
                  <a:cxnSpLocks/>
                  <a:stCxn id="40" idx="3"/>
                  <a:endCxn id="50" idx="6"/>
                </p:cNvCxnSpPr>
                <p:nvPr/>
              </p:nvCxnSpPr>
              <p:spPr bwMode="auto">
                <a:xfrm flipH="1">
                  <a:off x="5396615" y="4190689"/>
                  <a:ext cx="1031472" cy="64563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BB0C505-A5A9-2CDD-1637-90215972AE75}"/>
                    </a:ext>
                  </a:extLst>
                </p:cNvPr>
                <p:cNvSpPr/>
                <p:nvPr/>
              </p:nvSpPr>
              <p:spPr bwMode="auto">
                <a:xfrm>
                  <a:off x="1549122" y="4729966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F0883127-6F2F-8629-05BB-7937206A06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6929" y="4501069"/>
                      <a:ext cx="694228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F0883127-6F2F-8629-05BB-7937206A06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6929" y="4501069"/>
                      <a:ext cx="694228" cy="58477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70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80A1AE13-EE48-C37B-A968-79C45A51680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3110529" y="4420165"/>
                    <a:ext cx="752595" cy="735747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0" lang="en-US" sz="2800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80A1AE13-EE48-C37B-A968-79C45A5168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110529" y="4420165"/>
                    <a:ext cx="752595" cy="735747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E97AC94-5998-061B-7675-DC8276C03D6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796329" y="4800600"/>
                <a:ext cx="576142" cy="0"/>
              </a:xfrm>
              <a:prstGeom prst="straightConnector1">
                <a:avLst/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9821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95400"/>
                <a:ext cx="80010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Consider the task of modeling the </a:t>
                </a:r>
                <a:r>
                  <a:rPr lang="en-US" dirty="0"/>
                  <a:t>data triplets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 with a function of the form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400" dirty="0"/>
                  <a:t>. Let’s try a 2-input 4-node perceptron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where,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is called a </a:t>
                </a:r>
                <a:r>
                  <a:rPr lang="en-US" b="0" dirty="0" err="1">
                    <a:solidFill>
                      <a:srgbClr val="0033CC"/>
                    </a:solidFill>
                  </a:rPr>
                  <a:t>silu</a:t>
                </a:r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b="0" dirty="0"/>
                  <a:t> are free parameters.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189D3E5-DE11-4089-AF21-B25A702BB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95400"/>
                <a:ext cx="8001000" cy="4819650"/>
              </a:xfrm>
              <a:blipFill>
                <a:blip r:embed="rId3"/>
                <a:stretch>
                  <a:fillRect l="-1270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588E3757-806D-8007-1104-115F11A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E63B-94BE-CF62-5F13-00EEA5FD0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FSU: Machine Learning in Physics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41E1-0F46-C47E-E38D-FC14D8A04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1F0BBA9-2ACF-C1AE-0570-0CB2EE45B939}"/>
              </a:ext>
            </a:extLst>
          </p:cNvPr>
          <p:cNvGrpSpPr/>
          <p:nvPr/>
        </p:nvGrpSpPr>
        <p:grpSpPr>
          <a:xfrm>
            <a:off x="304800" y="5562600"/>
            <a:ext cx="4928856" cy="822305"/>
            <a:chOff x="2157744" y="5424994"/>
            <a:chExt cx="4928856" cy="8223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243D2E0-108D-1A27-6FE5-B4DEE671E435}"/>
                    </a:ext>
                  </a:extLst>
                </p:cNvPr>
                <p:cNvSpPr/>
                <p:nvPr/>
              </p:nvSpPr>
              <p:spPr bwMode="auto">
                <a:xfrm>
                  <a:off x="5658501" y="5424994"/>
                  <a:ext cx="1428099" cy="822305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0" 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243D2E0-108D-1A27-6FE5-B4DEE671E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58501" y="5424994"/>
                  <a:ext cx="1428099" cy="82230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84BCDC28-0C79-8AE7-29C3-E218383D297D}"/>
                    </a:ext>
                  </a:extLst>
                </p:cNvPr>
                <p:cNvSpPr/>
                <p:nvPr/>
              </p:nvSpPr>
              <p:spPr bwMode="auto">
                <a:xfrm>
                  <a:off x="3806997" y="5432235"/>
                  <a:ext cx="752595" cy="735747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0" 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84BCDC28-0C79-8AE7-29C3-E218383D29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06997" y="5432235"/>
                  <a:ext cx="752595" cy="73574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6343BA5-AADD-5B9C-915A-2106C078D2CE}"/>
                </a:ext>
              </a:extLst>
            </p:cNvPr>
            <p:cNvSpPr/>
            <p:nvPr/>
          </p:nvSpPr>
          <p:spPr bwMode="auto">
            <a:xfrm>
              <a:off x="2157744" y="5475514"/>
              <a:ext cx="684738" cy="649188"/>
            </a:xfrm>
            <a:prstGeom prst="ellipse">
              <a:avLst/>
            </a:prstGeom>
            <a:solidFill>
              <a:srgbClr val="E395F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endParaRP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FF81D43-9037-7687-ED81-3BD9753A09B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15501" y="5847622"/>
              <a:ext cx="1143000" cy="0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CA74143-6358-C281-95FF-626287741FD3}"/>
                    </a:ext>
                  </a:extLst>
                </p:cNvPr>
                <p:cNvSpPr txBox="1"/>
                <p:nvPr/>
              </p:nvSpPr>
              <p:spPr>
                <a:xfrm>
                  <a:off x="3118501" y="5562600"/>
                  <a:ext cx="5421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CA74143-6358-C281-95FF-626287741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501" y="5562600"/>
                  <a:ext cx="542135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D9BF164-3FBE-2C82-B7C7-ABFC2137628F}"/>
              </a:ext>
            </a:extLst>
          </p:cNvPr>
          <p:cNvGrpSpPr/>
          <p:nvPr/>
        </p:nvGrpSpPr>
        <p:grpSpPr>
          <a:xfrm>
            <a:off x="3632207" y="2514600"/>
            <a:ext cx="4902193" cy="3232615"/>
            <a:chOff x="2962310" y="1951961"/>
            <a:chExt cx="4902193" cy="3232615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3EAAA61-A3EF-22EA-0843-8AB04951D0FA}"/>
                </a:ext>
              </a:extLst>
            </p:cNvPr>
            <p:cNvGrpSpPr/>
            <p:nvPr/>
          </p:nvGrpSpPr>
          <p:grpSpPr>
            <a:xfrm>
              <a:off x="3657600" y="1981200"/>
              <a:ext cx="4206903" cy="3203376"/>
              <a:chOff x="3641697" y="2130624"/>
              <a:chExt cx="4206903" cy="32033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57888F4-5766-1D68-D916-E6B53E1C7307}"/>
                      </a:ext>
                    </a:extLst>
                  </p:cNvPr>
                  <p:cNvSpPr txBox="1"/>
                  <p:nvPr/>
                </p:nvSpPr>
                <p:spPr>
                  <a:xfrm>
                    <a:off x="7039468" y="3048000"/>
                    <a:ext cx="809132" cy="156966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  <a:p>
                    <a:endParaRPr lang="en-US" sz="3200" b="0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57888F4-5766-1D68-D916-E6B53E1C73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9468" y="3048000"/>
                    <a:ext cx="809132" cy="15696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5756964B-9268-E65A-B06B-ECA10C1F5D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5298825" y="3131710"/>
                <a:ext cx="1641484" cy="1211690"/>
              </a:xfrm>
              <a:prstGeom prst="straightConnector1">
                <a:avLst/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7DC779E-1488-63EB-F99D-773E88C4F68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5246690" y="4006757"/>
                <a:ext cx="1681930" cy="364863"/>
              </a:xfrm>
              <a:prstGeom prst="straightConnector1">
                <a:avLst/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5B431E5C-C671-2DC4-233D-6A3F8E47EEF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332369" y="4353219"/>
                <a:ext cx="1596251" cy="656187"/>
              </a:xfrm>
              <a:prstGeom prst="straightConnector1">
                <a:avLst/>
              </a:prstGeom>
              <a:noFill/>
              <a:ln w="508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stealth"/>
              </a:ln>
              <a:effectLst/>
            </p:spPr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0280C6B6-AAE0-A5E7-0C1F-DE917E5C61CB}"/>
                  </a:ext>
                </a:extLst>
              </p:cNvPr>
              <p:cNvGrpSpPr/>
              <p:nvPr/>
            </p:nvGrpSpPr>
            <p:grpSpPr>
              <a:xfrm>
                <a:off x="5246690" y="2388345"/>
                <a:ext cx="1827003" cy="2601267"/>
                <a:chOff x="5246690" y="2377503"/>
                <a:chExt cx="1827003" cy="2601267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D189A39-8C16-D70F-C19E-6E3743B8D1A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326829" y="2424734"/>
                  <a:ext cx="1666725" cy="1004266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ADF4AE2-48E4-93FF-6E92-2436575A666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338518" y="2377503"/>
                  <a:ext cx="1655036" cy="1986898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4FD604B9-3862-209B-CCB8-EFB2AE3A621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246690" y="3109363"/>
                  <a:ext cx="1681930" cy="319637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98A1160A-EAA6-DECD-5044-55E5F838381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292604" y="3414535"/>
                  <a:ext cx="1700950" cy="595135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B120C84-600E-65C8-8718-08AC34358F9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366753" y="3476231"/>
                  <a:ext cx="1561867" cy="1502539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48DC9CA8-D3E4-A3A4-7E2B-E217411F28D4}"/>
                    </a:ext>
                  </a:extLst>
                </p:cNvPr>
                <p:cNvSpPr/>
                <p:nvPr/>
              </p:nvSpPr>
              <p:spPr bwMode="auto">
                <a:xfrm>
                  <a:off x="6794015" y="3290880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34A11F6-5223-72FB-5EAE-1CC72E6324E3}"/>
                  </a:ext>
                </a:extLst>
              </p:cNvPr>
              <p:cNvSpPr/>
              <p:nvPr/>
            </p:nvSpPr>
            <p:spPr bwMode="auto">
              <a:xfrm>
                <a:off x="6806922" y="4216122"/>
                <a:ext cx="279678" cy="27967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677B9F5-8EEB-4939-19C4-B52C44B8BDFD}"/>
                  </a:ext>
                </a:extLst>
              </p:cNvPr>
              <p:cNvSpPr/>
              <p:nvPr/>
            </p:nvSpPr>
            <p:spPr bwMode="auto">
              <a:xfrm>
                <a:off x="3657600" y="2311122"/>
                <a:ext cx="279678" cy="27967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6187CC1D-7673-7125-36C7-D18DED72242F}"/>
                  </a:ext>
                </a:extLst>
              </p:cNvPr>
              <p:cNvGrpSpPr/>
              <p:nvPr/>
            </p:nvGrpSpPr>
            <p:grpSpPr>
              <a:xfrm>
                <a:off x="3641697" y="2130624"/>
                <a:ext cx="1920903" cy="3203376"/>
                <a:chOff x="3429000" y="2017812"/>
                <a:chExt cx="1920903" cy="3203376"/>
              </a:xfrm>
            </p:grpSpPr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6E8B4CF6-364A-77E6-B080-BD7581F16D7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522165" y="2342406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CF8115F-0072-B177-E764-D447B26F5F15}"/>
                    </a:ext>
                  </a:extLst>
                </p:cNvPr>
                <p:cNvSpPr/>
                <p:nvPr/>
              </p:nvSpPr>
              <p:spPr bwMode="auto">
                <a:xfrm>
                  <a:off x="4648200" y="2017812"/>
                  <a:ext cx="684738" cy="649188"/>
                </a:xfrm>
                <a:prstGeom prst="ellipse">
                  <a:avLst/>
                </a:prstGeom>
                <a:solidFill>
                  <a:srgbClr val="E395F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0ECD2C7-AB9A-1B07-E86F-47B19AC97CF5}"/>
                    </a:ext>
                  </a:extLst>
                </p:cNvPr>
                <p:cNvSpPr/>
                <p:nvPr/>
              </p:nvSpPr>
              <p:spPr bwMode="auto">
                <a:xfrm>
                  <a:off x="4665165" y="2856012"/>
                  <a:ext cx="684738" cy="649188"/>
                </a:xfrm>
                <a:prstGeom prst="ellipse">
                  <a:avLst/>
                </a:prstGeom>
                <a:solidFill>
                  <a:srgbClr val="E395F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B4F95913-AC87-CBE5-2B43-45323EAF4457}"/>
                    </a:ext>
                  </a:extLst>
                </p:cNvPr>
                <p:cNvSpPr/>
                <p:nvPr/>
              </p:nvSpPr>
              <p:spPr bwMode="auto">
                <a:xfrm>
                  <a:off x="4665165" y="3770412"/>
                  <a:ext cx="684738" cy="649188"/>
                </a:xfrm>
                <a:prstGeom prst="ellipse">
                  <a:avLst/>
                </a:prstGeom>
                <a:solidFill>
                  <a:srgbClr val="E395F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711A980-4D3C-A1FC-3F14-0349C88EEFF1}"/>
                    </a:ext>
                  </a:extLst>
                </p:cNvPr>
                <p:cNvSpPr/>
                <p:nvPr/>
              </p:nvSpPr>
              <p:spPr bwMode="auto">
                <a:xfrm>
                  <a:off x="4665165" y="4572000"/>
                  <a:ext cx="684738" cy="649188"/>
                </a:xfrm>
                <a:prstGeom prst="ellipse">
                  <a:avLst/>
                </a:prstGeom>
                <a:solidFill>
                  <a:srgbClr val="E395F6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A1419763-2FEF-A213-84AA-D768E3DC84C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505200" y="3200400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69CC3B0D-98CB-5F2C-283A-45E5DD7E94C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505200" y="4038600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24FFB7C6-ACE4-F1C9-4405-F47792E3B73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3505200" y="4876800"/>
                  <a:ext cx="1143000" cy="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DEC98E1D-11A3-E74B-9323-F6FADAAA94C0}"/>
                    </a:ext>
                  </a:extLst>
                </p:cNvPr>
                <p:cNvSpPr/>
                <p:nvPr/>
              </p:nvSpPr>
              <p:spPr bwMode="auto">
                <a:xfrm>
                  <a:off x="3429000" y="30731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BA521086-45D2-6E5B-DAFF-C91042F160FA}"/>
                    </a:ext>
                  </a:extLst>
                </p:cNvPr>
                <p:cNvSpPr/>
                <p:nvPr/>
              </p:nvSpPr>
              <p:spPr bwMode="auto">
                <a:xfrm>
                  <a:off x="3429000" y="38351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8A3FC05E-028A-A33D-53E4-A168EF9D4ACB}"/>
                    </a:ext>
                  </a:extLst>
                </p:cNvPr>
                <p:cNvSpPr/>
                <p:nvPr/>
              </p:nvSpPr>
              <p:spPr bwMode="auto">
                <a:xfrm>
                  <a:off x="3454122" y="47495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3072439-07DC-549D-7A95-7E227DE42356}"/>
                </a:ext>
              </a:extLst>
            </p:cNvPr>
            <p:cNvGrpSpPr/>
            <p:nvPr/>
          </p:nvGrpSpPr>
          <p:grpSpPr>
            <a:xfrm>
              <a:off x="2962310" y="1951961"/>
              <a:ext cx="695290" cy="3106478"/>
              <a:chOff x="2886110" y="1951961"/>
              <a:chExt cx="695290" cy="31064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73BC42A-BCD6-2A2D-6975-B0A8FFAA5CF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2310" y="1951961"/>
                    <a:ext cx="565899" cy="643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673BC42A-BCD6-2A2D-6975-B0A8FFAA5C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2310" y="1951961"/>
                    <a:ext cx="565899" cy="6432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522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F878C71-19F4-9F43-6201-AFAED46A81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87172" y="2738786"/>
                    <a:ext cx="694228" cy="643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F878C71-19F4-9F43-6201-AFAED46A81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7172" y="2738786"/>
                    <a:ext cx="694228" cy="6432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9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9A9BFDAE-EC79-5347-323E-4C6E8A3F4DDD}"/>
                      </a:ext>
                    </a:extLst>
                  </p:cNvPr>
                  <p:cNvSpPr txBox="1"/>
                  <p:nvPr/>
                </p:nvSpPr>
                <p:spPr>
                  <a:xfrm>
                    <a:off x="2886110" y="3576986"/>
                    <a:ext cx="694228" cy="643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9A9BFDAE-EC79-5347-323E-4C6E8A3F4D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6110" y="3576986"/>
                    <a:ext cx="694228" cy="64325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66450CE-2DD1-B278-6386-F7568143A43D}"/>
                      </a:ext>
                    </a:extLst>
                  </p:cNvPr>
                  <p:cNvSpPr txBox="1"/>
                  <p:nvPr/>
                </p:nvSpPr>
                <p:spPr>
                  <a:xfrm>
                    <a:off x="2886110" y="4415186"/>
                    <a:ext cx="676660" cy="643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66450CE-2DD1-B278-6386-F7568143A4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6110" y="4415186"/>
                    <a:ext cx="676660" cy="64325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9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1222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89D3E5-DE11-4089-AF21-B25A702BB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80010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Then,</a:t>
            </a:r>
            <a:r>
              <a:rPr lang="en-US" sz="2400" dirty="0"/>
              <a:t> let’s feed the output of the first perceptro</a:t>
            </a:r>
            <a:r>
              <a:rPr lang="en-US" dirty="0"/>
              <a:t>n into </a:t>
            </a:r>
            <a:r>
              <a:rPr lang="en-US" sz="2400" dirty="0"/>
              <a:t>a 4-input 1-node perceptron: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8E3757-806D-8007-1104-115F11A5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Multi-Node Perceptron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BE63B-94BE-CF62-5F13-00EEA5FD0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FSU: Machine Learning in Physics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9B41E1-0F46-C47E-E38D-FC14D8A04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EE8D3-405F-8246-8864-9DF28E2D288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1F0BBA9-2ACF-C1AE-0570-0CB2EE45B939}"/>
              </a:ext>
            </a:extLst>
          </p:cNvPr>
          <p:cNvGrpSpPr/>
          <p:nvPr/>
        </p:nvGrpSpPr>
        <p:grpSpPr>
          <a:xfrm>
            <a:off x="304800" y="5562600"/>
            <a:ext cx="4928856" cy="822305"/>
            <a:chOff x="2157744" y="5424994"/>
            <a:chExt cx="4928856" cy="8223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243D2E0-108D-1A27-6FE5-B4DEE671E435}"/>
                    </a:ext>
                  </a:extLst>
                </p:cNvPr>
                <p:cNvSpPr/>
                <p:nvPr/>
              </p:nvSpPr>
              <p:spPr bwMode="auto">
                <a:xfrm>
                  <a:off x="5658501" y="5424994"/>
                  <a:ext cx="1428099" cy="822305"/>
                </a:xfrm>
                <a:prstGeom prst="ellipse">
                  <a:avLst/>
                </a:prstGeom>
                <a:solidFill>
                  <a:srgbClr val="92D05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0" lang="en-US" sz="32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0" 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mc:Choice>
          <mc:Fallback xmlns=""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B243D2E0-108D-1A27-6FE5-B4DEE671E4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58501" y="5424994"/>
                  <a:ext cx="1428099" cy="82230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84BCDC28-0C79-8AE7-29C3-E218383D297D}"/>
                    </a:ext>
                  </a:extLst>
                </p:cNvPr>
                <p:cNvSpPr/>
                <p:nvPr/>
              </p:nvSpPr>
              <p:spPr bwMode="auto">
                <a:xfrm>
                  <a:off x="3806997" y="5432235"/>
                  <a:ext cx="752595" cy="735747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0" lang="en-US" sz="2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84BCDC28-0C79-8AE7-29C3-E218383D29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06997" y="5432235"/>
                  <a:ext cx="752595" cy="73574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6343BA5-AADD-5B9C-915A-2106C078D2CE}"/>
                </a:ext>
              </a:extLst>
            </p:cNvPr>
            <p:cNvSpPr/>
            <p:nvPr/>
          </p:nvSpPr>
          <p:spPr bwMode="auto">
            <a:xfrm>
              <a:off x="2157744" y="5475514"/>
              <a:ext cx="684738" cy="649188"/>
            </a:xfrm>
            <a:prstGeom prst="ellipse">
              <a:avLst/>
            </a:prstGeom>
            <a:solidFill>
              <a:srgbClr val="E395F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endParaRP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1FF81D43-9037-7687-ED81-3BD9753A09B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15501" y="5847622"/>
              <a:ext cx="1143000" cy="0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CA74143-6358-C281-95FF-626287741FD3}"/>
                    </a:ext>
                  </a:extLst>
                </p:cNvPr>
                <p:cNvSpPr txBox="1"/>
                <p:nvPr/>
              </p:nvSpPr>
              <p:spPr>
                <a:xfrm>
                  <a:off x="3118501" y="5562600"/>
                  <a:ext cx="54213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CA74143-6358-C281-95FF-626287741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501" y="5562600"/>
                  <a:ext cx="54213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CE6CF9-9D0F-AFEE-2497-BD43AD0F07A1}"/>
              </a:ext>
            </a:extLst>
          </p:cNvPr>
          <p:cNvGrpSpPr/>
          <p:nvPr/>
        </p:nvGrpSpPr>
        <p:grpSpPr>
          <a:xfrm>
            <a:off x="1262161" y="2315028"/>
            <a:ext cx="7272239" cy="3433266"/>
            <a:chOff x="1185961" y="1824534"/>
            <a:chExt cx="7272239" cy="3433266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2D9BF164-3FBE-2C82-B7C7-ABFC2137628F}"/>
                </a:ext>
              </a:extLst>
            </p:cNvPr>
            <p:cNvGrpSpPr/>
            <p:nvPr/>
          </p:nvGrpSpPr>
          <p:grpSpPr>
            <a:xfrm>
              <a:off x="1185961" y="1824534"/>
              <a:ext cx="7272239" cy="3433266"/>
              <a:chOff x="592264" y="1751310"/>
              <a:chExt cx="7272239" cy="3433266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53EAAA61-A3EF-22EA-0843-8AB04951D0FA}"/>
                  </a:ext>
                </a:extLst>
              </p:cNvPr>
              <p:cNvGrpSpPr/>
              <p:nvPr/>
            </p:nvGrpSpPr>
            <p:grpSpPr>
              <a:xfrm>
                <a:off x="592264" y="1981200"/>
                <a:ext cx="7272239" cy="3203376"/>
                <a:chOff x="576361" y="2130624"/>
                <a:chExt cx="7272239" cy="320337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657888F4-5766-1D68-D916-E6B53E1C73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39468" y="3048000"/>
                      <a:ext cx="809132" cy="156966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  <a:p>
                      <a:endParaRPr lang="en-US" sz="32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657888F4-5766-1D68-D916-E6B53E1C73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39468" y="3048000"/>
                      <a:ext cx="809132" cy="15696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61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5756964B-9268-E65A-B06B-ECA10C1F5D5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298825" y="3131710"/>
                  <a:ext cx="1641484" cy="1211690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87DC779E-1488-63EB-F99D-773E88C4F68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5246690" y="4006757"/>
                  <a:ext cx="1681930" cy="364863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5B431E5C-C671-2DC4-233D-6A3F8E47EEF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332369" y="4353219"/>
                  <a:ext cx="1596251" cy="656187"/>
                </a:xfrm>
                <a:prstGeom prst="straightConnector1">
                  <a:avLst/>
                </a:prstGeom>
                <a:noFill/>
                <a:ln w="5080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stealth"/>
                </a:ln>
                <a:effectLst/>
              </p:spPr>
            </p:cxn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0280C6B6-AAE0-A5E7-0C1F-DE917E5C61CB}"/>
                    </a:ext>
                  </a:extLst>
                </p:cNvPr>
                <p:cNvGrpSpPr/>
                <p:nvPr/>
              </p:nvGrpSpPr>
              <p:grpSpPr>
                <a:xfrm>
                  <a:off x="5246690" y="2388345"/>
                  <a:ext cx="1827003" cy="2601267"/>
                  <a:chOff x="5246690" y="2377503"/>
                  <a:chExt cx="1827003" cy="2601267"/>
                </a:xfrm>
              </p:grpSpPr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DD189A39-8C16-D70F-C19E-6E3743B8D1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5326829" y="2424734"/>
                    <a:ext cx="1666725" cy="1004266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1ADF4AE2-48E4-93FF-6E92-2436575A66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5338518" y="2377503"/>
                    <a:ext cx="1655036" cy="1986898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96" name="Straight Arrow Connector 95">
                    <a:extLst>
                      <a:ext uri="{FF2B5EF4-FFF2-40B4-BE49-F238E27FC236}">
                        <a16:creationId xmlns:a16="http://schemas.microsoft.com/office/drawing/2014/main" id="{4FD604B9-3862-209B-CCB8-EFB2AE3A62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5246690" y="3109363"/>
                    <a:ext cx="1681930" cy="319637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03" name="Straight Arrow Connector 102">
                    <a:extLst>
                      <a:ext uri="{FF2B5EF4-FFF2-40B4-BE49-F238E27FC236}">
                        <a16:creationId xmlns:a16="http://schemas.microsoft.com/office/drawing/2014/main" id="{98A1160A-EAA6-DECD-5044-55E5F83838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5292604" y="3414535"/>
                    <a:ext cx="1700950" cy="595135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BB120C84-600E-65C8-8718-08AC34358F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5366753" y="3476231"/>
                    <a:ext cx="1561867" cy="1502539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48DC9CA8-D3E4-A3A4-7E2B-E217411F28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94015" y="3290880"/>
                    <a:ext cx="279678" cy="27967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24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</p:grp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A34A11F6-5223-72FB-5EAE-1CC72E6324E3}"/>
                    </a:ext>
                  </a:extLst>
                </p:cNvPr>
                <p:cNvSpPr/>
                <p:nvPr/>
              </p:nvSpPr>
              <p:spPr bwMode="auto">
                <a:xfrm>
                  <a:off x="6806922" y="4216122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D677B9F5-8EEB-4939-19C4-B52C44B8BDFD}"/>
                    </a:ext>
                  </a:extLst>
                </p:cNvPr>
                <p:cNvSpPr/>
                <p:nvPr/>
              </p:nvSpPr>
              <p:spPr bwMode="auto">
                <a:xfrm>
                  <a:off x="576361" y="3512857"/>
                  <a:ext cx="279678" cy="2796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6187CC1D-7673-7125-36C7-D18DED72242F}"/>
                    </a:ext>
                  </a:extLst>
                </p:cNvPr>
                <p:cNvGrpSpPr/>
                <p:nvPr/>
              </p:nvGrpSpPr>
              <p:grpSpPr>
                <a:xfrm>
                  <a:off x="1873150" y="2130624"/>
                  <a:ext cx="3689450" cy="3203376"/>
                  <a:chOff x="1660453" y="2017812"/>
                  <a:chExt cx="3689450" cy="3203376"/>
                </a:xfrm>
              </p:grpSpPr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6E8B4CF6-364A-77E6-B080-BD7581F16D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1660453" y="2338149"/>
                    <a:ext cx="3076508" cy="1130439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CF8115F-0072-B177-E764-D447B26F5F1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48200" y="2017812"/>
                    <a:ext cx="684738" cy="649188"/>
                  </a:xfrm>
                  <a:prstGeom prst="ellipse">
                    <a:avLst/>
                  </a:prstGeom>
                  <a:solidFill>
                    <a:srgbClr val="E395F6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40ECD2C7-AB9A-1B07-E86F-47B19AC97C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65165" y="2856012"/>
                    <a:ext cx="684738" cy="649188"/>
                  </a:xfrm>
                  <a:prstGeom prst="ellipse">
                    <a:avLst/>
                  </a:prstGeom>
                  <a:solidFill>
                    <a:srgbClr val="E395F6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B4F95913-AC87-CBE5-2B43-45323EAF445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65165" y="3770412"/>
                    <a:ext cx="684738" cy="649188"/>
                  </a:xfrm>
                  <a:prstGeom prst="ellipse">
                    <a:avLst/>
                  </a:prstGeom>
                  <a:solidFill>
                    <a:srgbClr val="E395F6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B711A980-4D3C-A1FC-3F14-0349C88EEF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665165" y="4572000"/>
                    <a:ext cx="684738" cy="649188"/>
                  </a:xfrm>
                  <a:prstGeom prst="ellipse">
                    <a:avLst/>
                  </a:prstGeom>
                  <a:solidFill>
                    <a:srgbClr val="E395F6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ambria Math" panose="02040503050406030204" pitchFamily="18" charset="0"/>
                    </a:endParaRPr>
                  </a:p>
                </p:txBody>
              </p:sp>
              <p:cxnSp>
                <p:nvCxnSpPr>
                  <p:cNvPr id="121" name="Straight Arrow Connector 120">
                    <a:extLst>
                      <a:ext uri="{FF2B5EF4-FFF2-40B4-BE49-F238E27FC236}">
                        <a16:creationId xmlns:a16="http://schemas.microsoft.com/office/drawing/2014/main" id="{A1419763-2FEF-A213-84AA-D768E3DC84C8}"/>
                      </a:ext>
                    </a:extLst>
                  </p:cNvPr>
                  <p:cNvCxnSpPr>
                    <a:cxnSpLocks/>
                    <a:stCxn id="90" idx="2"/>
                  </p:cNvCxnSpPr>
                  <p:nvPr/>
                </p:nvCxnSpPr>
                <p:spPr bwMode="auto">
                  <a:xfrm flipH="1">
                    <a:off x="1660453" y="3180606"/>
                    <a:ext cx="3004712" cy="380077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69CC3B0D-98CB-5F2C-283A-45E5DD7E94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1660453" y="3624743"/>
                    <a:ext cx="2987747" cy="413857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  <p:cxnSp>
                <p:nvCxnSpPr>
                  <p:cNvPr id="123" name="Straight Arrow Connector 122">
                    <a:extLst>
                      <a:ext uri="{FF2B5EF4-FFF2-40B4-BE49-F238E27FC236}">
                        <a16:creationId xmlns:a16="http://schemas.microsoft.com/office/drawing/2014/main" id="{24FFB7C6-ACE4-F1C9-4405-F47792E3B73C}"/>
                      </a:ext>
                    </a:extLst>
                  </p:cNvPr>
                  <p:cNvCxnSpPr>
                    <a:cxnSpLocks/>
                    <a:endCxn id="2" idx="5"/>
                  </p:cNvCxnSpPr>
                  <p:nvPr/>
                </p:nvCxnSpPr>
                <p:spPr bwMode="auto">
                  <a:xfrm flipH="1" flipV="1">
                    <a:off x="1744425" y="3717905"/>
                    <a:ext cx="2925945" cy="1107393"/>
                  </a:xfrm>
                  <a:prstGeom prst="straightConnector1">
                    <a:avLst/>
                  </a:prstGeom>
                  <a:noFill/>
                  <a:ln w="5080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stealth"/>
                  </a:ln>
                  <a:effectLst/>
                </p:spPr>
              </p:cxn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C3072439-07DC-549D-7A95-7E227DE42356}"/>
                  </a:ext>
                </a:extLst>
              </p:cNvPr>
              <p:cNvGrpSpPr/>
              <p:nvPr/>
            </p:nvGrpSpPr>
            <p:grpSpPr>
              <a:xfrm>
                <a:off x="4152171" y="1751310"/>
                <a:ext cx="740351" cy="3015732"/>
                <a:chOff x="4075971" y="1751310"/>
                <a:chExt cx="740351" cy="30157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673BC42A-BCD6-2A2D-6975-B0A8FFAA5C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4704" y="1751310"/>
                      <a:ext cx="565899" cy="643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673BC42A-BCD6-2A2D-6975-B0A8FFAA5C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4704" y="1751310"/>
                      <a:ext cx="565899" cy="64325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696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5F878C71-19F4-9F43-6201-AFAED46A81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2094" y="2575607"/>
                      <a:ext cx="694228" cy="643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5F878C71-19F4-9F43-6201-AFAED46A811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2094" y="2575607"/>
                      <a:ext cx="694228" cy="643253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92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9A9BFDAE-EC79-5347-323E-4C6E8A3F4D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18061" y="3340428"/>
                      <a:ext cx="694228" cy="643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9A9BFDAE-EC79-5347-323E-4C6E8A3F4D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8061" y="3340428"/>
                      <a:ext cx="694228" cy="64325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C66450CE-2DD1-B278-6386-F7568143A4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5971" y="4123789"/>
                      <a:ext cx="676660" cy="643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43" name="TextBox 142">
                      <a:extLst>
                        <a:ext uri="{FF2B5EF4-FFF2-40B4-BE49-F238E27FC236}">
                          <a16:creationId xmlns:a16="http://schemas.microsoft.com/office/drawing/2014/main" id="{C66450CE-2DD1-B278-6386-F7568143A4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75971" y="4123789"/>
                      <a:ext cx="676660" cy="64325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D7A11A0-ED57-7B17-247D-59AB79D39402}"/>
                </a:ext>
              </a:extLst>
            </p:cNvPr>
            <p:cNvSpPr/>
            <p:nvPr/>
          </p:nvSpPr>
          <p:spPr bwMode="auto">
            <a:xfrm>
              <a:off x="1829862" y="3276600"/>
              <a:ext cx="684738" cy="649188"/>
            </a:xfrm>
            <a:prstGeom prst="ellipse">
              <a:avLst/>
            </a:prstGeom>
            <a:solidFill>
              <a:srgbClr val="E395F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6CCDE0-565D-62F1-0E98-89AB7020BC20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 flipH="1" flipV="1">
              <a:off x="1321048" y="3597295"/>
              <a:ext cx="508814" cy="3899"/>
            </a:xfrm>
            <a:prstGeom prst="straightConnector1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E3DE79-F129-2C64-8CF8-6EE99ABBCE5A}"/>
                  </a:ext>
                </a:extLst>
              </p:cNvPr>
              <p:cNvSpPr txBox="1"/>
              <p:nvPr/>
            </p:nvSpPr>
            <p:spPr>
              <a:xfrm>
                <a:off x="802438" y="2856012"/>
                <a:ext cx="26907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9E3DE79-F129-2C64-8CF8-6EE99ABBC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38" y="2856012"/>
                <a:ext cx="2690737" cy="523220"/>
              </a:xfrm>
              <a:prstGeom prst="rect">
                <a:avLst/>
              </a:prstGeom>
              <a:blipFill>
                <a:blip r:embed="rId11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15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48778</TotalTime>
  <Words>1159</Words>
  <Application>Microsoft Macintosh PowerPoint</Application>
  <PresentationFormat>Letter Paper (8.5x11 in)</PresentationFormat>
  <Paragraphs>280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Times New Roman</vt:lpstr>
      <vt:lpstr>Wingdings</vt:lpstr>
      <vt:lpstr>Default Design</vt:lpstr>
      <vt:lpstr>Machine Learning In PHYsics FoundationS 2 </vt:lpstr>
      <vt:lpstr>Recap: AI, ML, and DL</vt:lpstr>
      <vt:lpstr>Recap: Deep Learning</vt:lpstr>
      <vt:lpstr>Recap: The Perceptron</vt:lpstr>
      <vt:lpstr>Multi-Node perceptron</vt:lpstr>
      <vt:lpstr>Multi-Node Perceptron</vt:lpstr>
      <vt:lpstr>Multi-Node Perceptron</vt:lpstr>
      <vt:lpstr>Multi-Node Perceptron</vt:lpstr>
      <vt:lpstr>Multi-Node Perceptron</vt:lpstr>
      <vt:lpstr>Multi-Node Perceptron</vt:lpstr>
      <vt:lpstr>Multi-Node Perceptron</vt:lpstr>
      <vt:lpstr>Loss functions</vt:lpstr>
      <vt:lpstr>2D Dataset</vt:lpstr>
      <vt:lpstr>Loss Functions</vt:lpstr>
      <vt:lpstr>Loss Functions</vt:lpstr>
      <vt:lpstr>Loss Functions</vt:lpstr>
      <vt:lpstr>Risk Functional</vt:lpstr>
      <vt:lpstr>Risk Functional: Landscape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Harrison Prosper</cp:lastModifiedBy>
  <cp:revision>1013</cp:revision>
  <cp:lastPrinted>2019-01-07T00:35:58Z</cp:lastPrinted>
  <dcterms:created xsi:type="dcterms:W3CDTF">2016-06-02T17:30:41Z</dcterms:created>
  <dcterms:modified xsi:type="dcterms:W3CDTF">2024-08-29T17:23:21Z</dcterms:modified>
</cp:coreProperties>
</file>