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27" r:id="rId3"/>
    <p:sldId id="1014" r:id="rId4"/>
    <p:sldId id="1022" r:id="rId5"/>
    <p:sldId id="1040" r:id="rId6"/>
    <p:sldId id="1028" r:id="rId7"/>
    <p:sldId id="1041" r:id="rId8"/>
    <p:sldId id="1033" r:id="rId9"/>
    <p:sldId id="1031" r:id="rId10"/>
    <p:sldId id="1035" r:id="rId11"/>
    <p:sldId id="1034" r:id="rId12"/>
    <p:sldId id="1036" r:id="rId13"/>
    <p:sldId id="1037" r:id="rId14"/>
    <p:sldId id="1038" r:id="rId15"/>
    <p:sldId id="1039" r:id="rId16"/>
    <p:sldId id="1042" r:id="rId1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86630"/>
  </p:normalViewPr>
  <p:slideViewPr>
    <p:cSldViewPr>
      <p:cViewPr varScale="1">
        <p:scale>
          <a:sx n="89" d="100"/>
          <a:sy n="89" d="100"/>
        </p:scale>
        <p:origin x="26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4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82BE-685C-73E2-780E-5F114100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55A940-7A59-794C-3A56-3FE1B58E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 the class probability, a</a:t>
                </a:r>
                <a:r>
                  <a:rPr lang="en-US" b="0" dirty="0">
                    <a:latin typeface="+mn-lt"/>
                  </a:rPr>
                  <a:t>n object can be classified using the rule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typical physics use case is classifying objects as </a:t>
                </a:r>
                <a:r>
                  <a:rPr lang="en-US" dirty="0">
                    <a:solidFill>
                      <a:srgbClr val="0033CC"/>
                    </a:solidFill>
                  </a:rPr>
                  <a:t>signal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33CC"/>
                    </a:solidFill>
                  </a:rPr>
                  <a:t>background</a:t>
                </a:r>
                <a:r>
                  <a:rPr lang="en-US" dirty="0"/>
                  <a:t>, e.g., Type 1a supernovae versus the rest.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is this rule optimal when the dataset has a large imbalance: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answer is “yes”! Let’s see why…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BF18D7-3D40-74B5-3610-16D5B91EC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4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55140-2690-EC94-BB65-3266B30B1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17280-1F95-B880-5F67-4F65E88A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 correct class probability is</a:t>
                </a:r>
                <a:endParaRPr lang="en-US" b="0" dirty="0">
                  <a:latin typeface="+mn-lt"/>
                </a:endParaRP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Divide the numerator and denominator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yields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The key point to note is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is a </a:t>
                </a:r>
                <a:r>
                  <a:rPr lang="en-US" b="0" i="1" dirty="0">
                    <a:solidFill>
                      <a:srgbClr val="0033CC"/>
                    </a:solidFill>
                  </a:rPr>
                  <a:t>monotonic</a:t>
                </a:r>
                <a:r>
                  <a:rPr lang="en-US" b="0" dirty="0">
                    <a:solidFill>
                      <a:schemeClr val="tx1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</a:t>
                </a:r>
                <a:r>
                  <a:rPr lang="en-US" b="0" dirty="0">
                    <a:solidFill>
                      <a:schemeClr val="tx1"/>
                    </a:solidFill>
                  </a:rPr>
                  <a:t>herefore,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classify equally well</a:t>
                </a:r>
                <a:r>
                  <a:rPr lang="en-US" b="0" dirty="0">
                    <a:solidFill>
                      <a:schemeClr val="tx1"/>
                    </a:solidFill>
                  </a:rPr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0988C3-5CF2-05F0-711C-A066EDA4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8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9D0A-9457-E193-F5FF-DA8EE64C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1FAC04D-331E-5CCF-DDE4-72619F0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09800"/>
            <a:ext cx="4381500" cy="4114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A2AF8F-39F8-821C-2423-DE9F6A3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figure shows the dependence</a:t>
                </a:r>
              </a:p>
              <a:p>
                <a:pPr marL="0" indent="0">
                  <a:buNone/>
                </a:pP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/>
                  <a:t>for different </a:t>
                </a:r>
              </a:p>
              <a:p>
                <a:pPr marL="0" indent="0">
                  <a:buNone/>
                </a:pPr>
                <a:r>
                  <a:rPr lang="en-US" dirty="0"/>
                  <a:t>values of the 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w</a:t>
                </a:r>
                <a:r>
                  <a:rPr lang="en-US" b="0" dirty="0">
                    <a:solidFill>
                      <a:schemeClr val="tx1"/>
                    </a:solidFill>
                  </a:rPr>
                  <a:t>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we get </a:t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and, therefore, a </a:t>
                </a:r>
                <a:br>
                  <a:rPr lang="en-US" dirty="0"/>
                </a:br>
                <a:r>
                  <a:rPr lang="en-US" dirty="0"/>
                  <a:t>straight line of unit slope.</a:t>
                </a: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09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1283-0092-BBAE-6368-31BB34CC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F51C-1803-932E-2E67-6D598AF2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2552162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CCDB2-C2B4-F33F-171A-CDBB99A8E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models typically give only </a:t>
            </a:r>
            <a:r>
              <a:rPr lang="en-US" dirty="0">
                <a:solidFill>
                  <a:srgbClr val="0033CC"/>
                </a:solidFill>
              </a:rPr>
              <a:t>point estimates</a:t>
            </a:r>
            <a:r>
              <a:rPr lang="en-US" dirty="0"/>
              <a:t>. The absence of a measure of confidence in their estimates is a serious deficiency, a point we shall take up towards the end of the semester.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other problem is that at present we rely on heuristics to judge whether a training schedule has yielded a model that is as close as it can get to the optimal solution.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third problem is that it is very difficult to define what constitutes a fair performance comparison between models.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E47F2-8970-9FE3-6CCF-672F884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10563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232C0-C450-E7AF-CC33-E5EF2F6D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6F9AF-8172-6AA2-5813-A10A6F4A6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contemporary ML applications, model performance is typically valued a lot more than model simplicity.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Suppose that a model with 10</a:t>
            </a:r>
            <a:r>
              <a:rPr lang="en-US" baseline="30000" dirty="0"/>
              <a:t>6</a:t>
            </a:r>
            <a:r>
              <a:rPr lang="en-US" dirty="0"/>
              <a:t> parameters does 30% better, in some measure, than one with 5,000 parameters. If the 30% improvement is judged to be worthwhile the tendency is to favor the larger model.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classifiers, the two most common measures of performance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Receiver Operating Characteristic </a:t>
            </a:r>
            <a:r>
              <a:rPr lang="en-US" dirty="0"/>
              <a:t>(ROC) curve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the </a:t>
            </a:r>
            <a:r>
              <a:rPr lang="en-US" dirty="0">
                <a:solidFill>
                  <a:srgbClr val="0033CC"/>
                </a:solidFill>
              </a:rPr>
              <a:t>Area Under the Curve </a:t>
            </a:r>
            <a:r>
              <a:rPr lang="en-US" dirty="0"/>
              <a:t>(AUC).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D1B4-46C1-2E47-821E-4AB9B43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Our Classifier?</a:t>
            </a:r>
          </a:p>
        </p:txBody>
      </p:sp>
    </p:spTree>
    <p:extLst>
      <p:ext uri="{BB962C8B-B14F-4D97-AF65-F5344CB8AC3E}">
        <p14:creationId xmlns:p14="http://schemas.microsoft.com/office/powerpoint/2010/main" val="367192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classifier minimizes the error rate.</a:t>
            </a:r>
          </a:p>
          <a:p>
            <a:endParaRPr lang="en-US" dirty="0"/>
          </a:p>
          <a:p>
            <a:r>
              <a:rPr lang="en-US" dirty="0"/>
              <a:t>When created using a balanced dataset, we typically refer to the classifier as a discriminant.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Classification using a discriminant is (in principle) just as powerful as classification using the correct class probability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Lab01, we trained the model on the right</a:t>
                </a:r>
                <a:br>
                  <a:rPr lang="en-US" dirty="0"/>
                </a:br>
                <a:r>
                  <a:rPr lang="en-US" dirty="0"/>
                  <a:t>by minimizing the empirical risk</a:t>
                </a:r>
                <a:br>
                  <a:rPr lang="en-US" dirty="0"/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binary cross entropy loss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C1DB9D4-8DC6-7BD6-1C26-8E062C06D7C7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4DC4ED-C4E1-301E-37E8-2B58E9144A45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638A12-9E02-B629-36F7-C869001992B8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7AFF63C-4995-C41C-BEAB-600047258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B33B88-FBE8-64F1-8511-F4A2DCB39A90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7A78502-128D-221A-E3EF-1CEB2863E47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E4095DB-B0E8-2A03-B381-039A9B70D9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36B91D-4F65-D9D3-78A7-79A59D19074C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8D6362A-1E43-18EE-2FBB-F6BD7A7A38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A953CE2-FEAE-DB6D-BA76-677F47DD23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E22140A1-B47B-F134-7A94-44719030156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1368094-0AC4-426A-CBF0-45E3554F3A42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C6564D7-B70D-90C7-6122-B54F0B6E95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33F817B-667C-3BBC-7E7A-0AE5B5CEC9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01648983-F93E-1471-0761-32B253F78FF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424FBA7-E49F-FA28-ABBC-082036822DA0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8C9E8FF-7115-89A6-6B57-74DA9F718A6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5E8B64-6A0C-1040-EFF2-A0D238A0E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B071CCE4-2594-A9B8-8832-141271679EB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E43EC43-05C0-2DD3-4C25-EAEA6746F5A6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536DF223-D1A9-66B1-9958-D1FE13E3BD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DD0E1AE-4B88-FC62-ACBF-AD58CF4C2B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436722C-6AA5-E742-BAA9-68E10F8A06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8FF9-D638-FB08-3AA8-3CDA989CB4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general expression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found that </a:t>
                </a:r>
                <a:r>
                  <a:rPr lang="en-US" i="1" u="sng" dirty="0"/>
                  <a:t>any</a:t>
                </a:r>
                <a:r>
                  <a:rPr lang="en-US" dirty="0"/>
                  <a:t>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trained with</a:t>
                </a:r>
              </a:p>
              <a:p>
                <a:pPr marL="0" indent="0">
                  <a:buNone/>
                </a:pPr>
                <a:r>
                  <a:rPr lang="en-US" dirty="0"/>
                  <a:t>the binary cross entropy </a:t>
                </a:r>
                <a:r>
                  <a:rPr lang="en-US" i="1" u="sng" dirty="0"/>
                  <a:t>necessarily</a:t>
                </a:r>
                <a:r>
                  <a:rPr lang="en-US" dirty="0"/>
                  <a:t> approximates 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expression above is an instance of </a:t>
                </a:r>
                <a:r>
                  <a:rPr lang="en-US" dirty="0">
                    <a:solidFill>
                      <a:srgbClr val="0033CC"/>
                    </a:solidFill>
                  </a:rPr>
                  <a:t>Bayes’ theorem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0CC562A-B26B-1F0D-92A5-61473AE4B2D6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59F7A5-97E4-6695-1F5C-3A2E001658DB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EBE5D4-E38F-C8C9-9F37-9FE55D4FEF4C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A6B7AF5-604F-A239-F117-58040AAD0E1D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6B0ADF5-4B21-8002-FAD8-2EA93AABAEAC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F0A8C56-534F-8243-39FD-BAFEAF0EB5D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A10B6B0-FF36-E012-A984-110E5CF122D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1C814D4-9661-B48E-6A6A-8B6A099A7822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B8364F3C-6A24-CE41-96D4-F946CC8395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824DB3FE-A85F-7077-C53A-EE84EBE514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121F4725-764D-8B08-DA30-FCEEAFEA50F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A67E40D-21C2-15FE-3C15-51888F9DA40B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02F20661-037D-64AF-469F-16DA240332B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704DAD5-4CA5-4F33-89FC-747E47E34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581E41C3-7053-311C-E025-AF29D31B13A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37CE573-ACAA-E872-E377-12FC5F6C82A7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F527276D-41CA-F769-A0F6-91DDF3179B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FB0DA02-3C90-45CE-D137-86CAE97B6B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BAF70D6-6DFA-FDD4-7692-2BD9ECCFF2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DAFA419-2014-B5E2-DF80-3C09B00B21C7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ED6F11E0-459E-8B23-721F-E47BD250FCF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21C6FB6-C018-C40C-0766-94C9C9B8E0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D175363-47B8-FFFC-8EF0-3F56EBDC967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4FE58DE-5604-8C4C-8259-E3DA312E934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B484-30DB-8614-B778-B22C582F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9D521-96B0-0007-4301-2463D30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Let’s start by simplifying our notation. Defining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can write</a:t>
                </a:r>
                <a:br>
                  <a:rPr lang="en-US" dirty="0"/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Given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the classification rule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195B-2535-8898-AD21-B04B570E6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6BB3FB-E03D-6516-5A7E-07F349A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Let us pause for a moment to ask the following question.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what sense is the rule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assignment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optimal?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C2FD96-0259-7C3F-47A4-A9B9F2B35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3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B252-C1DC-7D50-8AE2-B5F71D8A5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00AE8B-70C2-2C03-1136-6E0DC0D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rgbClr val="0033CC"/>
                    </a:solidFill>
                    <a:latin typeface="+mn-lt"/>
                  </a:rPr>
                  <a:t>Assignment 1</a:t>
                </a:r>
                <a:r>
                  <a:rPr lang="en-US" b="0" dirty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a 1-dimensional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, and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write an expression for the probability of misclassification (that is, the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error rate</a:t>
                </a:r>
                <a:r>
                  <a:rPr lang="en-US" dirty="0">
                    <a:latin typeface="+mn-lt"/>
                  </a:rPr>
                  <a:t>) for a dataset with prior probabilities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b="0" dirty="0">
                    <a:latin typeface="+mn-lt"/>
                  </a:rPr>
                  <a:t> and densities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1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</a:t>
                </a:r>
                <a:r>
                  <a:rPr lang="en-US" b="0" dirty="0">
                    <a:latin typeface="+mn-lt"/>
                  </a:rPr>
                  <a:t>inimization the error rate with respect to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latin typeface="+mn-lt"/>
                  </a:rPr>
                  <a:t> and show that this yields the rule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|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n-lt"/>
                  </a:rPr>
                  <a:t>, called the 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Bayes’ classifier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1B0599A-EA37-6D4B-75EC-0BFB6BB1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2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E35-A156-BC43-791C-17D8A7B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08ABAD-372F-B9A5-CF67-B4F3059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Lab01, we used a dataset comprising two classes of object labeled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>
                    <a:latin typeface="+mn-lt"/>
                  </a:rPr>
                  <a:t> Therefore, necessarily,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Likewise,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that is, an object characterized by the features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 is of the class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necessarily satisfies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b="0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Therefore,</a:t>
                </a: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(1)+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+mn-lt"/>
                  </a:rPr>
                  <a:t> are referred to as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class probabilities</a:t>
                </a:r>
                <a:r>
                  <a:rPr lang="en-US" dirty="0">
                    <a:latin typeface="+mn-lt"/>
                  </a:rPr>
                  <a:t>. </a:t>
                </a: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63" b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In Lab01, used a </a:t>
                </a:r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balanced dataset</a:t>
                </a:r>
                <a:r>
                  <a:rPr lang="en-US" b="0" dirty="0">
                    <a:latin typeface="+mn-lt"/>
                  </a:rPr>
                  <a:t>, that is, 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For a balanced dataset, the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simplifies to</a:t>
                </a:r>
                <a:r>
                  <a:rPr lang="en-US" b="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In physics,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often referred to as a </a:t>
                </a:r>
                <a:r>
                  <a:rPr lang="en-US" dirty="0">
                    <a:solidFill>
                      <a:srgbClr val="0033CC"/>
                    </a:solidFill>
                  </a:rPr>
                  <a:t>discriminant</a:t>
                </a:r>
                <a:r>
                  <a:rPr lang="en-US" dirty="0"/>
                  <a:t>. 	</a:t>
                </a:r>
              </a:p>
              <a:p>
                <a:pPr algn="ctr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2890</TotalTime>
  <Words>1015</Words>
  <Application>Microsoft Macintosh PowerPoint</Application>
  <PresentationFormat>Letter Paper (8.5x11 in)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Default Design</vt:lpstr>
      <vt:lpstr>Machine learning in physics Foundations 4</vt:lpstr>
      <vt:lpstr>Recap</vt:lpstr>
      <vt:lpstr>Recap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Binary Classifiers</vt:lpstr>
      <vt:lpstr>How good is our classifier?</vt:lpstr>
      <vt:lpstr>How Good Is Our Classifier?</vt:lpstr>
      <vt:lpstr>How Good Is Our Classifier?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11</cp:revision>
  <cp:lastPrinted>2019-01-07T00:35:58Z</cp:lastPrinted>
  <dcterms:created xsi:type="dcterms:W3CDTF">2024-08-29T20:46:20Z</dcterms:created>
  <dcterms:modified xsi:type="dcterms:W3CDTF">2024-09-17T14:47:55Z</dcterms:modified>
</cp:coreProperties>
</file>