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089" r:id="rId3"/>
    <p:sldId id="1090" r:id="rId4"/>
    <p:sldId id="1067" r:id="rId5"/>
    <p:sldId id="1106" r:id="rId6"/>
    <p:sldId id="1107" r:id="rId7"/>
    <p:sldId id="1114" r:id="rId8"/>
    <p:sldId id="1108" r:id="rId9"/>
    <p:sldId id="1109" r:id="rId10"/>
    <p:sldId id="1110" r:id="rId11"/>
    <p:sldId id="1111" r:id="rId12"/>
    <p:sldId id="1112" r:id="rId13"/>
    <p:sldId id="1113" r:id="rId14"/>
    <p:sldId id="1123" r:id="rId15"/>
    <p:sldId id="1115" r:id="rId16"/>
    <p:sldId id="1116" r:id="rId17"/>
    <p:sldId id="1117" r:id="rId18"/>
    <p:sldId id="1105" r:id="rId19"/>
    <p:sldId id="1118" r:id="rId20"/>
    <p:sldId id="1119" r:id="rId21"/>
    <p:sldId id="1120" r:id="rId22"/>
    <p:sldId id="1121" r:id="rId23"/>
    <p:sldId id="1122" r:id="rId24"/>
    <p:sldId id="1088" r:id="rId25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86776"/>
  </p:normalViewPr>
  <p:slideViewPr>
    <p:cSldViewPr>
      <p:cViewPr varScale="1">
        <p:scale>
          <a:sx n="90" d="100"/>
          <a:sy n="90" d="100"/>
        </p:scale>
        <p:origin x="21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abs/1605.0880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5.08803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leuret.org/dlc/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Flow and diffusion models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073E-9834-E4D0-CEF7-B3F965DD2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199FA5-017C-A78D-EBC6-C6478BB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04F0A2-5E69-785D-6154-AB75A45F8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Jacobian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simply the product of the Jacobians of each of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11111"/>
                    </a:solidFill>
                    <a:latin typeface="+mn-lt"/>
                  </a:rPr>
                  <a:t>The key to approximating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 is computing the individual log Jacobians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 of the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effectLst/>
                    <a:latin typeface="+mn-lt"/>
                  </a:rPr>
                  <a:t> </a:t>
                </a:r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04F0A2-5E69-785D-6154-AB75A45F8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5A3F568-6143-72A8-CACC-D06FA3E99FF0}"/>
              </a:ext>
            </a:extLst>
          </p:cNvPr>
          <p:cNvGrpSpPr/>
          <p:nvPr/>
        </p:nvGrpSpPr>
        <p:grpSpPr>
          <a:xfrm>
            <a:off x="2286000" y="4876800"/>
            <a:ext cx="4103856" cy="866775"/>
            <a:chOff x="3096639" y="1981200"/>
            <a:chExt cx="4103856" cy="8667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A118BE-ACEC-8D01-F882-6A8D2C141B1B}"/>
                </a:ext>
              </a:extLst>
            </p:cNvPr>
            <p:cNvGrpSpPr/>
            <p:nvPr/>
          </p:nvGrpSpPr>
          <p:grpSpPr>
            <a:xfrm>
              <a:off x="3726174" y="1981200"/>
              <a:ext cx="3474321" cy="866775"/>
              <a:chOff x="4197096" y="4238624"/>
              <a:chExt cx="3474321" cy="8667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AECC43D-582E-2C17-40C3-C8A9A9CBE45D}"/>
                  </a:ext>
                </a:extLst>
              </p:cNvPr>
              <p:cNvGrpSpPr/>
              <p:nvPr/>
            </p:nvGrpSpPr>
            <p:grpSpPr>
              <a:xfrm rot="10800000">
                <a:off x="4197096" y="4238624"/>
                <a:ext cx="2445512" cy="866775"/>
                <a:chOff x="2272792" y="3048000"/>
                <a:chExt cx="2445512" cy="866775"/>
              </a:xfrm>
            </p:grpSpPr>
            <p:sp>
              <p:nvSpPr>
                <p:cNvPr id="27" name="Direct Access Storage 26">
                  <a:extLst>
                    <a:ext uri="{FF2B5EF4-FFF2-40B4-BE49-F238E27FC236}">
                      <a16:creationId xmlns:a16="http://schemas.microsoft.com/office/drawing/2014/main" id="{55B7CEC8-6FDF-C81F-D5C8-B0499124897D}"/>
                    </a:ext>
                  </a:extLst>
                </p:cNvPr>
                <p:cNvSpPr/>
                <p:nvPr/>
              </p:nvSpPr>
              <p:spPr bwMode="auto">
                <a:xfrm>
                  <a:off x="2971800" y="3048000"/>
                  <a:ext cx="1066800" cy="866775"/>
                </a:xfrm>
                <a:prstGeom prst="flowChartMagneticDrum">
                  <a:avLst/>
                </a:prstGeom>
                <a:solidFill>
                  <a:srgbClr val="FFC000"/>
                </a:solidFill>
                <a:ln w="66675" cap="flat" cmpd="sng" algn="ctr">
                  <a:solidFill>
                    <a:schemeClr val="accent1">
                      <a:alpha val="14878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9" name="Right Arrow 28">
                  <a:extLst>
                    <a:ext uri="{FF2B5EF4-FFF2-40B4-BE49-F238E27FC236}">
                      <a16:creationId xmlns:a16="http://schemas.microsoft.com/office/drawing/2014/main" id="{D46E49D5-18D3-7634-E1C6-5A55400F5964}"/>
                    </a:ext>
                  </a:extLst>
                </p:cNvPr>
                <p:cNvSpPr/>
                <p:nvPr/>
              </p:nvSpPr>
              <p:spPr bwMode="auto">
                <a:xfrm>
                  <a:off x="2272792" y="3220593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BCA9D0BA-66DB-E2BB-C214-8975A7EB37E0}"/>
                    </a:ext>
                  </a:extLst>
                </p:cNvPr>
                <p:cNvSpPr/>
                <p:nvPr/>
              </p:nvSpPr>
              <p:spPr bwMode="auto">
                <a:xfrm>
                  <a:off x="3739896" y="3239071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F9E0FAC-B084-D217-FDD6-826209FEA7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F9E0FAC-B084-D217-FDD6-826209FEA7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F1D59C1-B8D4-9485-9B10-B9139B0075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F1D59C1-B8D4-9485-9B10-B9139B0075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143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2459A7-24D4-BBEC-597D-26AD37D18A7A}"/>
                    </a:ext>
                  </a:extLst>
                </p:cNvPr>
                <p:cNvSpPr txBox="1"/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2459A7-24D4-BBEC-597D-26AD37D18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22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1BEC-531D-9C07-3B7F-7248C0C0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5D7BC9-13D7-8794-0FFF-B67929E6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Bijection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A5F5E3-2198-CC76-54F8-727CD4500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simplify the calulation of the Jacobian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Dinh et al.</a:t>
                </a:r>
                <a:r>
                  <a:rPr lang="en-US" baseline="30000" dirty="0"/>
                  <a:t>1</a:t>
                </a:r>
                <a:r>
                  <a:rPr lang="en-US" dirty="0"/>
                  <a:t> suggest s</a:t>
                </a:r>
                <a:r>
                  <a:rPr lang="en-US" dirty="0">
                    <a:solidFill>
                      <a:schemeClr val="tx1"/>
                    </a:solidFill>
                  </a:rPr>
                  <a:t>plitting the function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follows </a:t>
                </a:r>
              </a:p>
              <a:p>
                <a:pPr marL="0" indent="0">
                  <a:buNone/>
                </a:pPr>
                <a:r>
                  <a:rPr lang="en-US" b="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dirty="0"/>
                  <a:t>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split in a similar manner</a:t>
                </a: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A5F5E3-2198-CC76-54F8-727CD4500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5D5CF7-4A44-9459-B559-261E1FAC7726}"/>
              </a:ext>
            </a:extLst>
          </p:cNvPr>
          <p:cNvGrpSpPr/>
          <p:nvPr/>
        </p:nvGrpSpPr>
        <p:grpSpPr>
          <a:xfrm>
            <a:off x="2545472" y="1905000"/>
            <a:ext cx="3931528" cy="801975"/>
            <a:chOff x="3096639" y="1981200"/>
            <a:chExt cx="4103856" cy="8667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306BD5-2D91-510E-58F9-487594EEF1EB}"/>
                </a:ext>
              </a:extLst>
            </p:cNvPr>
            <p:cNvGrpSpPr/>
            <p:nvPr/>
          </p:nvGrpSpPr>
          <p:grpSpPr>
            <a:xfrm>
              <a:off x="3726174" y="1981200"/>
              <a:ext cx="3474321" cy="866775"/>
              <a:chOff x="4197096" y="4238624"/>
              <a:chExt cx="3474321" cy="8667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FFE7A5-5DF6-9B64-F5DC-4A824C24A2E1}"/>
                  </a:ext>
                </a:extLst>
              </p:cNvPr>
              <p:cNvGrpSpPr/>
              <p:nvPr/>
            </p:nvGrpSpPr>
            <p:grpSpPr>
              <a:xfrm rot="10800000">
                <a:off x="4197096" y="4238624"/>
                <a:ext cx="2445512" cy="866775"/>
                <a:chOff x="2272792" y="3048000"/>
                <a:chExt cx="2445512" cy="866775"/>
              </a:xfrm>
            </p:grpSpPr>
            <p:sp>
              <p:nvSpPr>
                <p:cNvPr id="27" name="Direct Access Storage 26">
                  <a:extLst>
                    <a:ext uri="{FF2B5EF4-FFF2-40B4-BE49-F238E27FC236}">
                      <a16:creationId xmlns:a16="http://schemas.microsoft.com/office/drawing/2014/main" id="{C37E6FB8-7CE2-CDE9-58A0-84DB8337D1E2}"/>
                    </a:ext>
                  </a:extLst>
                </p:cNvPr>
                <p:cNvSpPr/>
                <p:nvPr/>
              </p:nvSpPr>
              <p:spPr bwMode="auto">
                <a:xfrm>
                  <a:off x="2971800" y="3048000"/>
                  <a:ext cx="1066800" cy="866775"/>
                </a:xfrm>
                <a:prstGeom prst="flowChartMagneticDrum">
                  <a:avLst/>
                </a:prstGeom>
                <a:solidFill>
                  <a:srgbClr val="FFC000"/>
                </a:solidFill>
                <a:ln w="66675" cap="flat" cmpd="sng" algn="ctr">
                  <a:solidFill>
                    <a:schemeClr val="accent1">
                      <a:alpha val="14878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9" name="Right Arrow 28">
                  <a:extLst>
                    <a:ext uri="{FF2B5EF4-FFF2-40B4-BE49-F238E27FC236}">
                      <a16:creationId xmlns:a16="http://schemas.microsoft.com/office/drawing/2014/main" id="{E6373D47-DB46-85A3-3732-A39E9CDC88E6}"/>
                    </a:ext>
                  </a:extLst>
                </p:cNvPr>
                <p:cNvSpPr/>
                <p:nvPr/>
              </p:nvSpPr>
              <p:spPr bwMode="auto">
                <a:xfrm>
                  <a:off x="2272792" y="3220593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4070DB75-E6ED-713C-9CFE-99BF6B62D38F}"/>
                    </a:ext>
                  </a:extLst>
                </p:cNvPr>
                <p:cNvSpPr/>
                <p:nvPr/>
              </p:nvSpPr>
              <p:spPr bwMode="auto">
                <a:xfrm>
                  <a:off x="3739896" y="3239071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1CBDD8-8D09-EEC0-A741-4AC46FD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1CBDD8-8D09-EEC0-A741-4AC46FD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6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A1CCCE1-5ED7-30E5-E239-CEED5061093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A1CCCE1-5ED7-30E5-E239-CEED50610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762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73149E-9968-E4E5-4F40-06337C96DBCA}"/>
                    </a:ext>
                  </a:extLst>
                </p:cNvPr>
                <p:cNvSpPr txBox="1"/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73149E-9968-E4E5-4F40-06337C96D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2041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FBBF63-A6D6-AE41-6039-6CC089DE6920}"/>
              </a:ext>
            </a:extLst>
          </p:cNvPr>
          <p:cNvSpPr txBox="1"/>
          <p:nvPr/>
        </p:nvSpPr>
        <p:spPr>
          <a:xfrm>
            <a:off x="656408" y="5816025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Laurent Dinh, Jascha Sohl-Dickstein, and Samy Bengio, </a:t>
            </a:r>
            <a:r>
              <a:rPr lang="en-US" sz="1600" i="1" dirty="0"/>
              <a:t>Density Estimation using Real NVP</a:t>
            </a:r>
            <a:r>
              <a:rPr lang="en-US" sz="1600" dirty="0"/>
              <a:t>, </a:t>
            </a:r>
          </a:p>
          <a:p>
            <a:r>
              <a:rPr lang="en-US" sz="1600" dirty="0">
                <a:hlinkClick r:id="rId6"/>
              </a:rPr>
              <a:t>https://arxiv.org/abs/1605.08803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23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3DEF-0A36-46B7-9602-11C11685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02335E-036F-606C-0A2C-FC9472F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Bijection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0C0968-6AD0-E177-9799-DD5C91C33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Dinh et al.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suggest the following form for the bijections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-dimensional functions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applied elementwise to its vector argument.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forms yields a Jacobian that is easy to compute.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non-volume preserving (NVP).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0C0968-6AD0-E177-9799-DD5C91C33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A08F11D-44B0-0FC1-502E-64D848F01D0E}"/>
              </a:ext>
            </a:extLst>
          </p:cNvPr>
          <p:cNvSpPr txBox="1"/>
          <p:nvPr/>
        </p:nvSpPr>
        <p:spPr>
          <a:xfrm>
            <a:off x="656408" y="5816025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Laurent Dinh, Jascha Sohl-Dickstein, and Samy Bengio, </a:t>
            </a:r>
            <a:r>
              <a:rPr lang="en-US" sz="1600" i="1" dirty="0"/>
              <a:t>Density Estimation using Real NVP</a:t>
            </a:r>
            <a:r>
              <a:rPr lang="en-US" sz="1600" dirty="0"/>
              <a:t>, </a:t>
            </a:r>
          </a:p>
          <a:p>
            <a:r>
              <a:rPr lang="en-US" sz="1600" dirty="0">
                <a:hlinkClick r:id="rId3"/>
              </a:rPr>
              <a:t>https://arxiv.org/abs/1605.08803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88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A2E2-8F8D-F395-9B04-E945E6C8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DA3BDE-4635-31E4-058F-56808691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Jacobian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49184D-CC67-7D68-4714-A6587AA54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applying it to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yields the Jacobian matrix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whose determinant is simply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and 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49184D-CC67-7D68-4714-A6587AA5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3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181F-58AB-8E2E-3296-71644E55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66DBC1-41BC-0FEA-DC39-B1DBA41D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627D2B-3DB9-2C7E-55B1-E21246841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</a:t>
                </a:r>
                <a:r>
                  <a:rPr lang="en-US" dirty="0">
                    <a:solidFill>
                      <a:schemeClr val="tx1"/>
                    </a:solidFill>
                  </a:rPr>
                  <a:t> pseudocode that follows is inspired by </a:t>
                </a:r>
                <a:r>
                  <a:rPr lang="en-US" sz="2400" dirty="0"/>
                  <a:t>François Fleuret’s excellent course on deep learning </a:t>
                </a:r>
                <a:r>
                  <a:rPr lang="en-US" sz="2400" dirty="0">
                    <a:hlinkClick r:id="rId2"/>
                  </a:rPr>
                  <a:t>https://fleuret.org/dlc/</a:t>
                </a:r>
                <a:r>
                  <a:rPr lang="en-US" sz="2400" dirty="0"/>
                  <a:t>, where the quantities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which are intrinsically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-dimensional functions,  are modeled with </a:t>
                </a:r>
                <a:r>
                  <a:rPr lang="en-US" i="1" dirty="0"/>
                  <a:t>D</a:t>
                </a:r>
                <a:r>
                  <a:rPr lang="en-US" dirty="0"/>
                  <a:t>-dimensional tensors by using a mask, </a:t>
                </a:r>
                <a:r>
                  <a:rPr lang="en-US" i="1" dirty="0">
                    <a:solidFill>
                      <a:srgbClr val="0033CC"/>
                    </a:solidFill>
                  </a:rPr>
                  <a:t>b</a:t>
                </a:r>
                <a:r>
                  <a:rPr lang="en-US" dirty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627D2B-3DB9-2C7E-55B1-E21246841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C662-B9D4-7882-2D78-79B36C67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F06261E-E018-6E19-2AD1-892682BD3C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Normalizing Flows: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F06261E-E018-6E19-2AD1-892682BD3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64D2D9-2F08-D534-A974-89F2E21B0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b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b="0" dirty="0">
                    <a:solidFill>
                      <a:srgbClr val="0033CC"/>
                    </a:solidFill>
                  </a:rPr>
                  <a:t>dim(1)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𝑥𝑀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:r>
                  <a:rPr lang="en-US" dirty="0"/>
                  <a:t> 	</a:t>
                </a:r>
                <a:r>
                  <a:rPr lang="en-US" dirty="0">
                    <a:solidFill>
                      <a:srgbClr val="0033CC"/>
                    </a:solidFill>
                  </a:rPr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rgbClr val="0033CC"/>
                    </a:solidFill>
                  </a:rPr>
                  <a:t>#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nary>
                              <m:naryPr>
                                <m:chr m:val="⨀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64D2D9-2F08-D534-A974-89F2E21B0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37305A-D233-1F94-575B-E764DADC7EEF}"/>
              </a:ext>
            </a:extLst>
          </p:cNvPr>
          <p:cNvSpPr txBox="1"/>
          <p:nvPr/>
        </p:nvSpPr>
        <p:spPr>
          <a:xfrm>
            <a:off x="4688788" y="5946609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François Fleuret, https://</a:t>
            </a:r>
            <a:r>
              <a:rPr lang="en-US" sz="1800" dirty="0" err="1"/>
              <a:t>fleuret.org</a:t>
            </a:r>
            <a:r>
              <a:rPr lang="en-US" sz="1800" dirty="0"/>
              <a:t>/</a:t>
            </a:r>
            <a:r>
              <a:rPr lang="en-US" sz="1800" dirty="0" err="1"/>
              <a:t>dlc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04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3178-1905-5F9E-6383-1A2CCB09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7D5D5E1-B0F6-8B69-7837-EC8B782E7D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Normalizing Flows: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7D5D5E1-B0F6-8B69-7837-EC8B782E7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BF39C1-FF64-0831-5FEE-CBEF0200A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dim(b)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b="0" dirty="0">
                    <a:solidFill>
                      <a:srgbClr val="0033CC"/>
                    </a:solidFill>
                  </a:rPr>
                  <a:t>dim(1)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𝑥𝑀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BF39C1-FF64-0831-5FEE-CBEF0200A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91CA31-EDA5-1156-CEF5-384DA490BB46}"/>
              </a:ext>
            </a:extLst>
          </p:cNvPr>
          <p:cNvSpPr txBox="1"/>
          <p:nvPr/>
        </p:nvSpPr>
        <p:spPr>
          <a:xfrm>
            <a:off x="4953000" y="5974318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François Fleuret, https://</a:t>
            </a:r>
            <a:r>
              <a:rPr lang="en-US" sz="1800" dirty="0" err="1"/>
              <a:t>fleuret.org</a:t>
            </a:r>
            <a:r>
              <a:rPr lang="en-US" sz="1800" dirty="0"/>
              <a:t>/</a:t>
            </a:r>
            <a:r>
              <a:rPr lang="en-US" sz="1800" dirty="0" err="1"/>
              <a:t>dlc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253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C7BA9-194E-4584-9C11-0DA73D9F5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4C8AE1-6ACC-A427-3332-DF6594D9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17A1C0-77B0-6051-3E47-09D05383E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Data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b="0" dirty="0"/>
                  <a:t>Loss function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		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b="0" dirty="0">
                    <a:solidFill>
                      <a:schemeClr val="tx1"/>
                    </a:solidFill>
                    <a:latin typeface="+mn-lt"/>
                  </a:rPr>
                </a:b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is usually chosen to be a zero mean, unit variance, diagonal </a:t>
                </a:r>
                <a:r>
                  <a:rPr lang="en-US" b="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-dimensional normal.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The unknown functions </a:t>
                </a:r>
                <a:r>
                  <a:rPr lang="en-US" b="0" i="1" dirty="0">
                    <a:solidFill>
                      <a:srgbClr val="0033CC"/>
                    </a:solidFill>
                    <a:latin typeface="+mn-lt"/>
                  </a:rPr>
                  <a:t>S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b="0" i="1" dirty="0">
                    <a:solidFill>
                      <a:srgbClr val="0033CC"/>
                    </a:solidFill>
                    <a:latin typeface="+mn-lt"/>
                  </a:rPr>
                  <a:t>T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are modeled with neural networks.</a:t>
                </a:r>
              </a:p>
              <a:p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17A1C0-77B0-6051-3E47-09D05383E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6D1C2-9C5F-06BC-5B4D-3E285D9D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CCAC5-4B2D-425F-F557-366F50116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models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161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0F9D-AC57-C458-903A-9EE155BE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low">
            <a:hlinkClick r:id="" action="ppaction://media"/>
            <a:extLst>
              <a:ext uri="{FF2B5EF4-FFF2-40B4-BE49-F238E27FC236}">
                <a16:creationId xmlns:a16="http://schemas.microsoft.com/office/drawing/2014/main" id="{E4C601ED-CAC2-1C44-4430-D5F6E8C0B0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1092200"/>
            <a:ext cx="5080000" cy="5080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0123103-69A5-B2B3-92F5-AACF0AC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Like a </a:t>
                </a:r>
                <a:r>
                  <a:rPr lang="en-US" dirty="0">
                    <a:latin typeface="+mn-lt"/>
                  </a:rPr>
                  <a:t>normalizing flow, a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diffusion model maps 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to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.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One way to do this is by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solving the 1</a:t>
                </a:r>
                <a:r>
                  <a:rPr lang="en-US" baseline="30000" dirty="0">
                    <a:latin typeface="+mn-lt"/>
                  </a:rPr>
                  <a:t>st</a:t>
                </a:r>
                <a:r>
                  <a:rPr lang="en-US" dirty="0">
                    <a:latin typeface="+mn-lt"/>
                  </a:rPr>
                  <a:t> order ordinary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05" t="-1316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0F9D-AC57-C458-903A-9EE155BE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123103-69A5-B2B3-92F5-AACF0AC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main difficulty in solving the ODE</a:t>
                </a:r>
                <a:r>
                  <a:rPr lang="en-US" baseline="30000" dirty="0">
                    <a:latin typeface="+mn-lt"/>
                  </a:rPr>
                  <a:t>1,2</a:t>
                </a:r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are known functions of “time”, is approximating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a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-dimensional Gaussian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the target density.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CE4CE31-EC20-3C07-E839-A3344AA72504}"/>
              </a:ext>
            </a:extLst>
          </p:cNvPr>
          <p:cNvSpPr txBox="1"/>
          <p:nvPr/>
        </p:nvSpPr>
        <p:spPr>
          <a:xfrm>
            <a:off x="10806" y="5181600"/>
            <a:ext cx="9133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Cheng Lu†, </a:t>
            </a:r>
            <a:r>
              <a:rPr lang="en-US" sz="1400" dirty="0" err="1"/>
              <a:t>Yuhao</a:t>
            </a:r>
            <a:r>
              <a:rPr lang="en-US" sz="1400" dirty="0"/>
              <a:t> Zhou†, Fan Bao†, </a:t>
            </a:r>
            <a:r>
              <a:rPr lang="en-US" sz="1400" dirty="0" err="1"/>
              <a:t>Jianfei</a:t>
            </a:r>
            <a:r>
              <a:rPr lang="en-US" sz="1400" dirty="0"/>
              <a:t> Chen†, </a:t>
            </a:r>
            <a:r>
              <a:rPr lang="en-US" sz="1400" dirty="0" err="1"/>
              <a:t>Chongxuan</a:t>
            </a:r>
            <a:r>
              <a:rPr lang="en-US" sz="1400" dirty="0"/>
              <a:t> Li‡, Jun Zhu, DPM-Solver: </a:t>
            </a:r>
            <a:br>
              <a:rPr lang="en-US" sz="1400" dirty="0"/>
            </a:br>
            <a:r>
              <a:rPr lang="en-US" sz="1400" dirty="0"/>
              <a:t>A Fast ODE Solver for Diffusion Probabilistic Model Sampling in Around 10 Steps*, arXiv:2206.00927v3, 2022.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Yanfang</a:t>
            </a:r>
            <a:r>
              <a:rPr lang="en-US" sz="1400" dirty="0"/>
              <a:t> Lui, </a:t>
            </a:r>
            <a:r>
              <a:rPr lang="en-US" sz="1400" dirty="0" err="1"/>
              <a:t>Minglei</a:t>
            </a:r>
            <a:r>
              <a:rPr lang="en-US" sz="1400" dirty="0"/>
              <a:t> Yang, </a:t>
            </a:r>
            <a:r>
              <a:rPr lang="en-US" sz="1400" dirty="0" err="1"/>
              <a:t>Zezhong</a:t>
            </a:r>
            <a:r>
              <a:rPr lang="en-US" sz="1400" dirty="0"/>
              <a:t> Zhang, Feng Bao, </a:t>
            </a:r>
            <a:r>
              <a:rPr lang="en-US" sz="1400" dirty="0" err="1"/>
              <a:t>Yanzhao</a:t>
            </a:r>
            <a:r>
              <a:rPr lang="en-US" sz="1400" dirty="0"/>
              <a:t> Cao, and </a:t>
            </a:r>
            <a:r>
              <a:rPr lang="en-US" sz="1400" dirty="0" err="1"/>
              <a:t>Guannan</a:t>
            </a:r>
            <a:r>
              <a:rPr lang="en-US" sz="1400" dirty="0"/>
              <a:t> Zhang, </a:t>
            </a:r>
            <a:br>
              <a:rPr lang="en-US" sz="1400" dirty="0"/>
            </a:br>
            <a:r>
              <a:rPr lang="en-US" sz="1400" dirty="0"/>
              <a:t>Diffusion-Model-Assisted Supervised Learning of Generative Models for Density Estimation, arXiv:2310.14458v1, 2023</a:t>
            </a:r>
          </a:p>
        </p:txBody>
      </p:sp>
    </p:spTree>
    <p:extLst>
      <p:ext uri="{BB962C8B-B14F-4D97-AF65-F5344CB8AC3E}">
        <p14:creationId xmlns:p14="http://schemas.microsoft.com/office/powerpoint/2010/main" val="6303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F77F-AC43-D696-6D47-17C94F6C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BE06B7-40A8-4576-89BA-A47C5B2B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0AA42A4-F2DF-DF0E-5C69-471CF127F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are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a typical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conditional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a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-dimensional vector.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0AA42A4-F2DF-DF0E-5C69-471CF127F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AE1B-F6CB-872B-A743-5595E3C6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6F90B-10D3-E8AB-F113-00614565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7B6F44C-EC0D-AC79-198F-8422183B3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 a 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 from the target density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typically from a simulation, the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be approximated with Monte Carlo integration</a:t>
                </a:r>
                <a:r>
                  <a:rPr lang="en-US" baseline="30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.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7B6F44C-EC0D-AC79-198F-8422183B3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8947" b="-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92FA1F-CF49-ACB1-32BE-CEC82C0D9BD6}"/>
              </a:ext>
            </a:extLst>
          </p:cNvPr>
          <p:cNvSpPr txBox="1"/>
          <p:nvPr/>
        </p:nvSpPr>
        <p:spPr>
          <a:xfrm>
            <a:off x="10806" y="5738336"/>
            <a:ext cx="9133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/>
              <a:t>Yanfang</a:t>
            </a:r>
            <a:r>
              <a:rPr lang="en-US" sz="1400" dirty="0"/>
              <a:t> Lui, </a:t>
            </a:r>
            <a:r>
              <a:rPr lang="en-US" sz="1400" dirty="0" err="1"/>
              <a:t>Minglei</a:t>
            </a:r>
            <a:r>
              <a:rPr lang="en-US" sz="1400" dirty="0"/>
              <a:t> Yang, </a:t>
            </a:r>
            <a:r>
              <a:rPr lang="en-US" sz="1400" dirty="0" err="1"/>
              <a:t>Zezhong</a:t>
            </a:r>
            <a:r>
              <a:rPr lang="en-US" sz="1400" dirty="0"/>
              <a:t> Zhang, Feng Bao, </a:t>
            </a:r>
            <a:r>
              <a:rPr lang="en-US" sz="1400" dirty="0" err="1"/>
              <a:t>Yanzhao</a:t>
            </a:r>
            <a:r>
              <a:rPr lang="en-US" sz="1400" dirty="0"/>
              <a:t> Cao, and </a:t>
            </a:r>
            <a:r>
              <a:rPr lang="en-US" sz="1400" dirty="0" err="1"/>
              <a:t>Guannan</a:t>
            </a:r>
            <a:r>
              <a:rPr lang="en-US" sz="1400" dirty="0"/>
              <a:t> Zhang, </a:t>
            </a:r>
            <a:br>
              <a:rPr lang="en-US" sz="1400" dirty="0"/>
            </a:br>
            <a:r>
              <a:rPr lang="en-US" sz="1400" dirty="0"/>
              <a:t>Diffusion-Model-Assisted Supervised Learning of Generative Models for Density Estimation, arXiv:2310.14458v1, 2023</a:t>
            </a:r>
          </a:p>
        </p:txBody>
      </p:sp>
    </p:spTree>
    <p:extLst>
      <p:ext uri="{BB962C8B-B14F-4D97-AF65-F5344CB8AC3E}">
        <p14:creationId xmlns:p14="http://schemas.microsoft.com/office/powerpoint/2010/main" val="32531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E2853-5AE9-4E64-64F5-81CA869F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E4BEF2-3A7E-AD7C-EDFB-71A7ECB3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3AF6636-51E5-465C-BDEC-F0CE7BD3B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+mn-lt"/>
                  </a:rPr>
                  <a:t>Advantages</a:t>
                </a:r>
              </a:p>
              <a:p>
                <a:r>
                  <a:rPr lang="en-US" dirty="0">
                    <a:latin typeface="+mn-lt"/>
                  </a:rPr>
                  <a:t>One significant advantage of this diffusion model is that the accuracy of the mapping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depends solely on the accuracy of the numerical ODE solver and the sample size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used in approximating the two integrals.</a:t>
                </a:r>
              </a:p>
              <a:p>
                <a:r>
                  <a:rPr lang="en-US" dirty="0">
                    <a:latin typeface="+mn-lt"/>
                  </a:rPr>
                  <a:t>The solution for multiple points can be trivially parallelized.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+mn-lt"/>
                  </a:rPr>
                  <a:t>Disadvantages</a:t>
                </a:r>
              </a:p>
              <a:p>
                <a:r>
                  <a:rPr lang="en-US" dirty="0">
                    <a:latin typeface="+mn-lt"/>
                  </a:rPr>
                  <a:t>Solving an </a:t>
                </a:r>
                <a:r>
                  <a:rPr lang="en-US" dirty="0" err="1">
                    <a:latin typeface="+mn-lt"/>
                  </a:rPr>
                  <a:t>integro</a:t>
                </a:r>
                <a:r>
                  <a:rPr lang="en-US" dirty="0">
                    <a:latin typeface="+mn-lt"/>
                  </a:rPr>
                  <a:t>-differential equation may become computational demanding for high-dimensional problems.</a:t>
                </a:r>
              </a:p>
              <a:p>
                <a:r>
                  <a:rPr lang="en-US" dirty="0">
                    <a:latin typeface="+mn-lt"/>
                  </a:rPr>
                  <a:t>A very fast mapping would require training a neural network on the data generated from the ODE solutions, which may impair the accuracy of the mapping.</a:t>
                </a: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3AF6636-51E5-465C-BDEC-F0CE7BD3B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r="-1911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2B846A-7F3C-5809-5D05-66B4BFAC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good approximations to multidimensional probability densities is an important task in many fields.</a:t>
            </a:r>
          </a:p>
          <a:p>
            <a:endParaRPr lang="en-US" dirty="0"/>
          </a:p>
          <a:p>
            <a:r>
              <a:rPr lang="en-US" dirty="0"/>
              <a:t>Normalizing flows have been shown to yield satisfactory results, though they may not scale well to very high-dimensional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Diffusion models can be used to map a point sampled from a Gaussian to another sampled from a desired target density. We briefly described a method that “simply” requires solving an ODE.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790D-88AE-A73C-F5FA-15084DB1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85AD44-D925-119E-72D1-4C1CF69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038FDA-6B3A-07F1-3A09-711E327B1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density </a:t>
                </a:r>
                <a:r>
                  <a:rPr lang="en-US" dirty="0">
                    <a:solidFill>
                      <a:srgbClr val="0033CC"/>
                    </a:solidFill>
                  </a:rPr>
                  <a:t>estimation</a:t>
                </a:r>
                <a:r>
                  <a:rPr lang="en-US" dirty="0"/>
                  <a:t> (pdf) and </a:t>
                </a:r>
                <a:r>
                  <a:rPr lang="en-US" dirty="0">
                    <a:solidFill>
                      <a:srgbClr val="0033CC"/>
                    </a:solidFill>
                  </a:rPr>
                  <a:t>sampling</a:t>
                </a:r>
                <a:r>
                  <a:rPr lang="en-US" dirty="0"/>
                  <a:t> from a pdf are important tasks in many fields.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Earlier we saw how a binary classifier, </a:t>
                </a:r>
                <a:r>
                  <a:rPr lang="en-US" i="1" dirty="0">
                    <a:solidFill>
                      <a:srgbClr val="0033CC"/>
                    </a:solidFill>
                  </a:rPr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can be used to approximate an unknown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|1)</m:t>
                    </m:r>
                  </m:oMath>
                </a14:m>
                <a:r>
                  <a:rPr lang="en-US" dirty="0"/>
                  <a:t> given a 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r>
                  <a:rPr lang="en-US" dirty="0"/>
                  <a:t> 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Today, we introduce two other methods </a:t>
                </a:r>
                <a:r>
                  <a:rPr lang="en-US" dirty="0">
                    <a:solidFill>
                      <a:srgbClr val="0033CC"/>
                    </a:solidFill>
                  </a:rPr>
                  <a:t>normalizing flows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33CC"/>
                    </a:solidFill>
                  </a:rPr>
                  <a:t>diffusion models </a:t>
                </a:r>
                <a:r>
                  <a:rPr lang="en-US" dirty="0"/>
                  <a:t>for approximating and/or sampling from a </a:t>
                </a:r>
                <a:r>
                  <a:rPr lang="en-US" i="1" dirty="0"/>
                  <a:t>D</a:t>
                </a:r>
                <a:r>
                  <a:rPr lang="en-US" dirty="0"/>
                  <a:t>-dimensional density,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038FDA-6B3A-07F1-3A09-711E327B1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EB0C-1B65-022D-F336-5CFF3626E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94F53B-7843-5FBD-17FB-A7F591C9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39AD5-FEDD-ED60-067E-97EECEAAA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two probability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that are related through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known and our goal is to model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are probability densities, then necessarily,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          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39AD5-FEDD-ED60-067E-97EECEAAA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2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E75B-92FD-BC22-5C07-01F885D2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029C51-C715-1A33-AE7A-42DB9CEA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B94321-80AB-9810-6DC8-B2DDD396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vector</a:t>
                </a:r>
                <a:r>
                  <a:rPr lang="en-US" dirty="0"/>
                  <a:t>-valued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b="0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case,</a:t>
                </a:r>
                <a:r>
                  <a:rPr lang="en-US" b="0" dirty="0"/>
                  <a:t> the change of variables formula generalizes to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or		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/>
                  <a:t>is the Jacobian matrix of the transformation.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B94321-80AB-9810-6DC8-B2DDD396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44526-2263-3CAA-DDF3-4D44B95F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6E1BFA-7F85-ADE4-E6A8-4A2F6E19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Variables: </a:t>
            </a:r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477085A-1FD0-9E95-DE60-E930AD359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11111"/>
                    </a:solidFill>
                    <a:latin typeface="+mn-lt"/>
                  </a:rPr>
                  <a:t>the Jacobian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111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1111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477085A-1FD0-9E95-DE60-E930AD359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4C2B6-1D34-5500-D4B0-F5E52E208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7F85B-F605-04AC-F166-8DC80F09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A2B1D9-4483-70E3-D0C9-582A256B5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codomain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domain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0033CC"/>
                    </a:solidFill>
                  </a:rPr>
                  <a:t>normalizing flow </a:t>
                </a:r>
                <a:r>
                  <a:rPr lang="en-US" dirty="0"/>
                  <a:t>is a way to approximate the function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modeling the latter as a conjunction of </a:t>
                </a:r>
                <a:r>
                  <a:rPr lang="en-US" dirty="0">
                    <a:solidFill>
                      <a:srgbClr val="0033CC"/>
                    </a:solidFill>
                  </a:rPr>
                  <a:t>bijections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(A bijection is a one-to-one invertible function.)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A2B1D9-4483-70E3-D0C9-582A256B5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5E74935-C4B5-8FBF-8CCA-555AB5B6DAF9}"/>
              </a:ext>
            </a:extLst>
          </p:cNvPr>
          <p:cNvGrpSpPr/>
          <p:nvPr/>
        </p:nvGrpSpPr>
        <p:grpSpPr>
          <a:xfrm>
            <a:off x="1300779" y="947935"/>
            <a:ext cx="6471621" cy="2619177"/>
            <a:chOff x="1300779" y="947935"/>
            <a:chExt cx="6471621" cy="2619177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0C731-EF7B-1C9C-FB45-52D7278763E5}"/>
                </a:ext>
              </a:extLst>
            </p:cNvPr>
            <p:cNvSpPr/>
            <p:nvPr/>
          </p:nvSpPr>
          <p:spPr bwMode="auto">
            <a:xfrm rot="1591624">
              <a:off x="5218010" y="1447800"/>
              <a:ext cx="2554390" cy="2119312"/>
            </a:xfrm>
            <a:custGeom>
              <a:avLst/>
              <a:gdLst>
                <a:gd name="connsiteX0" fmla="*/ 842962 w 3214790"/>
                <a:gd name="connsiteY0" fmla="*/ 657225 h 2271712"/>
                <a:gd name="connsiteX1" fmla="*/ 642937 w 3214790"/>
                <a:gd name="connsiteY1" fmla="*/ 685800 h 2271712"/>
                <a:gd name="connsiteX2" fmla="*/ 514350 w 3214790"/>
                <a:gd name="connsiteY2" fmla="*/ 742950 h 2271712"/>
                <a:gd name="connsiteX3" fmla="*/ 471487 w 3214790"/>
                <a:gd name="connsiteY3" fmla="*/ 800100 h 2271712"/>
                <a:gd name="connsiteX4" fmla="*/ 400050 w 3214790"/>
                <a:gd name="connsiteY4" fmla="*/ 857250 h 2271712"/>
                <a:gd name="connsiteX5" fmla="*/ 357187 w 3214790"/>
                <a:gd name="connsiteY5" fmla="*/ 928687 h 2271712"/>
                <a:gd name="connsiteX6" fmla="*/ 285750 w 3214790"/>
                <a:gd name="connsiteY6" fmla="*/ 1000125 h 2271712"/>
                <a:gd name="connsiteX7" fmla="*/ 242887 w 3214790"/>
                <a:gd name="connsiteY7" fmla="*/ 1085850 h 2271712"/>
                <a:gd name="connsiteX8" fmla="*/ 100012 w 3214790"/>
                <a:gd name="connsiteY8" fmla="*/ 1343025 h 2271712"/>
                <a:gd name="connsiteX9" fmla="*/ 42862 w 3214790"/>
                <a:gd name="connsiteY9" fmla="*/ 1471612 h 2271712"/>
                <a:gd name="connsiteX10" fmla="*/ 14287 w 3214790"/>
                <a:gd name="connsiteY10" fmla="*/ 1557337 h 2271712"/>
                <a:gd name="connsiteX11" fmla="*/ 0 w 3214790"/>
                <a:gd name="connsiteY11" fmla="*/ 1600200 h 2271712"/>
                <a:gd name="connsiteX12" fmla="*/ 28575 w 3214790"/>
                <a:gd name="connsiteY12" fmla="*/ 1828800 h 2271712"/>
                <a:gd name="connsiteX13" fmla="*/ 185737 w 3214790"/>
                <a:gd name="connsiteY13" fmla="*/ 2014537 h 2271712"/>
                <a:gd name="connsiteX14" fmla="*/ 242887 w 3214790"/>
                <a:gd name="connsiteY14" fmla="*/ 2057400 h 2271712"/>
                <a:gd name="connsiteX15" fmla="*/ 285750 w 3214790"/>
                <a:gd name="connsiteY15" fmla="*/ 2071687 h 2271712"/>
                <a:gd name="connsiteX16" fmla="*/ 414337 w 3214790"/>
                <a:gd name="connsiteY16" fmla="*/ 2128837 h 2271712"/>
                <a:gd name="connsiteX17" fmla="*/ 542925 w 3214790"/>
                <a:gd name="connsiteY17" fmla="*/ 2185987 h 2271712"/>
                <a:gd name="connsiteX18" fmla="*/ 585787 w 3214790"/>
                <a:gd name="connsiteY18" fmla="*/ 2200275 h 2271712"/>
                <a:gd name="connsiteX19" fmla="*/ 700087 w 3214790"/>
                <a:gd name="connsiteY19" fmla="*/ 2228850 h 2271712"/>
                <a:gd name="connsiteX20" fmla="*/ 742950 w 3214790"/>
                <a:gd name="connsiteY20" fmla="*/ 2243137 h 2271712"/>
                <a:gd name="connsiteX21" fmla="*/ 900112 w 3214790"/>
                <a:gd name="connsiteY21" fmla="*/ 2271712 h 2271712"/>
                <a:gd name="connsiteX22" fmla="*/ 1585912 w 3214790"/>
                <a:gd name="connsiteY22" fmla="*/ 2243137 h 2271712"/>
                <a:gd name="connsiteX23" fmla="*/ 1728787 w 3214790"/>
                <a:gd name="connsiteY23" fmla="*/ 2214562 h 2271712"/>
                <a:gd name="connsiteX24" fmla="*/ 1843087 w 3214790"/>
                <a:gd name="connsiteY24" fmla="*/ 2171700 h 2271712"/>
                <a:gd name="connsiteX25" fmla="*/ 2085975 w 3214790"/>
                <a:gd name="connsiteY25" fmla="*/ 2085975 h 2271712"/>
                <a:gd name="connsiteX26" fmla="*/ 2185987 w 3214790"/>
                <a:gd name="connsiteY26" fmla="*/ 2028825 h 2271712"/>
                <a:gd name="connsiteX27" fmla="*/ 2414587 w 3214790"/>
                <a:gd name="connsiteY27" fmla="*/ 1900237 h 2271712"/>
                <a:gd name="connsiteX28" fmla="*/ 2614612 w 3214790"/>
                <a:gd name="connsiteY28" fmla="*/ 1714500 h 2271712"/>
                <a:gd name="connsiteX29" fmla="*/ 2814637 w 3214790"/>
                <a:gd name="connsiteY29" fmla="*/ 1528762 h 2271712"/>
                <a:gd name="connsiteX30" fmla="*/ 2957512 w 3214790"/>
                <a:gd name="connsiteY30" fmla="*/ 1343025 h 2271712"/>
                <a:gd name="connsiteX31" fmla="*/ 3028950 w 3214790"/>
                <a:gd name="connsiteY31" fmla="*/ 1257300 h 2271712"/>
                <a:gd name="connsiteX32" fmla="*/ 3071812 w 3214790"/>
                <a:gd name="connsiteY32" fmla="*/ 1171575 h 2271712"/>
                <a:gd name="connsiteX33" fmla="*/ 3114675 w 3214790"/>
                <a:gd name="connsiteY33" fmla="*/ 1100137 h 2271712"/>
                <a:gd name="connsiteX34" fmla="*/ 3143250 w 3214790"/>
                <a:gd name="connsiteY34" fmla="*/ 1014412 h 2271712"/>
                <a:gd name="connsiteX35" fmla="*/ 3200400 w 3214790"/>
                <a:gd name="connsiteY35" fmla="*/ 857250 h 2271712"/>
                <a:gd name="connsiteX36" fmla="*/ 3214687 w 3214790"/>
                <a:gd name="connsiteY36" fmla="*/ 714375 h 2271712"/>
                <a:gd name="connsiteX37" fmla="*/ 3186112 w 3214790"/>
                <a:gd name="connsiteY37" fmla="*/ 471487 h 2271712"/>
                <a:gd name="connsiteX38" fmla="*/ 3171825 w 3214790"/>
                <a:gd name="connsiteY38" fmla="*/ 414337 h 2271712"/>
                <a:gd name="connsiteX39" fmla="*/ 3143250 w 3214790"/>
                <a:gd name="connsiteY39" fmla="*/ 371475 h 2271712"/>
                <a:gd name="connsiteX40" fmla="*/ 3014662 w 3214790"/>
                <a:gd name="connsiteY40" fmla="*/ 242887 h 2271712"/>
                <a:gd name="connsiteX41" fmla="*/ 2971800 w 3214790"/>
                <a:gd name="connsiteY41" fmla="*/ 200025 h 2271712"/>
                <a:gd name="connsiteX42" fmla="*/ 2886075 w 3214790"/>
                <a:gd name="connsiteY42" fmla="*/ 142875 h 2271712"/>
                <a:gd name="connsiteX43" fmla="*/ 2843212 w 3214790"/>
                <a:gd name="connsiteY43" fmla="*/ 114300 h 2271712"/>
                <a:gd name="connsiteX44" fmla="*/ 2800350 w 3214790"/>
                <a:gd name="connsiteY44" fmla="*/ 100012 h 2271712"/>
                <a:gd name="connsiteX45" fmla="*/ 2700337 w 3214790"/>
                <a:gd name="connsiteY45" fmla="*/ 57150 h 2271712"/>
                <a:gd name="connsiteX46" fmla="*/ 2586037 w 3214790"/>
                <a:gd name="connsiteY46" fmla="*/ 28575 h 2271712"/>
                <a:gd name="connsiteX47" fmla="*/ 2528887 w 3214790"/>
                <a:gd name="connsiteY47" fmla="*/ 14287 h 2271712"/>
                <a:gd name="connsiteX48" fmla="*/ 2471737 w 3214790"/>
                <a:gd name="connsiteY48" fmla="*/ 0 h 2271712"/>
                <a:gd name="connsiteX49" fmla="*/ 1914525 w 3214790"/>
                <a:gd name="connsiteY49" fmla="*/ 14287 h 2271712"/>
                <a:gd name="connsiteX50" fmla="*/ 1843087 w 3214790"/>
                <a:gd name="connsiteY50" fmla="*/ 28575 h 2271712"/>
                <a:gd name="connsiteX51" fmla="*/ 1785937 w 3214790"/>
                <a:gd name="connsiteY51" fmla="*/ 42862 h 2271712"/>
                <a:gd name="connsiteX52" fmla="*/ 1714500 w 3214790"/>
                <a:gd name="connsiteY52" fmla="*/ 57150 h 2271712"/>
                <a:gd name="connsiteX53" fmla="*/ 1600200 w 3214790"/>
                <a:gd name="connsiteY53" fmla="*/ 85725 h 2271712"/>
                <a:gd name="connsiteX54" fmla="*/ 1514475 w 3214790"/>
                <a:gd name="connsiteY54" fmla="*/ 128587 h 2271712"/>
                <a:gd name="connsiteX55" fmla="*/ 1471612 w 3214790"/>
                <a:gd name="connsiteY55" fmla="*/ 157162 h 2271712"/>
                <a:gd name="connsiteX56" fmla="*/ 1371600 w 3214790"/>
                <a:gd name="connsiteY56" fmla="*/ 200025 h 2271712"/>
                <a:gd name="connsiteX57" fmla="*/ 1314450 w 3214790"/>
                <a:gd name="connsiteY57" fmla="*/ 242887 h 2271712"/>
                <a:gd name="connsiteX58" fmla="*/ 1257300 w 3214790"/>
                <a:gd name="connsiteY58" fmla="*/ 271462 h 2271712"/>
                <a:gd name="connsiteX59" fmla="*/ 1214437 w 3214790"/>
                <a:gd name="connsiteY59" fmla="*/ 300037 h 2271712"/>
                <a:gd name="connsiteX60" fmla="*/ 1143000 w 3214790"/>
                <a:gd name="connsiteY60" fmla="*/ 385762 h 2271712"/>
                <a:gd name="connsiteX61" fmla="*/ 1114425 w 3214790"/>
                <a:gd name="connsiteY61" fmla="*/ 428625 h 2271712"/>
                <a:gd name="connsiteX62" fmla="*/ 1071562 w 3214790"/>
                <a:gd name="connsiteY62" fmla="*/ 457200 h 2271712"/>
                <a:gd name="connsiteX63" fmla="*/ 900112 w 3214790"/>
                <a:gd name="connsiteY63" fmla="*/ 600075 h 2271712"/>
                <a:gd name="connsiteX64" fmla="*/ 757237 w 3214790"/>
                <a:gd name="connsiteY64" fmla="*/ 657225 h 2271712"/>
                <a:gd name="connsiteX65" fmla="*/ 728662 w 3214790"/>
                <a:gd name="connsiteY65" fmla="*/ 685800 h 22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14790" h="2271712">
                  <a:moveTo>
                    <a:pt x="842962" y="657225"/>
                  </a:moveTo>
                  <a:cubicBezTo>
                    <a:pt x="817523" y="660405"/>
                    <a:pt x="677805" y="676290"/>
                    <a:pt x="642937" y="685800"/>
                  </a:cubicBezTo>
                  <a:cubicBezTo>
                    <a:pt x="602804" y="696746"/>
                    <a:pt x="552020" y="724115"/>
                    <a:pt x="514350" y="742950"/>
                  </a:cubicBezTo>
                  <a:cubicBezTo>
                    <a:pt x="500062" y="762000"/>
                    <a:pt x="488325" y="783262"/>
                    <a:pt x="471487" y="800100"/>
                  </a:cubicBezTo>
                  <a:cubicBezTo>
                    <a:pt x="449924" y="821663"/>
                    <a:pt x="420310" y="834458"/>
                    <a:pt x="400050" y="857250"/>
                  </a:cubicBezTo>
                  <a:cubicBezTo>
                    <a:pt x="381601" y="878005"/>
                    <a:pt x="374535" y="907002"/>
                    <a:pt x="357187" y="928687"/>
                  </a:cubicBezTo>
                  <a:cubicBezTo>
                    <a:pt x="336150" y="954984"/>
                    <a:pt x="305557" y="972890"/>
                    <a:pt x="285750" y="1000125"/>
                  </a:cubicBezTo>
                  <a:cubicBezTo>
                    <a:pt x="266959" y="1025962"/>
                    <a:pt x="258550" y="1058005"/>
                    <a:pt x="242887" y="1085850"/>
                  </a:cubicBezTo>
                  <a:cubicBezTo>
                    <a:pt x="212924" y="1139118"/>
                    <a:pt x="122424" y="1275789"/>
                    <a:pt x="100012" y="1343025"/>
                  </a:cubicBezTo>
                  <a:cubicBezTo>
                    <a:pt x="66007" y="1445040"/>
                    <a:pt x="88145" y="1403688"/>
                    <a:pt x="42862" y="1471612"/>
                  </a:cubicBezTo>
                  <a:lnTo>
                    <a:pt x="14287" y="1557337"/>
                  </a:lnTo>
                  <a:lnTo>
                    <a:pt x="0" y="1600200"/>
                  </a:lnTo>
                  <a:cubicBezTo>
                    <a:pt x="811" y="1609125"/>
                    <a:pt x="11206" y="1785378"/>
                    <a:pt x="28575" y="1828800"/>
                  </a:cubicBezTo>
                  <a:cubicBezTo>
                    <a:pt x="55687" y="1896579"/>
                    <a:pt x="136150" y="1977346"/>
                    <a:pt x="185737" y="2014537"/>
                  </a:cubicBezTo>
                  <a:cubicBezTo>
                    <a:pt x="204787" y="2028825"/>
                    <a:pt x="222212" y="2045586"/>
                    <a:pt x="242887" y="2057400"/>
                  </a:cubicBezTo>
                  <a:cubicBezTo>
                    <a:pt x="255963" y="2064872"/>
                    <a:pt x="272280" y="2064952"/>
                    <a:pt x="285750" y="2071687"/>
                  </a:cubicBezTo>
                  <a:cubicBezTo>
                    <a:pt x="409338" y="2133481"/>
                    <a:pt x="305276" y="2101573"/>
                    <a:pt x="414337" y="2128837"/>
                  </a:cubicBezTo>
                  <a:cubicBezTo>
                    <a:pt x="482263" y="2174120"/>
                    <a:pt x="440908" y="2151981"/>
                    <a:pt x="542925" y="2185987"/>
                  </a:cubicBezTo>
                  <a:cubicBezTo>
                    <a:pt x="557212" y="2190750"/>
                    <a:pt x="571176" y="2196622"/>
                    <a:pt x="585787" y="2200275"/>
                  </a:cubicBezTo>
                  <a:cubicBezTo>
                    <a:pt x="623887" y="2209800"/>
                    <a:pt x="662830" y="2216431"/>
                    <a:pt x="700087" y="2228850"/>
                  </a:cubicBezTo>
                  <a:cubicBezTo>
                    <a:pt x="714375" y="2233612"/>
                    <a:pt x="728182" y="2240183"/>
                    <a:pt x="742950" y="2243137"/>
                  </a:cubicBezTo>
                  <a:cubicBezTo>
                    <a:pt x="998926" y="2294332"/>
                    <a:pt x="730684" y="2229356"/>
                    <a:pt x="900112" y="2271712"/>
                  </a:cubicBezTo>
                  <a:cubicBezTo>
                    <a:pt x="1280355" y="2262659"/>
                    <a:pt x="1338850" y="2289462"/>
                    <a:pt x="1585912" y="2243137"/>
                  </a:cubicBezTo>
                  <a:cubicBezTo>
                    <a:pt x="1633648" y="2234186"/>
                    <a:pt x="1683311" y="2231615"/>
                    <a:pt x="1728787" y="2214562"/>
                  </a:cubicBezTo>
                  <a:cubicBezTo>
                    <a:pt x="1766887" y="2200275"/>
                    <a:pt x="1804716" y="2185243"/>
                    <a:pt x="1843087" y="2171700"/>
                  </a:cubicBezTo>
                  <a:cubicBezTo>
                    <a:pt x="1898935" y="2151989"/>
                    <a:pt x="2029647" y="2112261"/>
                    <a:pt x="2085975" y="2085975"/>
                  </a:cubicBezTo>
                  <a:cubicBezTo>
                    <a:pt x="2120769" y="2069738"/>
                    <a:pt x="2152108" y="2046894"/>
                    <a:pt x="2185987" y="2028825"/>
                  </a:cubicBezTo>
                  <a:cubicBezTo>
                    <a:pt x="2288975" y="1973898"/>
                    <a:pt x="2318482" y="1970714"/>
                    <a:pt x="2414587" y="1900237"/>
                  </a:cubicBezTo>
                  <a:cubicBezTo>
                    <a:pt x="2508933" y="1831050"/>
                    <a:pt x="2528073" y="1794858"/>
                    <a:pt x="2614612" y="1714500"/>
                  </a:cubicBezTo>
                  <a:cubicBezTo>
                    <a:pt x="2752529" y="1586435"/>
                    <a:pt x="2681314" y="1672341"/>
                    <a:pt x="2814637" y="1528762"/>
                  </a:cubicBezTo>
                  <a:cubicBezTo>
                    <a:pt x="2952627" y="1380157"/>
                    <a:pt x="2852608" y="1482896"/>
                    <a:pt x="2957512" y="1343025"/>
                  </a:cubicBezTo>
                  <a:cubicBezTo>
                    <a:pt x="2979830" y="1313268"/>
                    <a:pt x="3008317" y="1288249"/>
                    <a:pt x="3028950" y="1257300"/>
                  </a:cubicBezTo>
                  <a:cubicBezTo>
                    <a:pt x="3046671" y="1230718"/>
                    <a:pt x="3056514" y="1199622"/>
                    <a:pt x="3071812" y="1171575"/>
                  </a:cubicBezTo>
                  <a:cubicBezTo>
                    <a:pt x="3085110" y="1147196"/>
                    <a:pt x="3103184" y="1125418"/>
                    <a:pt x="3114675" y="1100137"/>
                  </a:cubicBezTo>
                  <a:cubicBezTo>
                    <a:pt x="3127139" y="1072716"/>
                    <a:pt x="3132956" y="1042719"/>
                    <a:pt x="3143250" y="1014412"/>
                  </a:cubicBezTo>
                  <a:cubicBezTo>
                    <a:pt x="3222773" y="795724"/>
                    <a:pt x="3117017" y="1107399"/>
                    <a:pt x="3200400" y="857250"/>
                  </a:cubicBezTo>
                  <a:cubicBezTo>
                    <a:pt x="3205162" y="809625"/>
                    <a:pt x="3214687" y="762238"/>
                    <a:pt x="3214687" y="714375"/>
                  </a:cubicBezTo>
                  <a:cubicBezTo>
                    <a:pt x="3214687" y="474455"/>
                    <a:pt x="3218078" y="583368"/>
                    <a:pt x="3186112" y="471487"/>
                  </a:cubicBezTo>
                  <a:cubicBezTo>
                    <a:pt x="3180718" y="452606"/>
                    <a:pt x="3179560" y="432386"/>
                    <a:pt x="3171825" y="414337"/>
                  </a:cubicBezTo>
                  <a:cubicBezTo>
                    <a:pt x="3165061" y="398554"/>
                    <a:pt x="3153553" y="385212"/>
                    <a:pt x="3143250" y="371475"/>
                  </a:cubicBezTo>
                  <a:cubicBezTo>
                    <a:pt x="3065316" y="267564"/>
                    <a:pt x="3111646" y="327748"/>
                    <a:pt x="3014662" y="242887"/>
                  </a:cubicBezTo>
                  <a:cubicBezTo>
                    <a:pt x="2999456" y="229582"/>
                    <a:pt x="2987749" y="212430"/>
                    <a:pt x="2971800" y="200025"/>
                  </a:cubicBezTo>
                  <a:cubicBezTo>
                    <a:pt x="2944691" y="178941"/>
                    <a:pt x="2914650" y="161925"/>
                    <a:pt x="2886075" y="142875"/>
                  </a:cubicBezTo>
                  <a:cubicBezTo>
                    <a:pt x="2871787" y="133350"/>
                    <a:pt x="2859502" y="119730"/>
                    <a:pt x="2843212" y="114300"/>
                  </a:cubicBezTo>
                  <a:cubicBezTo>
                    <a:pt x="2828925" y="109537"/>
                    <a:pt x="2814193" y="105945"/>
                    <a:pt x="2800350" y="100012"/>
                  </a:cubicBezTo>
                  <a:cubicBezTo>
                    <a:pt x="2732044" y="70738"/>
                    <a:pt x="2761769" y="73904"/>
                    <a:pt x="2700337" y="57150"/>
                  </a:cubicBezTo>
                  <a:cubicBezTo>
                    <a:pt x="2662448" y="46817"/>
                    <a:pt x="2624137" y="38100"/>
                    <a:pt x="2586037" y="28575"/>
                  </a:cubicBezTo>
                  <a:lnTo>
                    <a:pt x="2528887" y="14287"/>
                  </a:lnTo>
                  <a:lnTo>
                    <a:pt x="2471737" y="0"/>
                  </a:lnTo>
                  <a:lnTo>
                    <a:pt x="1914525" y="14287"/>
                  </a:lnTo>
                  <a:cubicBezTo>
                    <a:pt x="1890266" y="15390"/>
                    <a:pt x="1866793" y="23307"/>
                    <a:pt x="1843087" y="28575"/>
                  </a:cubicBezTo>
                  <a:cubicBezTo>
                    <a:pt x="1823918" y="32835"/>
                    <a:pt x="1805106" y="38602"/>
                    <a:pt x="1785937" y="42862"/>
                  </a:cubicBezTo>
                  <a:cubicBezTo>
                    <a:pt x="1762231" y="48130"/>
                    <a:pt x="1738162" y="51689"/>
                    <a:pt x="1714500" y="57150"/>
                  </a:cubicBezTo>
                  <a:cubicBezTo>
                    <a:pt x="1676233" y="65981"/>
                    <a:pt x="1600200" y="85725"/>
                    <a:pt x="1600200" y="85725"/>
                  </a:cubicBezTo>
                  <a:cubicBezTo>
                    <a:pt x="1477359" y="167618"/>
                    <a:pt x="1632781" y="69435"/>
                    <a:pt x="1514475" y="128587"/>
                  </a:cubicBezTo>
                  <a:cubicBezTo>
                    <a:pt x="1499116" y="136266"/>
                    <a:pt x="1486971" y="149483"/>
                    <a:pt x="1471612" y="157162"/>
                  </a:cubicBezTo>
                  <a:cubicBezTo>
                    <a:pt x="1374391" y="205773"/>
                    <a:pt x="1490521" y="125700"/>
                    <a:pt x="1371600" y="200025"/>
                  </a:cubicBezTo>
                  <a:cubicBezTo>
                    <a:pt x="1351407" y="212645"/>
                    <a:pt x="1334643" y="230267"/>
                    <a:pt x="1314450" y="242887"/>
                  </a:cubicBezTo>
                  <a:cubicBezTo>
                    <a:pt x="1296389" y="254175"/>
                    <a:pt x="1275792" y="260895"/>
                    <a:pt x="1257300" y="271462"/>
                  </a:cubicBezTo>
                  <a:cubicBezTo>
                    <a:pt x="1242391" y="279981"/>
                    <a:pt x="1228725" y="290512"/>
                    <a:pt x="1214437" y="300037"/>
                  </a:cubicBezTo>
                  <a:cubicBezTo>
                    <a:pt x="1143490" y="406458"/>
                    <a:pt x="1234674" y="275752"/>
                    <a:pt x="1143000" y="385762"/>
                  </a:cubicBezTo>
                  <a:cubicBezTo>
                    <a:pt x="1132007" y="398954"/>
                    <a:pt x="1126567" y="416483"/>
                    <a:pt x="1114425" y="428625"/>
                  </a:cubicBezTo>
                  <a:cubicBezTo>
                    <a:pt x="1102283" y="440767"/>
                    <a:pt x="1084396" y="445792"/>
                    <a:pt x="1071562" y="457200"/>
                  </a:cubicBezTo>
                  <a:cubicBezTo>
                    <a:pt x="1023813" y="499643"/>
                    <a:pt x="966550" y="577929"/>
                    <a:pt x="900112" y="600075"/>
                  </a:cubicBezTo>
                  <a:cubicBezTo>
                    <a:pt x="853643" y="615565"/>
                    <a:pt x="799282" y="629195"/>
                    <a:pt x="757237" y="657225"/>
                  </a:cubicBezTo>
                  <a:cubicBezTo>
                    <a:pt x="746029" y="664697"/>
                    <a:pt x="738187" y="676275"/>
                    <a:pt x="728662" y="685800"/>
                  </a:cubicBezTo>
                </a:path>
              </a:pathLst>
            </a:cu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A9B8BF8-4F1F-A448-1281-2D9F7C18CE0E}"/>
                </a:ext>
              </a:extLst>
            </p:cNvPr>
            <p:cNvSpPr/>
            <p:nvPr/>
          </p:nvSpPr>
          <p:spPr bwMode="auto">
            <a:xfrm rot="6654889">
              <a:off x="951830" y="1296884"/>
              <a:ext cx="2395141" cy="1697243"/>
            </a:xfrm>
            <a:custGeom>
              <a:avLst/>
              <a:gdLst>
                <a:gd name="connsiteX0" fmla="*/ 842962 w 3214790"/>
                <a:gd name="connsiteY0" fmla="*/ 657225 h 2271712"/>
                <a:gd name="connsiteX1" fmla="*/ 642937 w 3214790"/>
                <a:gd name="connsiteY1" fmla="*/ 685800 h 2271712"/>
                <a:gd name="connsiteX2" fmla="*/ 514350 w 3214790"/>
                <a:gd name="connsiteY2" fmla="*/ 742950 h 2271712"/>
                <a:gd name="connsiteX3" fmla="*/ 471487 w 3214790"/>
                <a:gd name="connsiteY3" fmla="*/ 800100 h 2271712"/>
                <a:gd name="connsiteX4" fmla="*/ 400050 w 3214790"/>
                <a:gd name="connsiteY4" fmla="*/ 857250 h 2271712"/>
                <a:gd name="connsiteX5" fmla="*/ 357187 w 3214790"/>
                <a:gd name="connsiteY5" fmla="*/ 928687 h 2271712"/>
                <a:gd name="connsiteX6" fmla="*/ 285750 w 3214790"/>
                <a:gd name="connsiteY6" fmla="*/ 1000125 h 2271712"/>
                <a:gd name="connsiteX7" fmla="*/ 242887 w 3214790"/>
                <a:gd name="connsiteY7" fmla="*/ 1085850 h 2271712"/>
                <a:gd name="connsiteX8" fmla="*/ 100012 w 3214790"/>
                <a:gd name="connsiteY8" fmla="*/ 1343025 h 2271712"/>
                <a:gd name="connsiteX9" fmla="*/ 42862 w 3214790"/>
                <a:gd name="connsiteY9" fmla="*/ 1471612 h 2271712"/>
                <a:gd name="connsiteX10" fmla="*/ 14287 w 3214790"/>
                <a:gd name="connsiteY10" fmla="*/ 1557337 h 2271712"/>
                <a:gd name="connsiteX11" fmla="*/ 0 w 3214790"/>
                <a:gd name="connsiteY11" fmla="*/ 1600200 h 2271712"/>
                <a:gd name="connsiteX12" fmla="*/ 28575 w 3214790"/>
                <a:gd name="connsiteY12" fmla="*/ 1828800 h 2271712"/>
                <a:gd name="connsiteX13" fmla="*/ 185737 w 3214790"/>
                <a:gd name="connsiteY13" fmla="*/ 2014537 h 2271712"/>
                <a:gd name="connsiteX14" fmla="*/ 242887 w 3214790"/>
                <a:gd name="connsiteY14" fmla="*/ 2057400 h 2271712"/>
                <a:gd name="connsiteX15" fmla="*/ 285750 w 3214790"/>
                <a:gd name="connsiteY15" fmla="*/ 2071687 h 2271712"/>
                <a:gd name="connsiteX16" fmla="*/ 414337 w 3214790"/>
                <a:gd name="connsiteY16" fmla="*/ 2128837 h 2271712"/>
                <a:gd name="connsiteX17" fmla="*/ 542925 w 3214790"/>
                <a:gd name="connsiteY17" fmla="*/ 2185987 h 2271712"/>
                <a:gd name="connsiteX18" fmla="*/ 585787 w 3214790"/>
                <a:gd name="connsiteY18" fmla="*/ 2200275 h 2271712"/>
                <a:gd name="connsiteX19" fmla="*/ 700087 w 3214790"/>
                <a:gd name="connsiteY19" fmla="*/ 2228850 h 2271712"/>
                <a:gd name="connsiteX20" fmla="*/ 742950 w 3214790"/>
                <a:gd name="connsiteY20" fmla="*/ 2243137 h 2271712"/>
                <a:gd name="connsiteX21" fmla="*/ 900112 w 3214790"/>
                <a:gd name="connsiteY21" fmla="*/ 2271712 h 2271712"/>
                <a:gd name="connsiteX22" fmla="*/ 1585912 w 3214790"/>
                <a:gd name="connsiteY22" fmla="*/ 2243137 h 2271712"/>
                <a:gd name="connsiteX23" fmla="*/ 1728787 w 3214790"/>
                <a:gd name="connsiteY23" fmla="*/ 2214562 h 2271712"/>
                <a:gd name="connsiteX24" fmla="*/ 1843087 w 3214790"/>
                <a:gd name="connsiteY24" fmla="*/ 2171700 h 2271712"/>
                <a:gd name="connsiteX25" fmla="*/ 2085975 w 3214790"/>
                <a:gd name="connsiteY25" fmla="*/ 2085975 h 2271712"/>
                <a:gd name="connsiteX26" fmla="*/ 2185987 w 3214790"/>
                <a:gd name="connsiteY26" fmla="*/ 2028825 h 2271712"/>
                <a:gd name="connsiteX27" fmla="*/ 2414587 w 3214790"/>
                <a:gd name="connsiteY27" fmla="*/ 1900237 h 2271712"/>
                <a:gd name="connsiteX28" fmla="*/ 2614612 w 3214790"/>
                <a:gd name="connsiteY28" fmla="*/ 1714500 h 2271712"/>
                <a:gd name="connsiteX29" fmla="*/ 2814637 w 3214790"/>
                <a:gd name="connsiteY29" fmla="*/ 1528762 h 2271712"/>
                <a:gd name="connsiteX30" fmla="*/ 2957512 w 3214790"/>
                <a:gd name="connsiteY30" fmla="*/ 1343025 h 2271712"/>
                <a:gd name="connsiteX31" fmla="*/ 3028950 w 3214790"/>
                <a:gd name="connsiteY31" fmla="*/ 1257300 h 2271712"/>
                <a:gd name="connsiteX32" fmla="*/ 3071812 w 3214790"/>
                <a:gd name="connsiteY32" fmla="*/ 1171575 h 2271712"/>
                <a:gd name="connsiteX33" fmla="*/ 3114675 w 3214790"/>
                <a:gd name="connsiteY33" fmla="*/ 1100137 h 2271712"/>
                <a:gd name="connsiteX34" fmla="*/ 3143250 w 3214790"/>
                <a:gd name="connsiteY34" fmla="*/ 1014412 h 2271712"/>
                <a:gd name="connsiteX35" fmla="*/ 3200400 w 3214790"/>
                <a:gd name="connsiteY35" fmla="*/ 857250 h 2271712"/>
                <a:gd name="connsiteX36" fmla="*/ 3214687 w 3214790"/>
                <a:gd name="connsiteY36" fmla="*/ 714375 h 2271712"/>
                <a:gd name="connsiteX37" fmla="*/ 3186112 w 3214790"/>
                <a:gd name="connsiteY37" fmla="*/ 471487 h 2271712"/>
                <a:gd name="connsiteX38" fmla="*/ 3171825 w 3214790"/>
                <a:gd name="connsiteY38" fmla="*/ 414337 h 2271712"/>
                <a:gd name="connsiteX39" fmla="*/ 3143250 w 3214790"/>
                <a:gd name="connsiteY39" fmla="*/ 371475 h 2271712"/>
                <a:gd name="connsiteX40" fmla="*/ 3014662 w 3214790"/>
                <a:gd name="connsiteY40" fmla="*/ 242887 h 2271712"/>
                <a:gd name="connsiteX41" fmla="*/ 2971800 w 3214790"/>
                <a:gd name="connsiteY41" fmla="*/ 200025 h 2271712"/>
                <a:gd name="connsiteX42" fmla="*/ 2886075 w 3214790"/>
                <a:gd name="connsiteY42" fmla="*/ 142875 h 2271712"/>
                <a:gd name="connsiteX43" fmla="*/ 2843212 w 3214790"/>
                <a:gd name="connsiteY43" fmla="*/ 114300 h 2271712"/>
                <a:gd name="connsiteX44" fmla="*/ 2800350 w 3214790"/>
                <a:gd name="connsiteY44" fmla="*/ 100012 h 2271712"/>
                <a:gd name="connsiteX45" fmla="*/ 2700337 w 3214790"/>
                <a:gd name="connsiteY45" fmla="*/ 57150 h 2271712"/>
                <a:gd name="connsiteX46" fmla="*/ 2586037 w 3214790"/>
                <a:gd name="connsiteY46" fmla="*/ 28575 h 2271712"/>
                <a:gd name="connsiteX47" fmla="*/ 2528887 w 3214790"/>
                <a:gd name="connsiteY47" fmla="*/ 14287 h 2271712"/>
                <a:gd name="connsiteX48" fmla="*/ 2471737 w 3214790"/>
                <a:gd name="connsiteY48" fmla="*/ 0 h 2271712"/>
                <a:gd name="connsiteX49" fmla="*/ 1914525 w 3214790"/>
                <a:gd name="connsiteY49" fmla="*/ 14287 h 2271712"/>
                <a:gd name="connsiteX50" fmla="*/ 1843087 w 3214790"/>
                <a:gd name="connsiteY50" fmla="*/ 28575 h 2271712"/>
                <a:gd name="connsiteX51" fmla="*/ 1785937 w 3214790"/>
                <a:gd name="connsiteY51" fmla="*/ 42862 h 2271712"/>
                <a:gd name="connsiteX52" fmla="*/ 1714500 w 3214790"/>
                <a:gd name="connsiteY52" fmla="*/ 57150 h 2271712"/>
                <a:gd name="connsiteX53" fmla="*/ 1600200 w 3214790"/>
                <a:gd name="connsiteY53" fmla="*/ 85725 h 2271712"/>
                <a:gd name="connsiteX54" fmla="*/ 1514475 w 3214790"/>
                <a:gd name="connsiteY54" fmla="*/ 128587 h 2271712"/>
                <a:gd name="connsiteX55" fmla="*/ 1471612 w 3214790"/>
                <a:gd name="connsiteY55" fmla="*/ 157162 h 2271712"/>
                <a:gd name="connsiteX56" fmla="*/ 1371600 w 3214790"/>
                <a:gd name="connsiteY56" fmla="*/ 200025 h 2271712"/>
                <a:gd name="connsiteX57" fmla="*/ 1314450 w 3214790"/>
                <a:gd name="connsiteY57" fmla="*/ 242887 h 2271712"/>
                <a:gd name="connsiteX58" fmla="*/ 1257300 w 3214790"/>
                <a:gd name="connsiteY58" fmla="*/ 271462 h 2271712"/>
                <a:gd name="connsiteX59" fmla="*/ 1214437 w 3214790"/>
                <a:gd name="connsiteY59" fmla="*/ 300037 h 2271712"/>
                <a:gd name="connsiteX60" fmla="*/ 1143000 w 3214790"/>
                <a:gd name="connsiteY60" fmla="*/ 385762 h 2271712"/>
                <a:gd name="connsiteX61" fmla="*/ 1114425 w 3214790"/>
                <a:gd name="connsiteY61" fmla="*/ 428625 h 2271712"/>
                <a:gd name="connsiteX62" fmla="*/ 1071562 w 3214790"/>
                <a:gd name="connsiteY62" fmla="*/ 457200 h 2271712"/>
                <a:gd name="connsiteX63" fmla="*/ 900112 w 3214790"/>
                <a:gd name="connsiteY63" fmla="*/ 600075 h 2271712"/>
                <a:gd name="connsiteX64" fmla="*/ 757237 w 3214790"/>
                <a:gd name="connsiteY64" fmla="*/ 657225 h 2271712"/>
                <a:gd name="connsiteX65" fmla="*/ 728662 w 3214790"/>
                <a:gd name="connsiteY65" fmla="*/ 685800 h 22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14790" h="2271712">
                  <a:moveTo>
                    <a:pt x="842962" y="657225"/>
                  </a:moveTo>
                  <a:cubicBezTo>
                    <a:pt x="817523" y="660405"/>
                    <a:pt x="677805" y="676290"/>
                    <a:pt x="642937" y="685800"/>
                  </a:cubicBezTo>
                  <a:cubicBezTo>
                    <a:pt x="602804" y="696746"/>
                    <a:pt x="552020" y="724115"/>
                    <a:pt x="514350" y="742950"/>
                  </a:cubicBezTo>
                  <a:cubicBezTo>
                    <a:pt x="500062" y="762000"/>
                    <a:pt x="488325" y="783262"/>
                    <a:pt x="471487" y="800100"/>
                  </a:cubicBezTo>
                  <a:cubicBezTo>
                    <a:pt x="449924" y="821663"/>
                    <a:pt x="420310" y="834458"/>
                    <a:pt x="400050" y="857250"/>
                  </a:cubicBezTo>
                  <a:cubicBezTo>
                    <a:pt x="381601" y="878005"/>
                    <a:pt x="374535" y="907002"/>
                    <a:pt x="357187" y="928687"/>
                  </a:cubicBezTo>
                  <a:cubicBezTo>
                    <a:pt x="336150" y="954984"/>
                    <a:pt x="305557" y="972890"/>
                    <a:pt x="285750" y="1000125"/>
                  </a:cubicBezTo>
                  <a:cubicBezTo>
                    <a:pt x="266959" y="1025962"/>
                    <a:pt x="258550" y="1058005"/>
                    <a:pt x="242887" y="1085850"/>
                  </a:cubicBezTo>
                  <a:cubicBezTo>
                    <a:pt x="212924" y="1139118"/>
                    <a:pt x="122424" y="1275789"/>
                    <a:pt x="100012" y="1343025"/>
                  </a:cubicBezTo>
                  <a:cubicBezTo>
                    <a:pt x="66007" y="1445040"/>
                    <a:pt x="88145" y="1403688"/>
                    <a:pt x="42862" y="1471612"/>
                  </a:cubicBezTo>
                  <a:lnTo>
                    <a:pt x="14287" y="1557337"/>
                  </a:lnTo>
                  <a:lnTo>
                    <a:pt x="0" y="1600200"/>
                  </a:lnTo>
                  <a:cubicBezTo>
                    <a:pt x="811" y="1609125"/>
                    <a:pt x="11206" y="1785378"/>
                    <a:pt x="28575" y="1828800"/>
                  </a:cubicBezTo>
                  <a:cubicBezTo>
                    <a:pt x="55687" y="1896579"/>
                    <a:pt x="136150" y="1977346"/>
                    <a:pt x="185737" y="2014537"/>
                  </a:cubicBezTo>
                  <a:cubicBezTo>
                    <a:pt x="204787" y="2028825"/>
                    <a:pt x="222212" y="2045586"/>
                    <a:pt x="242887" y="2057400"/>
                  </a:cubicBezTo>
                  <a:cubicBezTo>
                    <a:pt x="255963" y="2064872"/>
                    <a:pt x="272280" y="2064952"/>
                    <a:pt x="285750" y="2071687"/>
                  </a:cubicBezTo>
                  <a:cubicBezTo>
                    <a:pt x="409338" y="2133481"/>
                    <a:pt x="305276" y="2101573"/>
                    <a:pt x="414337" y="2128837"/>
                  </a:cubicBezTo>
                  <a:cubicBezTo>
                    <a:pt x="482263" y="2174120"/>
                    <a:pt x="440908" y="2151981"/>
                    <a:pt x="542925" y="2185987"/>
                  </a:cubicBezTo>
                  <a:cubicBezTo>
                    <a:pt x="557212" y="2190750"/>
                    <a:pt x="571176" y="2196622"/>
                    <a:pt x="585787" y="2200275"/>
                  </a:cubicBezTo>
                  <a:cubicBezTo>
                    <a:pt x="623887" y="2209800"/>
                    <a:pt x="662830" y="2216431"/>
                    <a:pt x="700087" y="2228850"/>
                  </a:cubicBezTo>
                  <a:cubicBezTo>
                    <a:pt x="714375" y="2233612"/>
                    <a:pt x="728182" y="2240183"/>
                    <a:pt x="742950" y="2243137"/>
                  </a:cubicBezTo>
                  <a:cubicBezTo>
                    <a:pt x="998926" y="2294332"/>
                    <a:pt x="730684" y="2229356"/>
                    <a:pt x="900112" y="2271712"/>
                  </a:cubicBezTo>
                  <a:cubicBezTo>
                    <a:pt x="1280355" y="2262659"/>
                    <a:pt x="1338850" y="2289462"/>
                    <a:pt x="1585912" y="2243137"/>
                  </a:cubicBezTo>
                  <a:cubicBezTo>
                    <a:pt x="1633648" y="2234186"/>
                    <a:pt x="1683311" y="2231615"/>
                    <a:pt x="1728787" y="2214562"/>
                  </a:cubicBezTo>
                  <a:cubicBezTo>
                    <a:pt x="1766887" y="2200275"/>
                    <a:pt x="1804716" y="2185243"/>
                    <a:pt x="1843087" y="2171700"/>
                  </a:cubicBezTo>
                  <a:cubicBezTo>
                    <a:pt x="1898935" y="2151989"/>
                    <a:pt x="2029647" y="2112261"/>
                    <a:pt x="2085975" y="2085975"/>
                  </a:cubicBezTo>
                  <a:cubicBezTo>
                    <a:pt x="2120769" y="2069738"/>
                    <a:pt x="2152108" y="2046894"/>
                    <a:pt x="2185987" y="2028825"/>
                  </a:cubicBezTo>
                  <a:cubicBezTo>
                    <a:pt x="2288975" y="1973898"/>
                    <a:pt x="2318482" y="1970714"/>
                    <a:pt x="2414587" y="1900237"/>
                  </a:cubicBezTo>
                  <a:cubicBezTo>
                    <a:pt x="2508933" y="1831050"/>
                    <a:pt x="2528073" y="1794858"/>
                    <a:pt x="2614612" y="1714500"/>
                  </a:cubicBezTo>
                  <a:cubicBezTo>
                    <a:pt x="2752529" y="1586435"/>
                    <a:pt x="2681314" y="1672341"/>
                    <a:pt x="2814637" y="1528762"/>
                  </a:cubicBezTo>
                  <a:cubicBezTo>
                    <a:pt x="2952627" y="1380157"/>
                    <a:pt x="2852608" y="1482896"/>
                    <a:pt x="2957512" y="1343025"/>
                  </a:cubicBezTo>
                  <a:cubicBezTo>
                    <a:pt x="2979830" y="1313268"/>
                    <a:pt x="3008317" y="1288249"/>
                    <a:pt x="3028950" y="1257300"/>
                  </a:cubicBezTo>
                  <a:cubicBezTo>
                    <a:pt x="3046671" y="1230718"/>
                    <a:pt x="3056514" y="1199622"/>
                    <a:pt x="3071812" y="1171575"/>
                  </a:cubicBezTo>
                  <a:cubicBezTo>
                    <a:pt x="3085110" y="1147196"/>
                    <a:pt x="3103184" y="1125418"/>
                    <a:pt x="3114675" y="1100137"/>
                  </a:cubicBezTo>
                  <a:cubicBezTo>
                    <a:pt x="3127139" y="1072716"/>
                    <a:pt x="3132956" y="1042719"/>
                    <a:pt x="3143250" y="1014412"/>
                  </a:cubicBezTo>
                  <a:cubicBezTo>
                    <a:pt x="3222773" y="795724"/>
                    <a:pt x="3117017" y="1107399"/>
                    <a:pt x="3200400" y="857250"/>
                  </a:cubicBezTo>
                  <a:cubicBezTo>
                    <a:pt x="3205162" y="809625"/>
                    <a:pt x="3214687" y="762238"/>
                    <a:pt x="3214687" y="714375"/>
                  </a:cubicBezTo>
                  <a:cubicBezTo>
                    <a:pt x="3214687" y="474455"/>
                    <a:pt x="3218078" y="583368"/>
                    <a:pt x="3186112" y="471487"/>
                  </a:cubicBezTo>
                  <a:cubicBezTo>
                    <a:pt x="3180718" y="452606"/>
                    <a:pt x="3179560" y="432386"/>
                    <a:pt x="3171825" y="414337"/>
                  </a:cubicBezTo>
                  <a:cubicBezTo>
                    <a:pt x="3165061" y="398554"/>
                    <a:pt x="3153553" y="385212"/>
                    <a:pt x="3143250" y="371475"/>
                  </a:cubicBezTo>
                  <a:cubicBezTo>
                    <a:pt x="3065316" y="267564"/>
                    <a:pt x="3111646" y="327748"/>
                    <a:pt x="3014662" y="242887"/>
                  </a:cubicBezTo>
                  <a:cubicBezTo>
                    <a:pt x="2999456" y="229582"/>
                    <a:pt x="2987749" y="212430"/>
                    <a:pt x="2971800" y="200025"/>
                  </a:cubicBezTo>
                  <a:cubicBezTo>
                    <a:pt x="2944691" y="178941"/>
                    <a:pt x="2914650" y="161925"/>
                    <a:pt x="2886075" y="142875"/>
                  </a:cubicBezTo>
                  <a:cubicBezTo>
                    <a:pt x="2871787" y="133350"/>
                    <a:pt x="2859502" y="119730"/>
                    <a:pt x="2843212" y="114300"/>
                  </a:cubicBezTo>
                  <a:cubicBezTo>
                    <a:pt x="2828925" y="109537"/>
                    <a:pt x="2814193" y="105945"/>
                    <a:pt x="2800350" y="100012"/>
                  </a:cubicBezTo>
                  <a:cubicBezTo>
                    <a:pt x="2732044" y="70738"/>
                    <a:pt x="2761769" y="73904"/>
                    <a:pt x="2700337" y="57150"/>
                  </a:cubicBezTo>
                  <a:cubicBezTo>
                    <a:pt x="2662448" y="46817"/>
                    <a:pt x="2624137" y="38100"/>
                    <a:pt x="2586037" y="28575"/>
                  </a:cubicBezTo>
                  <a:lnTo>
                    <a:pt x="2528887" y="14287"/>
                  </a:lnTo>
                  <a:lnTo>
                    <a:pt x="2471737" y="0"/>
                  </a:lnTo>
                  <a:lnTo>
                    <a:pt x="1914525" y="14287"/>
                  </a:lnTo>
                  <a:cubicBezTo>
                    <a:pt x="1890266" y="15390"/>
                    <a:pt x="1866793" y="23307"/>
                    <a:pt x="1843087" y="28575"/>
                  </a:cubicBezTo>
                  <a:cubicBezTo>
                    <a:pt x="1823918" y="32835"/>
                    <a:pt x="1805106" y="38602"/>
                    <a:pt x="1785937" y="42862"/>
                  </a:cubicBezTo>
                  <a:cubicBezTo>
                    <a:pt x="1762231" y="48130"/>
                    <a:pt x="1738162" y="51689"/>
                    <a:pt x="1714500" y="57150"/>
                  </a:cubicBezTo>
                  <a:cubicBezTo>
                    <a:pt x="1676233" y="65981"/>
                    <a:pt x="1600200" y="85725"/>
                    <a:pt x="1600200" y="85725"/>
                  </a:cubicBezTo>
                  <a:cubicBezTo>
                    <a:pt x="1477359" y="167618"/>
                    <a:pt x="1632781" y="69435"/>
                    <a:pt x="1514475" y="128587"/>
                  </a:cubicBezTo>
                  <a:cubicBezTo>
                    <a:pt x="1499116" y="136266"/>
                    <a:pt x="1486971" y="149483"/>
                    <a:pt x="1471612" y="157162"/>
                  </a:cubicBezTo>
                  <a:cubicBezTo>
                    <a:pt x="1374391" y="205773"/>
                    <a:pt x="1490521" y="125700"/>
                    <a:pt x="1371600" y="200025"/>
                  </a:cubicBezTo>
                  <a:cubicBezTo>
                    <a:pt x="1351407" y="212645"/>
                    <a:pt x="1334643" y="230267"/>
                    <a:pt x="1314450" y="242887"/>
                  </a:cubicBezTo>
                  <a:cubicBezTo>
                    <a:pt x="1296389" y="254175"/>
                    <a:pt x="1275792" y="260895"/>
                    <a:pt x="1257300" y="271462"/>
                  </a:cubicBezTo>
                  <a:cubicBezTo>
                    <a:pt x="1242391" y="279981"/>
                    <a:pt x="1228725" y="290512"/>
                    <a:pt x="1214437" y="300037"/>
                  </a:cubicBezTo>
                  <a:cubicBezTo>
                    <a:pt x="1143490" y="406458"/>
                    <a:pt x="1234674" y="275752"/>
                    <a:pt x="1143000" y="385762"/>
                  </a:cubicBezTo>
                  <a:cubicBezTo>
                    <a:pt x="1132007" y="398954"/>
                    <a:pt x="1126567" y="416483"/>
                    <a:pt x="1114425" y="428625"/>
                  </a:cubicBezTo>
                  <a:cubicBezTo>
                    <a:pt x="1102283" y="440767"/>
                    <a:pt x="1084396" y="445792"/>
                    <a:pt x="1071562" y="457200"/>
                  </a:cubicBezTo>
                  <a:cubicBezTo>
                    <a:pt x="1023813" y="499643"/>
                    <a:pt x="966550" y="577929"/>
                    <a:pt x="900112" y="600075"/>
                  </a:cubicBezTo>
                  <a:cubicBezTo>
                    <a:pt x="853643" y="615565"/>
                    <a:pt x="799282" y="629195"/>
                    <a:pt x="757237" y="657225"/>
                  </a:cubicBezTo>
                  <a:cubicBezTo>
                    <a:pt x="746029" y="664697"/>
                    <a:pt x="738187" y="676275"/>
                    <a:pt x="728662" y="685800"/>
                  </a:cubicBezTo>
                </a:path>
              </a:pathLst>
            </a:cu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416238-C1E3-120D-A66F-F873F4812A7B}"/>
                </a:ext>
              </a:extLst>
            </p:cNvPr>
            <p:cNvSpPr/>
            <p:nvPr/>
          </p:nvSpPr>
          <p:spPr bwMode="auto">
            <a:xfrm>
              <a:off x="6542830" y="1790699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0560B1-EBAC-E46C-5569-4FB558832BAB}"/>
                </a:ext>
              </a:extLst>
            </p:cNvPr>
            <p:cNvSpPr/>
            <p:nvPr/>
          </p:nvSpPr>
          <p:spPr bwMode="auto">
            <a:xfrm>
              <a:off x="6923830" y="2343147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9D20E3-35B9-5EA9-CE8D-50983616B6C2}"/>
                </a:ext>
              </a:extLst>
            </p:cNvPr>
            <p:cNvSpPr/>
            <p:nvPr/>
          </p:nvSpPr>
          <p:spPr bwMode="auto">
            <a:xfrm>
              <a:off x="6161830" y="2835235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7801A3-B7B9-ED0A-472F-B484E080F61B}"/>
                </a:ext>
              </a:extLst>
            </p:cNvPr>
            <p:cNvSpPr/>
            <p:nvPr/>
          </p:nvSpPr>
          <p:spPr bwMode="auto">
            <a:xfrm>
              <a:off x="5802878" y="2145505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C83FA7-BE84-3F74-27B4-80B547096041}"/>
                </a:ext>
              </a:extLst>
            </p:cNvPr>
            <p:cNvSpPr/>
            <p:nvPr/>
          </p:nvSpPr>
          <p:spPr bwMode="auto">
            <a:xfrm>
              <a:off x="1559216" y="1295400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A587EE-CBB6-AA91-7F27-6572AA26E210}"/>
                </a:ext>
              </a:extLst>
            </p:cNvPr>
            <p:cNvSpPr/>
            <p:nvPr/>
          </p:nvSpPr>
          <p:spPr bwMode="auto">
            <a:xfrm>
              <a:off x="2461093" y="1962147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D1BD396-BD2A-D1AB-2089-CE70DF75F067}"/>
                </a:ext>
              </a:extLst>
            </p:cNvPr>
            <p:cNvSpPr/>
            <p:nvPr/>
          </p:nvSpPr>
          <p:spPr bwMode="auto">
            <a:xfrm>
              <a:off x="1958900" y="2526505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D53F4-A816-CDDE-26E6-D6556AA2A29C}"/>
                </a:ext>
              </a:extLst>
            </p:cNvPr>
            <p:cNvSpPr/>
            <p:nvPr/>
          </p:nvSpPr>
          <p:spPr bwMode="auto">
            <a:xfrm>
              <a:off x="1629534" y="1842252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5B589B21-7821-7522-C632-B376B3326C84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687762" y="1466849"/>
              <a:ext cx="5045571" cy="514353"/>
            </a:xfrm>
            <a:prstGeom prst="curvedConnector3">
              <a:avLst/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D8C9C7-B397-5B6E-0729-20700E15EFAC}"/>
                </a:ext>
              </a:extLst>
            </p:cNvPr>
            <p:cNvCxnSpPr>
              <a:cxnSpLocks/>
              <a:stCxn id="25" idx="3"/>
            </p:cNvCxnSpPr>
            <p:nvPr/>
          </p:nvCxnSpPr>
          <p:spPr bwMode="auto">
            <a:xfrm rot="5400000" flipH="1">
              <a:off x="3367717" y="310530"/>
              <a:ext cx="1239610" cy="4460209"/>
            </a:xfrm>
            <a:prstGeom prst="curvedConnector4">
              <a:avLst>
                <a:gd name="adj1" fmla="val -18441"/>
                <a:gd name="adj2" fmla="val 50625"/>
              </a:avLst>
            </a:prstGeom>
            <a:noFill/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727BD13A-7214-0224-2095-9549A0DAE29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0800000" flipV="1">
              <a:off x="2149402" y="2336005"/>
              <a:ext cx="3653476" cy="311980"/>
            </a:xfrm>
            <a:prstGeom prst="curvedConnector3">
              <a:avLst>
                <a:gd name="adj1" fmla="val 50000"/>
              </a:avLst>
            </a:prstGeom>
            <a:noFill/>
            <a:ln w="50800" cap="flat" cmpd="sng" algn="ctr">
              <a:solidFill>
                <a:schemeClr val="accent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A73BAD3-2416-4943-A517-9CAB4B3A1EC8}"/>
                </a:ext>
              </a:extLst>
            </p:cNvPr>
            <p:cNvCxnSpPr>
              <a:cxnSpLocks/>
              <a:endCxn id="28" idx="6"/>
            </p:cNvCxnSpPr>
            <p:nvPr/>
          </p:nvCxnSpPr>
          <p:spPr bwMode="auto">
            <a:xfrm rot="10800000">
              <a:off x="2842093" y="2152648"/>
              <a:ext cx="4337880" cy="381003"/>
            </a:xfrm>
            <a:prstGeom prst="curvedConnector3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86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F8D2E-1326-580F-F7E8-153D0C2E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60860-337C-696A-A1FF-A014634E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259965-938F-08F0-8208-EEE6E3007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bijections, the inverse function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exists.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we can both model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(provided that the Jacobian is tractable) as well as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by first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then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259965-938F-08F0-8208-EEE6E3007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1963B36-B12A-4F3F-7595-E97D3E5F125E}"/>
              </a:ext>
            </a:extLst>
          </p:cNvPr>
          <p:cNvGrpSpPr/>
          <p:nvPr/>
        </p:nvGrpSpPr>
        <p:grpSpPr>
          <a:xfrm>
            <a:off x="711200" y="1371600"/>
            <a:ext cx="7580878" cy="1019175"/>
            <a:chOff x="1182122" y="4238624"/>
            <a:chExt cx="7580878" cy="10191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AF3067-DBD7-7E64-0017-F9CFCAA67179}"/>
                </a:ext>
              </a:extLst>
            </p:cNvPr>
            <p:cNvGrpSpPr/>
            <p:nvPr/>
          </p:nvGrpSpPr>
          <p:grpSpPr>
            <a:xfrm rot="10800000">
              <a:off x="1662113" y="4238624"/>
              <a:ext cx="5805487" cy="1019175"/>
              <a:chOff x="1447800" y="2895600"/>
              <a:chExt cx="5805487" cy="1019175"/>
            </a:xfrm>
          </p:grpSpPr>
          <p:sp>
            <p:nvSpPr>
              <p:cNvPr id="26" name="Direct Access Storage 25">
                <a:extLst>
                  <a:ext uri="{FF2B5EF4-FFF2-40B4-BE49-F238E27FC236}">
                    <a16:creationId xmlns:a16="http://schemas.microsoft.com/office/drawing/2014/main" id="{EE8AB50B-3E49-C61F-ED3E-7A59F5742C38}"/>
                  </a:ext>
                </a:extLst>
              </p:cNvPr>
              <p:cNvSpPr/>
              <p:nvPr/>
            </p:nvSpPr>
            <p:spPr bwMode="auto">
              <a:xfrm>
                <a:off x="1447800" y="3000375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7" name="Direct Access Storage 26">
                <a:extLst>
                  <a:ext uri="{FF2B5EF4-FFF2-40B4-BE49-F238E27FC236}">
                    <a16:creationId xmlns:a16="http://schemas.microsoft.com/office/drawing/2014/main" id="{5B65D1A4-7ED9-E45E-945E-E3CB00042DD0}"/>
                  </a:ext>
                </a:extLst>
              </p:cNvPr>
              <p:cNvSpPr/>
              <p:nvPr/>
            </p:nvSpPr>
            <p:spPr bwMode="auto">
              <a:xfrm>
                <a:off x="29718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8" name="Direct Access Storage 27">
                <a:extLst>
                  <a:ext uri="{FF2B5EF4-FFF2-40B4-BE49-F238E27FC236}">
                    <a16:creationId xmlns:a16="http://schemas.microsoft.com/office/drawing/2014/main" id="{30E49825-63D4-9DC7-35E5-5AB1DDF74D74}"/>
                  </a:ext>
                </a:extLst>
              </p:cNvPr>
              <p:cNvSpPr/>
              <p:nvPr/>
            </p:nvSpPr>
            <p:spPr bwMode="auto">
              <a:xfrm>
                <a:off x="54102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2594314D-6AB6-04D1-115D-F86B39ABFBE8}"/>
                  </a:ext>
                </a:extLst>
              </p:cNvPr>
              <p:cNvSpPr/>
              <p:nvPr/>
            </p:nvSpPr>
            <p:spPr bwMode="auto">
              <a:xfrm>
                <a:off x="2272792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3E3E7BED-A1FD-C49B-80C2-F91EC6DA1544}"/>
                  </a:ext>
                </a:extLst>
              </p:cNvPr>
              <p:cNvSpPr/>
              <p:nvPr/>
            </p:nvSpPr>
            <p:spPr bwMode="auto">
              <a:xfrm>
                <a:off x="3739896" y="3239071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32331BB8-0BC6-7CDC-7249-CFB1ED4C452C}"/>
                  </a:ext>
                </a:extLst>
              </p:cNvPr>
              <p:cNvSpPr/>
              <p:nvPr/>
            </p:nvSpPr>
            <p:spPr bwMode="auto">
              <a:xfrm>
                <a:off x="6274879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CA87D4-339E-2E2F-2C46-D039C856CC3B}"/>
                  </a:ext>
                </a:extLst>
              </p:cNvPr>
              <p:cNvSpPr txBox="1"/>
              <p:nvPr/>
            </p:nvSpPr>
            <p:spPr>
              <a:xfrm>
                <a:off x="4724400" y="2895600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791D83-5911-0C21-982E-874A5BE141F1}"/>
                    </a:ext>
                  </a:extLst>
                </p:cNvPr>
                <p:cNvSpPr txBox="1"/>
                <p:nvPr/>
              </p:nvSpPr>
              <p:spPr>
                <a:xfrm>
                  <a:off x="1182122" y="4343400"/>
                  <a:ext cx="5234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791D83-5911-0C21-982E-874A5BE14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122" y="4343400"/>
                  <a:ext cx="523477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1A01E1-F2AF-AAD5-74E5-B1067B163216}"/>
                    </a:ext>
                  </a:extLst>
                </p:cNvPr>
                <p:cNvSpPr txBox="1"/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B3FB81-530F-6136-1D04-E8FC240BF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B50C4C2-7658-44B1-CCA8-0FAFED7C7CFD}"/>
                </a:ext>
              </a:extLst>
            </p:cNvPr>
            <p:cNvSpPr/>
            <p:nvPr/>
          </p:nvSpPr>
          <p:spPr bwMode="auto">
            <a:xfrm rot="10800000">
              <a:off x="7244588" y="4458272"/>
              <a:ext cx="978408" cy="484632"/>
            </a:xfrm>
            <a:prstGeom prst="rightArrow">
              <a:avLst/>
            </a:prstGeom>
            <a:solidFill>
              <a:schemeClr val="accent1">
                <a:alpha val="51000"/>
              </a:schemeClr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0B53E5-1FAF-565C-BA04-8D709E81EC54}"/>
                    </a:ext>
                  </a:extLst>
                </p:cNvPr>
                <p:cNvSpPr txBox="1"/>
                <p:nvPr/>
              </p:nvSpPr>
              <p:spPr>
                <a:xfrm>
                  <a:off x="2818759" y="4543424"/>
                  <a:ext cx="5339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0B53E5-1FAF-565C-BA04-8D709E81E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759" y="4543424"/>
                  <a:ext cx="53392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7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07CB8-6890-1819-AD83-9A2B5B973B6B}"/>
                    </a:ext>
                  </a:extLst>
                </p:cNvPr>
                <p:cNvSpPr txBox="1"/>
                <p:nvPr/>
              </p:nvSpPr>
              <p:spPr>
                <a:xfrm>
                  <a:off x="5018628" y="4543424"/>
                  <a:ext cx="839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07CB8-6890-1819-AD83-9A2B5B97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28" y="4543424"/>
                  <a:ext cx="83926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49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0D9E07-C9F2-49FF-FE57-38DBB07F4681}"/>
                    </a:ext>
                  </a:extLst>
                </p:cNvPr>
                <p:cNvSpPr txBox="1"/>
                <p:nvPr/>
              </p:nvSpPr>
              <p:spPr>
                <a:xfrm>
                  <a:off x="6707559" y="4543424"/>
                  <a:ext cx="518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0D9E07-C9F2-49FF-FE57-38DBB07F4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559" y="4543424"/>
                  <a:ext cx="51892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39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69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9323</TotalTime>
  <Words>1707</Words>
  <Application>Microsoft Macintosh PowerPoint</Application>
  <PresentationFormat>Letter Paper (8.5x11 in)</PresentationFormat>
  <Paragraphs>306</Paragraphs>
  <Slides>24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Wingdings</vt:lpstr>
      <vt:lpstr>Default Design</vt:lpstr>
      <vt:lpstr>Machine learning in physics Flow and diffusion models</vt:lpstr>
      <vt:lpstr>Introduction</vt:lpstr>
      <vt:lpstr>Introduction</vt:lpstr>
      <vt:lpstr>Normalizing flows</vt:lpstr>
      <vt:lpstr>Change of Variables</vt:lpstr>
      <vt:lpstr>Change of Variables</vt:lpstr>
      <vt:lpstr>Change of Variables: Example</vt:lpstr>
      <vt:lpstr>Normalizing Flows</vt:lpstr>
      <vt:lpstr>Normalizing Flows</vt:lpstr>
      <vt:lpstr>Normalizing Flows</vt:lpstr>
      <vt:lpstr>Normalizing Flows: Bijection</vt:lpstr>
      <vt:lpstr>Normalizing Flows: Bijection</vt:lpstr>
      <vt:lpstr>Normalizing Flows: Jacobian</vt:lpstr>
      <vt:lpstr>Normalizing Flows: Pseudocode</vt:lpstr>
      <vt:lpstr>Normalizing Flows: y=f_i (x)</vt:lpstr>
      <vt:lpstr>Normalizing Flows: x=f_i^(-1) (y)</vt:lpstr>
      <vt:lpstr>Normalizing Flows: Training</vt:lpstr>
      <vt:lpstr>Diffusion models</vt:lpstr>
      <vt:lpstr>Diffusion Model</vt:lpstr>
      <vt:lpstr>Diffusion Model</vt:lpstr>
      <vt:lpstr>Diffusion Model</vt:lpstr>
      <vt:lpstr>Diffusion Model</vt:lpstr>
      <vt:lpstr>Diffusion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41</cp:revision>
  <cp:lastPrinted>2019-01-07T00:35:58Z</cp:lastPrinted>
  <dcterms:created xsi:type="dcterms:W3CDTF">2024-08-29T20:46:20Z</dcterms:created>
  <dcterms:modified xsi:type="dcterms:W3CDTF">2024-11-14T00:38:52Z</dcterms:modified>
</cp:coreProperties>
</file>