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1014" r:id="rId3"/>
    <p:sldId id="1020" r:id="rId4"/>
    <p:sldId id="1021" r:id="rId5"/>
    <p:sldId id="1015" r:id="rId6"/>
    <p:sldId id="1022" r:id="rId7"/>
    <p:sldId id="1016" r:id="rId8"/>
    <p:sldId id="1017" r:id="rId9"/>
    <p:sldId id="1018" r:id="rId10"/>
    <p:sldId id="1023" r:id="rId11"/>
    <p:sldId id="1025" r:id="rId12"/>
    <p:sldId id="983" r:id="rId13"/>
    <p:sldId id="779" r:id="rId14"/>
    <p:sldId id="1024" r:id="rId15"/>
    <p:sldId id="1019" r:id="rId16"/>
    <p:sldId id="747" r:id="rId17"/>
    <p:sldId id="986" r:id="rId18"/>
    <p:sldId id="987" r:id="rId19"/>
    <p:sldId id="998" r:id="rId20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86541"/>
  </p:normalViewPr>
  <p:slideViewPr>
    <p:cSldViewPr>
      <p:cViewPr varScale="1">
        <p:scale>
          <a:sx n="90" d="100"/>
          <a:sy n="90" d="100"/>
        </p:scale>
        <p:origin x="2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Foundations 3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Points to Note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result is independent of the details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 However,…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must have sufficient </a:t>
                </a:r>
                <a:r>
                  <a:rPr lang="en-US" i="1" dirty="0">
                    <a:solidFill>
                      <a:srgbClr val="0033CC"/>
                    </a:solidFill>
                  </a:rPr>
                  <a:t>capacity</a:t>
                </a:r>
                <a:r>
                  <a:rPr lang="en-US" dirty="0"/>
                  <a:t>: i.e., there must exist an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found by minimizing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that is arbitrarily close to the optimal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Moreover, it must be possible to find that function. 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/>
              <p:nvPr/>
            </p:nvSpPr>
            <p:spPr>
              <a:xfrm>
                <a:off x="2743200" y="1828800"/>
                <a:ext cx="3019160" cy="1060931"/>
              </a:xfrm>
              <a:prstGeom prst="rect">
                <a:avLst/>
              </a:prstGeom>
              <a:solidFill>
                <a:srgbClr val="FFFC8F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828800"/>
                <a:ext cx="3019160" cy="1060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1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2F56-D794-934E-9B4B-B14324462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Minimization in practice</a:t>
            </a:r>
          </a:p>
        </p:txBody>
      </p:sp>
    </p:spTree>
    <p:extLst>
      <p:ext uri="{BB962C8B-B14F-4D97-AF65-F5344CB8AC3E}">
        <p14:creationId xmlns:p14="http://schemas.microsoft.com/office/powerpoint/2010/main" val="4385222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mountain&#10;&#10;Description automatically generated">
            <a:extLst>
              <a:ext uri="{FF2B5EF4-FFF2-40B4-BE49-F238E27FC236}">
                <a16:creationId xmlns:a16="http://schemas.microsoft.com/office/drawing/2014/main" id="{1622978E-56C3-D40B-DF86-55CA4014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8" y="2514600"/>
            <a:ext cx="3846482" cy="39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The minimization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typically done by moving in the direction of </a:t>
                </a:r>
                <a:r>
                  <a:rPr lang="en-US" i="1" dirty="0">
                    <a:solidFill>
                      <a:srgbClr val="0033CC"/>
                    </a:solidFill>
                  </a:rPr>
                  <a:t>steepest descent</a:t>
                </a:r>
                <a:r>
                  <a:rPr lang="en-US" dirty="0"/>
                  <a:t>. The algorithms used are variations of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rgbClr val="0033CC"/>
                    </a:solidFill>
                  </a:rPr>
                  <a:t>S</a:t>
                </a:r>
                <a:r>
                  <a:rPr lang="en-US" dirty="0">
                    <a:solidFill>
                      <a:srgbClr val="0033CC"/>
                    </a:solidFill>
                  </a:rPr>
                  <a:t>tochastic </a:t>
                </a:r>
                <a:r>
                  <a:rPr lang="en-US" b="1" dirty="0">
                    <a:solidFill>
                      <a:srgbClr val="0033CC"/>
                    </a:solidFill>
                  </a:rPr>
                  <a:t>G</a:t>
                </a:r>
                <a:r>
                  <a:rPr lang="en-US" dirty="0">
                    <a:solidFill>
                      <a:srgbClr val="0033CC"/>
                    </a:solidFill>
                  </a:rPr>
                  <a:t>radient </a:t>
                </a:r>
                <a:r>
                  <a:rPr lang="en-US" b="1" dirty="0">
                    <a:solidFill>
                      <a:srgbClr val="0033CC"/>
                    </a:solidFill>
                  </a:rPr>
                  <a:t>D</a:t>
                </a:r>
                <a:r>
                  <a:rPr lang="en-US" dirty="0">
                    <a:solidFill>
                      <a:srgbClr val="0033CC"/>
                    </a:solidFill>
                  </a:rPr>
                  <a:t>escent</a:t>
                </a:r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Algorithm</a:t>
                </a:r>
                <a:endParaRPr lang="en-US" b="1" dirty="0">
                  <a:solidFill>
                    <a:srgbClr val="000000"/>
                  </a:solidFill>
                </a:endParaRPr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At the current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compute a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i="1" u="sng" dirty="0">
                    <a:solidFill>
                      <a:srgbClr val="0033CC"/>
                    </a:solidFill>
                  </a:rPr>
                  <a:t>noisy</a:t>
                </a:r>
                <a:r>
                  <a:rPr lang="en-US" dirty="0">
                    <a:solidFill>
                      <a:srgbClr val="000000"/>
                    </a:solidFill>
                  </a:rPr>
                  <a:t> approximation to the gradient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of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using a </a:t>
                </a:r>
                <a:r>
                  <a:rPr lang="en-US" b="1" dirty="0">
                    <a:solidFill>
                      <a:srgbClr val="0033CC"/>
                    </a:solidFill>
                  </a:rPr>
                  <a:t>batch</a:t>
                </a:r>
                <a:r>
                  <a:rPr lang="en-US" dirty="0">
                    <a:solidFill>
                      <a:srgbClr val="000000"/>
                    </a:solidFill>
                  </a:rPr>
                  <a:t> of </a:t>
                </a:r>
                <a:r>
                  <a:rPr lang="en-US" b="1" dirty="0">
                    <a:solidFill>
                      <a:srgbClr val="0033CC"/>
                    </a:solidFill>
                  </a:rPr>
                  <a:t>training</a:t>
                </a:r>
                <a:r>
                  <a:rPr lang="en-US" dirty="0">
                    <a:solidFill>
                      <a:srgbClr val="000000"/>
                    </a:solidFill>
                  </a:rPr>
                  <a:t> data,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/>
                  <a:t>Move to the next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in the landscape using 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dirty="0"/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b="1" dirty="0">
                  <a:solidFill>
                    <a:srgbClr val="0033CC"/>
                  </a:solidFill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	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305" t="-1842" r="-816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Minimization in Practice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 bwMode="auto">
          <a:xfrm>
            <a:off x="1803400" y="2235200"/>
            <a:ext cx="3365514" cy="1549400"/>
          </a:xfrm>
          <a:custGeom>
            <a:avLst/>
            <a:gdLst>
              <a:gd name="connsiteX0" fmla="*/ 1549400 w 3365514"/>
              <a:gd name="connsiteY0" fmla="*/ 114300 h 1549400"/>
              <a:gd name="connsiteX1" fmla="*/ 1549400 w 3365514"/>
              <a:gd name="connsiteY1" fmla="*/ 114300 h 1549400"/>
              <a:gd name="connsiteX2" fmla="*/ 1422400 w 3365514"/>
              <a:gd name="connsiteY2" fmla="*/ 127000 h 1549400"/>
              <a:gd name="connsiteX3" fmla="*/ 1181100 w 3365514"/>
              <a:gd name="connsiteY3" fmla="*/ 139700 h 1549400"/>
              <a:gd name="connsiteX4" fmla="*/ 1054100 w 3365514"/>
              <a:gd name="connsiteY4" fmla="*/ 165100 h 1549400"/>
              <a:gd name="connsiteX5" fmla="*/ 990600 w 3365514"/>
              <a:gd name="connsiteY5" fmla="*/ 177800 h 1549400"/>
              <a:gd name="connsiteX6" fmla="*/ 800100 w 3365514"/>
              <a:gd name="connsiteY6" fmla="*/ 254000 h 1549400"/>
              <a:gd name="connsiteX7" fmla="*/ 736600 w 3365514"/>
              <a:gd name="connsiteY7" fmla="*/ 279400 h 1549400"/>
              <a:gd name="connsiteX8" fmla="*/ 673100 w 3365514"/>
              <a:gd name="connsiteY8" fmla="*/ 317500 h 1549400"/>
              <a:gd name="connsiteX9" fmla="*/ 558800 w 3365514"/>
              <a:gd name="connsiteY9" fmla="*/ 368300 h 1549400"/>
              <a:gd name="connsiteX10" fmla="*/ 508000 w 3365514"/>
              <a:gd name="connsiteY10" fmla="*/ 406400 h 1549400"/>
              <a:gd name="connsiteX11" fmla="*/ 469900 w 3365514"/>
              <a:gd name="connsiteY11" fmla="*/ 431800 h 1549400"/>
              <a:gd name="connsiteX12" fmla="*/ 368300 w 3365514"/>
              <a:gd name="connsiteY12" fmla="*/ 508000 h 1549400"/>
              <a:gd name="connsiteX13" fmla="*/ 317500 w 3365514"/>
              <a:gd name="connsiteY13" fmla="*/ 533400 h 1549400"/>
              <a:gd name="connsiteX14" fmla="*/ 292100 w 3365514"/>
              <a:gd name="connsiteY14" fmla="*/ 571500 h 1549400"/>
              <a:gd name="connsiteX15" fmla="*/ 254000 w 3365514"/>
              <a:gd name="connsiteY15" fmla="*/ 596900 h 1549400"/>
              <a:gd name="connsiteX16" fmla="*/ 114300 w 3365514"/>
              <a:gd name="connsiteY16" fmla="*/ 711200 h 1549400"/>
              <a:gd name="connsiteX17" fmla="*/ 63500 w 3365514"/>
              <a:gd name="connsiteY17" fmla="*/ 787400 h 1549400"/>
              <a:gd name="connsiteX18" fmla="*/ 25400 w 3365514"/>
              <a:gd name="connsiteY18" fmla="*/ 914400 h 1549400"/>
              <a:gd name="connsiteX19" fmla="*/ 12700 w 3365514"/>
              <a:gd name="connsiteY19" fmla="*/ 952500 h 1549400"/>
              <a:gd name="connsiteX20" fmla="*/ 0 w 3365514"/>
              <a:gd name="connsiteY20" fmla="*/ 1028700 h 1549400"/>
              <a:gd name="connsiteX21" fmla="*/ 12700 w 3365514"/>
              <a:gd name="connsiteY21" fmla="*/ 1206500 h 1549400"/>
              <a:gd name="connsiteX22" fmla="*/ 38100 w 3365514"/>
              <a:gd name="connsiteY22" fmla="*/ 1244600 h 1549400"/>
              <a:gd name="connsiteX23" fmla="*/ 76200 w 3365514"/>
              <a:gd name="connsiteY23" fmla="*/ 1295400 h 1549400"/>
              <a:gd name="connsiteX24" fmla="*/ 165100 w 3365514"/>
              <a:gd name="connsiteY24" fmla="*/ 1371600 h 1549400"/>
              <a:gd name="connsiteX25" fmla="*/ 355600 w 3365514"/>
              <a:gd name="connsiteY25" fmla="*/ 1473200 h 1549400"/>
              <a:gd name="connsiteX26" fmla="*/ 393700 w 3365514"/>
              <a:gd name="connsiteY26" fmla="*/ 1485900 h 1549400"/>
              <a:gd name="connsiteX27" fmla="*/ 571500 w 3365514"/>
              <a:gd name="connsiteY27" fmla="*/ 1511300 h 1549400"/>
              <a:gd name="connsiteX28" fmla="*/ 749300 w 3365514"/>
              <a:gd name="connsiteY28" fmla="*/ 1536700 h 1549400"/>
              <a:gd name="connsiteX29" fmla="*/ 952500 w 3365514"/>
              <a:gd name="connsiteY29" fmla="*/ 1549400 h 1549400"/>
              <a:gd name="connsiteX30" fmla="*/ 1422400 w 3365514"/>
              <a:gd name="connsiteY30" fmla="*/ 1536700 h 1549400"/>
              <a:gd name="connsiteX31" fmla="*/ 1473200 w 3365514"/>
              <a:gd name="connsiteY31" fmla="*/ 1524000 h 1549400"/>
              <a:gd name="connsiteX32" fmla="*/ 1562100 w 3365514"/>
              <a:gd name="connsiteY32" fmla="*/ 1511300 h 1549400"/>
              <a:gd name="connsiteX33" fmla="*/ 1701800 w 3365514"/>
              <a:gd name="connsiteY33" fmla="*/ 1485900 h 1549400"/>
              <a:gd name="connsiteX34" fmla="*/ 1943100 w 3365514"/>
              <a:gd name="connsiteY34" fmla="*/ 1460500 h 1549400"/>
              <a:gd name="connsiteX35" fmla="*/ 2082800 w 3365514"/>
              <a:gd name="connsiteY35" fmla="*/ 1435100 h 1549400"/>
              <a:gd name="connsiteX36" fmla="*/ 2133600 w 3365514"/>
              <a:gd name="connsiteY36" fmla="*/ 1422400 h 1549400"/>
              <a:gd name="connsiteX37" fmla="*/ 2235200 w 3365514"/>
              <a:gd name="connsiteY37" fmla="*/ 1409700 h 1549400"/>
              <a:gd name="connsiteX38" fmla="*/ 2387600 w 3365514"/>
              <a:gd name="connsiteY38" fmla="*/ 1358900 h 1549400"/>
              <a:gd name="connsiteX39" fmla="*/ 2451100 w 3365514"/>
              <a:gd name="connsiteY39" fmla="*/ 1346200 h 1549400"/>
              <a:gd name="connsiteX40" fmla="*/ 2552700 w 3365514"/>
              <a:gd name="connsiteY40" fmla="*/ 1295400 h 1549400"/>
              <a:gd name="connsiteX41" fmla="*/ 2692400 w 3365514"/>
              <a:gd name="connsiteY41" fmla="*/ 1231900 h 1549400"/>
              <a:gd name="connsiteX42" fmla="*/ 2743200 w 3365514"/>
              <a:gd name="connsiteY42" fmla="*/ 1193800 h 1549400"/>
              <a:gd name="connsiteX43" fmla="*/ 2870200 w 3365514"/>
              <a:gd name="connsiteY43" fmla="*/ 1130300 h 1549400"/>
              <a:gd name="connsiteX44" fmla="*/ 2921000 w 3365514"/>
              <a:gd name="connsiteY44" fmla="*/ 1079500 h 1549400"/>
              <a:gd name="connsiteX45" fmla="*/ 2971800 w 3365514"/>
              <a:gd name="connsiteY45" fmla="*/ 1041400 h 1549400"/>
              <a:gd name="connsiteX46" fmla="*/ 3022600 w 3365514"/>
              <a:gd name="connsiteY46" fmla="*/ 990600 h 1549400"/>
              <a:gd name="connsiteX47" fmla="*/ 3073400 w 3365514"/>
              <a:gd name="connsiteY47" fmla="*/ 952500 h 1549400"/>
              <a:gd name="connsiteX48" fmla="*/ 3124200 w 3365514"/>
              <a:gd name="connsiteY48" fmla="*/ 901700 h 1549400"/>
              <a:gd name="connsiteX49" fmla="*/ 3251200 w 3365514"/>
              <a:gd name="connsiteY49" fmla="*/ 787400 h 1549400"/>
              <a:gd name="connsiteX50" fmla="*/ 3289300 w 3365514"/>
              <a:gd name="connsiteY50" fmla="*/ 723900 h 1549400"/>
              <a:gd name="connsiteX51" fmla="*/ 3302000 w 3365514"/>
              <a:gd name="connsiteY51" fmla="*/ 685800 h 1549400"/>
              <a:gd name="connsiteX52" fmla="*/ 3340100 w 3365514"/>
              <a:gd name="connsiteY52" fmla="*/ 635000 h 1549400"/>
              <a:gd name="connsiteX53" fmla="*/ 3365500 w 3365514"/>
              <a:gd name="connsiteY53" fmla="*/ 533400 h 1549400"/>
              <a:gd name="connsiteX54" fmla="*/ 3352800 w 3365514"/>
              <a:gd name="connsiteY54" fmla="*/ 254000 h 1549400"/>
              <a:gd name="connsiteX55" fmla="*/ 3314700 w 3365514"/>
              <a:gd name="connsiteY55" fmla="*/ 190500 h 1549400"/>
              <a:gd name="connsiteX56" fmla="*/ 3187700 w 3365514"/>
              <a:gd name="connsiteY56" fmla="*/ 76200 h 1549400"/>
              <a:gd name="connsiteX57" fmla="*/ 3124200 w 3365514"/>
              <a:gd name="connsiteY57" fmla="*/ 38100 h 1549400"/>
              <a:gd name="connsiteX58" fmla="*/ 2984500 w 3365514"/>
              <a:gd name="connsiteY58" fmla="*/ 12700 h 1549400"/>
              <a:gd name="connsiteX59" fmla="*/ 2946400 w 3365514"/>
              <a:gd name="connsiteY59" fmla="*/ 0 h 1549400"/>
              <a:gd name="connsiteX60" fmla="*/ 2006600 w 3365514"/>
              <a:gd name="connsiteY60" fmla="*/ 12700 h 1549400"/>
              <a:gd name="connsiteX61" fmla="*/ 1625600 w 3365514"/>
              <a:gd name="connsiteY61" fmla="*/ 38100 h 1549400"/>
              <a:gd name="connsiteX62" fmla="*/ 1536700 w 3365514"/>
              <a:gd name="connsiteY62" fmla="*/ 63500 h 1549400"/>
              <a:gd name="connsiteX63" fmla="*/ 1473200 w 3365514"/>
              <a:gd name="connsiteY63" fmla="*/ 114300 h 1549400"/>
              <a:gd name="connsiteX64" fmla="*/ 1473200 w 3365514"/>
              <a:gd name="connsiteY64" fmla="*/ 114300 h 1549400"/>
              <a:gd name="connsiteX65" fmla="*/ 1473200 w 3365514"/>
              <a:gd name="connsiteY65" fmla="*/ 1143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365514" h="1549400">
                <a:moveTo>
                  <a:pt x="1549400" y="114300"/>
                </a:moveTo>
                <a:lnTo>
                  <a:pt x="1549400" y="114300"/>
                </a:lnTo>
                <a:cubicBezTo>
                  <a:pt x="1507067" y="118533"/>
                  <a:pt x="1464844" y="124073"/>
                  <a:pt x="1422400" y="127000"/>
                </a:cubicBezTo>
                <a:cubicBezTo>
                  <a:pt x="1342046" y="132542"/>
                  <a:pt x="1261388" y="133277"/>
                  <a:pt x="1181100" y="139700"/>
                </a:cubicBezTo>
                <a:cubicBezTo>
                  <a:pt x="1122773" y="144366"/>
                  <a:pt x="1106096" y="153545"/>
                  <a:pt x="1054100" y="165100"/>
                </a:cubicBezTo>
                <a:cubicBezTo>
                  <a:pt x="1033028" y="169783"/>
                  <a:pt x="1011078" y="170974"/>
                  <a:pt x="990600" y="177800"/>
                </a:cubicBezTo>
                <a:lnTo>
                  <a:pt x="800100" y="254000"/>
                </a:lnTo>
                <a:cubicBezTo>
                  <a:pt x="778933" y="262467"/>
                  <a:pt x="756148" y="267671"/>
                  <a:pt x="736600" y="279400"/>
                </a:cubicBezTo>
                <a:cubicBezTo>
                  <a:pt x="715433" y="292100"/>
                  <a:pt x="695178" y="306461"/>
                  <a:pt x="673100" y="317500"/>
                </a:cubicBezTo>
                <a:cubicBezTo>
                  <a:pt x="612884" y="347608"/>
                  <a:pt x="612665" y="334634"/>
                  <a:pt x="558800" y="368300"/>
                </a:cubicBezTo>
                <a:cubicBezTo>
                  <a:pt x="540851" y="379518"/>
                  <a:pt x="525224" y="394097"/>
                  <a:pt x="508000" y="406400"/>
                </a:cubicBezTo>
                <a:cubicBezTo>
                  <a:pt x="495580" y="415272"/>
                  <a:pt x="482244" y="422822"/>
                  <a:pt x="469900" y="431800"/>
                </a:cubicBezTo>
                <a:cubicBezTo>
                  <a:pt x="435664" y="456699"/>
                  <a:pt x="406164" y="489068"/>
                  <a:pt x="368300" y="508000"/>
                </a:cubicBezTo>
                <a:lnTo>
                  <a:pt x="317500" y="533400"/>
                </a:lnTo>
                <a:cubicBezTo>
                  <a:pt x="309033" y="546100"/>
                  <a:pt x="302893" y="560707"/>
                  <a:pt x="292100" y="571500"/>
                </a:cubicBezTo>
                <a:cubicBezTo>
                  <a:pt x="281307" y="582293"/>
                  <a:pt x="266344" y="587922"/>
                  <a:pt x="254000" y="596900"/>
                </a:cubicBezTo>
                <a:cubicBezTo>
                  <a:pt x="224795" y="618140"/>
                  <a:pt x="145524" y="671055"/>
                  <a:pt x="114300" y="711200"/>
                </a:cubicBezTo>
                <a:cubicBezTo>
                  <a:pt x="95558" y="735297"/>
                  <a:pt x="73153" y="758440"/>
                  <a:pt x="63500" y="787400"/>
                </a:cubicBezTo>
                <a:cubicBezTo>
                  <a:pt x="3139" y="968484"/>
                  <a:pt x="63787" y="780045"/>
                  <a:pt x="25400" y="914400"/>
                </a:cubicBezTo>
                <a:cubicBezTo>
                  <a:pt x="21722" y="927272"/>
                  <a:pt x="15604" y="939432"/>
                  <a:pt x="12700" y="952500"/>
                </a:cubicBezTo>
                <a:cubicBezTo>
                  <a:pt x="7114" y="977637"/>
                  <a:pt x="4233" y="1003300"/>
                  <a:pt x="0" y="1028700"/>
                </a:cubicBezTo>
                <a:cubicBezTo>
                  <a:pt x="4233" y="1087967"/>
                  <a:pt x="2374" y="1147986"/>
                  <a:pt x="12700" y="1206500"/>
                </a:cubicBezTo>
                <a:cubicBezTo>
                  <a:pt x="15353" y="1221531"/>
                  <a:pt x="29228" y="1232180"/>
                  <a:pt x="38100" y="1244600"/>
                </a:cubicBezTo>
                <a:cubicBezTo>
                  <a:pt x="50403" y="1261824"/>
                  <a:pt x="62425" y="1279329"/>
                  <a:pt x="76200" y="1295400"/>
                </a:cubicBezTo>
                <a:cubicBezTo>
                  <a:pt x="101071" y="1324417"/>
                  <a:pt x="133161" y="1351068"/>
                  <a:pt x="165100" y="1371600"/>
                </a:cubicBezTo>
                <a:cubicBezTo>
                  <a:pt x="266101" y="1436530"/>
                  <a:pt x="267295" y="1440086"/>
                  <a:pt x="355600" y="1473200"/>
                </a:cubicBezTo>
                <a:cubicBezTo>
                  <a:pt x="368135" y="1477900"/>
                  <a:pt x="380517" y="1483574"/>
                  <a:pt x="393700" y="1485900"/>
                </a:cubicBezTo>
                <a:cubicBezTo>
                  <a:pt x="452657" y="1496304"/>
                  <a:pt x="512446" y="1501458"/>
                  <a:pt x="571500" y="1511300"/>
                </a:cubicBezTo>
                <a:cubicBezTo>
                  <a:pt x="633400" y="1521617"/>
                  <a:pt x="685724" y="1531402"/>
                  <a:pt x="749300" y="1536700"/>
                </a:cubicBezTo>
                <a:cubicBezTo>
                  <a:pt x="816931" y="1542336"/>
                  <a:pt x="884767" y="1545167"/>
                  <a:pt x="952500" y="1549400"/>
                </a:cubicBezTo>
                <a:cubicBezTo>
                  <a:pt x="1109133" y="1545167"/>
                  <a:pt x="1265896" y="1544334"/>
                  <a:pt x="1422400" y="1536700"/>
                </a:cubicBezTo>
                <a:cubicBezTo>
                  <a:pt x="1439834" y="1535850"/>
                  <a:pt x="1456027" y="1527122"/>
                  <a:pt x="1473200" y="1524000"/>
                </a:cubicBezTo>
                <a:cubicBezTo>
                  <a:pt x="1502651" y="1518645"/>
                  <a:pt x="1532467" y="1515533"/>
                  <a:pt x="1562100" y="1511300"/>
                </a:cubicBezTo>
                <a:cubicBezTo>
                  <a:pt x="1629762" y="1488746"/>
                  <a:pt x="1594097" y="1497867"/>
                  <a:pt x="1701800" y="1485900"/>
                </a:cubicBezTo>
                <a:lnTo>
                  <a:pt x="1943100" y="1460500"/>
                </a:lnTo>
                <a:cubicBezTo>
                  <a:pt x="2058319" y="1431695"/>
                  <a:pt x="1915947" y="1465437"/>
                  <a:pt x="2082800" y="1435100"/>
                </a:cubicBezTo>
                <a:cubicBezTo>
                  <a:pt x="2099973" y="1431978"/>
                  <a:pt x="2116383" y="1425269"/>
                  <a:pt x="2133600" y="1422400"/>
                </a:cubicBezTo>
                <a:cubicBezTo>
                  <a:pt x="2167266" y="1416789"/>
                  <a:pt x="2201654" y="1415990"/>
                  <a:pt x="2235200" y="1409700"/>
                </a:cubicBezTo>
                <a:cubicBezTo>
                  <a:pt x="2476603" y="1364437"/>
                  <a:pt x="2239719" y="1408194"/>
                  <a:pt x="2387600" y="1358900"/>
                </a:cubicBezTo>
                <a:cubicBezTo>
                  <a:pt x="2408078" y="1352074"/>
                  <a:pt x="2429933" y="1350433"/>
                  <a:pt x="2451100" y="1346200"/>
                </a:cubicBezTo>
                <a:cubicBezTo>
                  <a:pt x="2484967" y="1329267"/>
                  <a:pt x="2517544" y="1309462"/>
                  <a:pt x="2552700" y="1295400"/>
                </a:cubicBezTo>
                <a:cubicBezTo>
                  <a:pt x="2603797" y="1274961"/>
                  <a:pt x="2644105" y="1260877"/>
                  <a:pt x="2692400" y="1231900"/>
                </a:cubicBezTo>
                <a:cubicBezTo>
                  <a:pt x="2710550" y="1221010"/>
                  <a:pt x="2724697" y="1204079"/>
                  <a:pt x="2743200" y="1193800"/>
                </a:cubicBezTo>
                <a:cubicBezTo>
                  <a:pt x="2828753" y="1146271"/>
                  <a:pt x="2788089" y="1194164"/>
                  <a:pt x="2870200" y="1130300"/>
                </a:cubicBezTo>
                <a:cubicBezTo>
                  <a:pt x="2889103" y="1115598"/>
                  <a:pt x="2902978" y="1095269"/>
                  <a:pt x="2921000" y="1079500"/>
                </a:cubicBezTo>
                <a:cubicBezTo>
                  <a:pt x="2936930" y="1065562"/>
                  <a:pt x="2955870" y="1055338"/>
                  <a:pt x="2971800" y="1041400"/>
                </a:cubicBezTo>
                <a:cubicBezTo>
                  <a:pt x="2989822" y="1025631"/>
                  <a:pt x="3004578" y="1006369"/>
                  <a:pt x="3022600" y="990600"/>
                </a:cubicBezTo>
                <a:cubicBezTo>
                  <a:pt x="3038530" y="976662"/>
                  <a:pt x="3057470" y="966438"/>
                  <a:pt x="3073400" y="952500"/>
                </a:cubicBezTo>
                <a:cubicBezTo>
                  <a:pt x="3091422" y="936731"/>
                  <a:pt x="3106178" y="917469"/>
                  <a:pt x="3124200" y="901700"/>
                </a:cubicBezTo>
                <a:cubicBezTo>
                  <a:pt x="3171057" y="860700"/>
                  <a:pt x="3215493" y="846912"/>
                  <a:pt x="3251200" y="787400"/>
                </a:cubicBezTo>
                <a:cubicBezTo>
                  <a:pt x="3263900" y="766233"/>
                  <a:pt x="3278261" y="745978"/>
                  <a:pt x="3289300" y="723900"/>
                </a:cubicBezTo>
                <a:cubicBezTo>
                  <a:pt x="3295287" y="711926"/>
                  <a:pt x="3295358" y="697423"/>
                  <a:pt x="3302000" y="685800"/>
                </a:cubicBezTo>
                <a:cubicBezTo>
                  <a:pt x="3312502" y="667422"/>
                  <a:pt x="3327400" y="651933"/>
                  <a:pt x="3340100" y="635000"/>
                </a:cubicBezTo>
                <a:cubicBezTo>
                  <a:pt x="3350122" y="604935"/>
                  <a:pt x="3365500" y="564051"/>
                  <a:pt x="3365500" y="533400"/>
                </a:cubicBezTo>
                <a:cubicBezTo>
                  <a:pt x="3365500" y="440171"/>
                  <a:pt x="3366463" y="346223"/>
                  <a:pt x="3352800" y="254000"/>
                </a:cubicBezTo>
                <a:cubicBezTo>
                  <a:pt x="3349183" y="229582"/>
                  <a:pt x="3328856" y="210722"/>
                  <a:pt x="3314700" y="190500"/>
                </a:cubicBezTo>
                <a:cubicBezTo>
                  <a:pt x="3263934" y="117977"/>
                  <a:pt x="3264940" y="125353"/>
                  <a:pt x="3187700" y="76200"/>
                </a:cubicBezTo>
                <a:cubicBezTo>
                  <a:pt x="3166875" y="62948"/>
                  <a:pt x="3148549" y="42158"/>
                  <a:pt x="3124200" y="38100"/>
                </a:cubicBezTo>
                <a:cubicBezTo>
                  <a:pt x="3090231" y="32439"/>
                  <a:pt x="3020000" y="21575"/>
                  <a:pt x="2984500" y="12700"/>
                </a:cubicBezTo>
                <a:cubicBezTo>
                  <a:pt x="2971513" y="9453"/>
                  <a:pt x="2959100" y="4233"/>
                  <a:pt x="2946400" y="0"/>
                </a:cubicBezTo>
                <a:lnTo>
                  <a:pt x="2006600" y="12700"/>
                </a:lnTo>
                <a:cubicBezTo>
                  <a:pt x="1791578" y="17227"/>
                  <a:pt x="1789605" y="19877"/>
                  <a:pt x="1625600" y="38100"/>
                </a:cubicBezTo>
                <a:cubicBezTo>
                  <a:pt x="1609324" y="42169"/>
                  <a:pt x="1554920" y="54390"/>
                  <a:pt x="1536700" y="63500"/>
                </a:cubicBezTo>
                <a:cubicBezTo>
                  <a:pt x="1504658" y="79521"/>
                  <a:pt x="1496825" y="90675"/>
                  <a:pt x="1473200" y="114300"/>
                </a:cubicBezTo>
                <a:lnTo>
                  <a:pt x="1473200" y="114300"/>
                </a:lnTo>
                <a:lnTo>
                  <a:pt x="1473200" y="114300"/>
                </a:lnTo>
              </a:path>
            </a:pathLst>
          </a:cu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38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mountain&#10;&#10;Description automatically generated">
            <a:extLst>
              <a:ext uri="{FF2B5EF4-FFF2-40B4-BE49-F238E27FC236}">
                <a16:creationId xmlns:a16="http://schemas.microsoft.com/office/drawing/2014/main" id="{E21753BD-413E-D06F-AB72-5472E8E4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18" y="2514600"/>
            <a:ext cx="3846482" cy="39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Why does </a:t>
                </a:r>
                <a:r>
                  <a:rPr lang="en-US" dirty="0">
                    <a:solidFill>
                      <a:srgbClr val="000000"/>
                    </a:solidFill>
                  </a:rPr>
                  <a:t>the algorithm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𝑅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  <a:cs typeface="Cambria Math" charset="0"/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work?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Consider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𝜂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	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33CC"/>
                        </a:solidFill>
                        <a:ea typeface="Cambria Math" panose="02040503050406030204" pitchFamily="18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can be neglected, and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given that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𝑂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𝜂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term is always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negative, it follows that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br>
                  <a:rPr lang="en-US" dirty="0"/>
                </a:b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b="1" dirty="0">
                  <a:solidFill>
                    <a:srgbClr val="0033CC"/>
                  </a:solidFill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	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305" t="-1842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Minimization in Practice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 bwMode="auto">
          <a:xfrm>
            <a:off x="1803400" y="2235200"/>
            <a:ext cx="3365514" cy="1549400"/>
          </a:xfrm>
          <a:custGeom>
            <a:avLst/>
            <a:gdLst>
              <a:gd name="connsiteX0" fmla="*/ 1549400 w 3365514"/>
              <a:gd name="connsiteY0" fmla="*/ 114300 h 1549400"/>
              <a:gd name="connsiteX1" fmla="*/ 1549400 w 3365514"/>
              <a:gd name="connsiteY1" fmla="*/ 114300 h 1549400"/>
              <a:gd name="connsiteX2" fmla="*/ 1422400 w 3365514"/>
              <a:gd name="connsiteY2" fmla="*/ 127000 h 1549400"/>
              <a:gd name="connsiteX3" fmla="*/ 1181100 w 3365514"/>
              <a:gd name="connsiteY3" fmla="*/ 139700 h 1549400"/>
              <a:gd name="connsiteX4" fmla="*/ 1054100 w 3365514"/>
              <a:gd name="connsiteY4" fmla="*/ 165100 h 1549400"/>
              <a:gd name="connsiteX5" fmla="*/ 990600 w 3365514"/>
              <a:gd name="connsiteY5" fmla="*/ 177800 h 1549400"/>
              <a:gd name="connsiteX6" fmla="*/ 800100 w 3365514"/>
              <a:gd name="connsiteY6" fmla="*/ 254000 h 1549400"/>
              <a:gd name="connsiteX7" fmla="*/ 736600 w 3365514"/>
              <a:gd name="connsiteY7" fmla="*/ 279400 h 1549400"/>
              <a:gd name="connsiteX8" fmla="*/ 673100 w 3365514"/>
              <a:gd name="connsiteY8" fmla="*/ 317500 h 1549400"/>
              <a:gd name="connsiteX9" fmla="*/ 558800 w 3365514"/>
              <a:gd name="connsiteY9" fmla="*/ 368300 h 1549400"/>
              <a:gd name="connsiteX10" fmla="*/ 508000 w 3365514"/>
              <a:gd name="connsiteY10" fmla="*/ 406400 h 1549400"/>
              <a:gd name="connsiteX11" fmla="*/ 469900 w 3365514"/>
              <a:gd name="connsiteY11" fmla="*/ 431800 h 1549400"/>
              <a:gd name="connsiteX12" fmla="*/ 368300 w 3365514"/>
              <a:gd name="connsiteY12" fmla="*/ 508000 h 1549400"/>
              <a:gd name="connsiteX13" fmla="*/ 317500 w 3365514"/>
              <a:gd name="connsiteY13" fmla="*/ 533400 h 1549400"/>
              <a:gd name="connsiteX14" fmla="*/ 292100 w 3365514"/>
              <a:gd name="connsiteY14" fmla="*/ 571500 h 1549400"/>
              <a:gd name="connsiteX15" fmla="*/ 254000 w 3365514"/>
              <a:gd name="connsiteY15" fmla="*/ 596900 h 1549400"/>
              <a:gd name="connsiteX16" fmla="*/ 114300 w 3365514"/>
              <a:gd name="connsiteY16" fmla="*/ 711200 h 1549400"/>
              <a:gd name="connsiteX17" fmla="*/ 63500 w 3365514"/>
              <a:gd name="connsiteY17" fmla="*/ 787400 h 1549400"/>
              <a:gd name="connsiteX18" fmla="*/ 25400 w 3365514"/>
              <a:gd name="connsiteY18" fmla="*/ 914400 h 1549400"/>
              <a:gd name="connsiteX19" fmla="*/ 12700 w 3365514"/>
              <a:gd name="connsiteY19" fmla="*/ 952500 h 1549400"/>
              <a:gd name="connsiteX20" fmla="*/ 0 w 3365514"/>
              <a:gd name="connsiteY20" fmla="*/ 1028700 h 1549400"/>
              <a:gd name="connsiteX21" fmla="*/ 12700 w 3365514"/>
              <a:gd name="connsiteY21" fmla="*/ 1206500 h 1549400"/>
              <a:gd name="connsiteX22" fmla="*/ 38100 w 3365514"/>
              <a:gd name="connsiteY22" fmla="*/ 1244600 h 1549400"/>
              <a:gd name="connsiteX23" fmla="*/ 76200 w 3365514"/>
              <a:gd name="connsiteY23" fmla="*/ 1295400 h 1549400"/>
              <a:gd name="connsiteX24" fmla="*/ 165100 w 3365514"/>
              <a:gd name="connsiteY24" fmla="*/ 1371600 h 1549400"/>
              <a:gd name="connsiteX25" fmla="*/ 355600 w 3365514"/>
              <a:gd name="connsiteY25" fmla="*/ 1473200 h 1549400"/>
              <a:gd name="connsiteX26" fmla="*/ 393700 w 3365514"/>
              <a:gd name="connsiteY26" fmla="*/ 1485900 h 1549400"/>
              <a:gd name="connsiteX27" fmla="*/ 571500 w 3365514"/>
              <a:gd name="connsiteY27" fmla="*/ 1511300 h 1549400"/>
              <a:gd name="connsiteX28" fmla="*/ 749300 w 3365514"/>
              <a:gd name="connsiteY28" fmla="*/ 1536700 h 1549400"/>
              <a:gd name="connsiteX29" fmla="*/ 952500 w 3365514"/>
              <a:gd name="connsiteY29" fmla="*/ 1549400 h 1549400"/>
              <a:gd name="connsiteX30" fmla="*/ 1422400 w 3365514"/>
              <a:gd name="connsiteY30" fmla="*/ 1536700 h 1549400"/>
              <a:gd name="connsiteX31" fmla="*/ 1473200 w 3365514"/>
              <a:gd name="connsiteY31" fmla="*/ 1524000 h 1549400"/>
              <a:gd name="connsiteX32" fmla="*/ 1562100 w 3365514"/>
              <a:gd name="connsiteY32" fmla="*/ 1511300 h 1549400"/>
              <a:gd name="connsiteX33" fmla="*/ 1701800 w 3365514"/>
              <a:gd name="connsiteY33" fmla="*/ 1485900 h 1549400"/>
              <a:gd name="connsiteX34" fmla="*/ 1943100 w 3365514"/>
              <a:gd name="connsiteY34" fmla="*/ 1460500 h 1549400"/>
              <a:gd name="connsiteX35" fmla="*/ 2082800 w 3365514"/>
              <a:gd name="connsiteY35" fmla="*/ 1435100 h 1549400"/>
              <a:gd name="connsiteX36" fmla="*/ 2133600 w 3365514"/>
              <a:gd name="connsiteY36" fmla="*/ 1422400 h 1549400"/>
              <a:gd name="connsiteX37" fmla="*/ 2235200 w 3365514"/>
              <a:gd name="connsiteY37" fmla="*/ 1409700 h 1549400"/>
              <a:gd name="connsiteX38" fmla="*/ 2387600 w 3365514"/>
              <a:gd name="connsiteY38" fmla="*/ 1358900 h 1549400"/>
              <a:gd name="connsiteX39" fmla="*/ 2451100 w 3365514"/>
              <a:gd name="connsiteY39" fmla="*/ 1346200 h 1549400"/>
              <a:gd name="connsiteX40" fmla="*/ 2552700 w 3365514"/>
              <a:gd name="connsiteY40" fmla="*/ 1295400 h 1549400"/>
              <a:gd name="connsiteX41" fmla="*/ 2692400 w 3365514"/>
              <a:gd name="connsiteY41" fmla="*/ 1231900 h 1549400"/>
              <a:gd name="connsiteX42" fmla="*/ 2743200 w 3365514"/>
              <a:gd name="connsiteY42" fmla="*/ 1193800 h 1549400"/>
              <a:gd name="connsiteX43" fmla="*/ 2870200 w 3365514"/>
              <a:gd name="connsiteY43" fmla="*/ 1130300 h 1549400"/>
              <a:gd name="connsiteX44" fmla="*/ 2921000 w 3365514"/>
              <a:gd name="connsiteY44" fmla="*/ 1079500 h 1549400"/>
              <a:gd name="connsiteX45" fmla="*/ 2971800 w 3365514"/>
              <a:gd name="connsiteY45" fmla="*/ 1041400 h 1549400"/>
              <a:gd name="connsiteX46" fmla="*/ 3022600 w 3365514"/>
              <a:gd name="connsiteY46" fmla="*/ 990600 h 1549400"/>
              <a:gd name="connsiteX47" fmla="*/ 3073400 w 3365514"/>
              <a:gd name="connsiteY47" fmla="*/ 952500 h 1549400"/>
              <a:gd name="connsiteX48" fmla="*/ 3124200 w 3365514"/>
              <a:gd name="connsiteY48" fmla="*/ 901700 h 1549400"/>
              <a:gd name="connsiteX49" fmla="*/ 3251200 w 3365514"/>
              <a:gd name="connsiteY49" fmla="*/ 787400 h 1549400"/>
              <a:gd name="connsiteX50" fmla="*/ 3289300 w 3365514"/>
              <a:gd name="connsiteY50" fmla="*/ 723900 h 1549400"/>
              <a:gd name="connsiteX51" fmla="*/ 3302000 w 3365514"/>
              <a:gd name="connsiteY51" fmla="*/ 685800 h 1549400"/>
              <a:gd name="connsiteX52" fmla="*/ 3340100 w 3365514"/>
              <a:gd name="connsiteY52" fmla="*/ 635000 h 1549400"/>
              <a:gd name="connsiteX53" fmla="*/ 3365500 w 3365514"/>
              <a:gd name="connsiteY53" fmla="*/ 533400 h 1549400"/>
              <a:gd name="connsiteX54" fmla="*/ 3352800 w 3365514"/>
              <a:gd name="connsiteY54" fmla="*/ 254000 h 1549400"/>
              <a:gd name="connsiteX55" fmla="*/ 3314700 w 3365514"/>
              <a:gd name="connsiteY55" fmla="*/ 190500 h 1549400"/>
              <a:gd name="connsiteX56" fmla="*/ 3187700 w 3365514"/>
              <a:gd name="connsiteY56" fmla="*/ 76200 h 1549400"/>
              <a:gd name="connsiteX57" fmla="*/ 3124200 w 3365514"/>
              <a:gd name="connsiteY57" fmla="*/ 38100 h 1549400"/>
              <a:gd name="connsiteX58" fmla="*/ 2984500 w 3365514"/>
              <a:gd name="connsiteY58" fmla="*/ 12700 h 1549400"/>
              <a:gd name="connsiteX59" fmla="*/ 2946400 w 3365514"/>
              <a:gd name="connsiteY59" fmla="*/ 0 h 1549400"/>
              <a:gd name="connsiteX60" fmla="*/ 2006600 w 3365514"/>
              <a:gd name="connsiteY60" fmla="*/ 12700 h 1549400"/>
              <a:gd name="connsiteX61" fmla="*/ 1625600 w 3365514"/>
              <a:gd name="connsiteY61" fmla="*/ 38100 h 1549400"/>
              <a:gd name="connsiteX62" fmla="*/ 1536700 w 3365514"/>
              <a:gd name="connsiteY62" fmla="*/ 63500 h 1549400"/>
              <a:gd name="connsiteX63" fmla="*/ 1473200 w 3365514"/>
              <a:gd name="connsiteY63" fmla="*/ 114300 h 1549400"/>
              <a:gd name="connsiteX64" fmla="*/ 1473200 w 3365514"/>
              <a:gd name="connsiteY64" fmla="*/ 114300 h 1549400"/>
              <a:gd name="connsiteX65" fmla="*/ 1473200 w 3365514"/>
              <a:gd name="connsiteY65" fmla="*/ 1143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365514" h="1549400">
                <a:moveTo>
                  <a:pt x="1549400" y="114300"/>
                </a:moveTo>
                <a:lnTo>
                  <a:pt x="1549400" y="114300"/>
                </a:lnTo>
                <a:cubicBezTo>
                  <a:pt x="1507067" y="118533"/>
                  <a:pt x="1464844" y="124073"/>
                  <a:pt x="1422400" y="127000"/>
                </a:cubicBezTo>
                <a:cubicBezTo>
                  <a:pt x="1342046" y="132542"/>
                  <a:pt x="1261388" y="133277"/>
                  <a:pt x="1181100" y="139700"/>
                </a:cubicBezTo>
                <a:cubicBezTo>
                  <a:pt x="1122773" y="144366"/>
                  <a:pt x="1106096" y="153545"/>
                  <a:pt x="1054100" y="165100"/>
                </a:cubicBezTo>
                <a:cubicBezTo>
                  <a:pt x="1033028" y="169783"/>
                  <a:pt x="1011078" y="170974"/>
                  <a:pt x="990600" y="177800"/>
                </a:cubicBezTo>
                <a:lnTo>
                  <a:pt x="800100" y="254000"/>
                </a:lnTo>
                <a:cubicBezTo>
                  <a:pt x="778933" y="262467"/>
                  <a:pt x="756148" y="267671"/>
                  <a:pt x="736600" y="279400"/>
                </a:cubicBezTo>
                <a:cubicBezTo>
                  <a:pt x="715433" y="292100"/>
                  <a:pt x="695178" y="306461"/>
                  <a:pt x="673100" y="317500"/>
                </a:cubicBezTo>
                <a:cubicBezTo>
                  <a:pt x="612884" y="347608"/>
                  <a:pt x="612665" y="334634"/>
                  <a:pt x="558800" y="368300"/>
                </a:cubicBezTo>
                <a:cubicBezTo>
                  <a:pt x="540851" y="379518"/>
                  <a:pt x="525224" y="394097"/>
                  <a:pt x="508000" y="406400"/>
                </a:cubicBezTo>
                <a:cubicBezTo>
                  <a:pt x="495580" y="415272"/>
                  <a:pt x="482244" y="422822"/>
                  <a:pt x="469900" y="431800"/>
                </a:cubicBezTo>
                <a:cubicBezTo>
                  <a:pt x="435664" y="456699"/>
                  <a:pt x="406164" y="489068"/>
                  <a:pt x="368300" y="508000"/>
                </a:cubicBezTo>
                <a:lnTo>
                  <a:pt x="317500" y="533400"/>
                </a:lnTo>
                <a:cubicBezTo>
                  <a:pt x="309033" y="546100"/>
                  <a:pt x="302893" y="560707"/>
                  <a:pt x="292100" y="571500"/>
                </a:cubicBezTo>
                <a:cubicBezTo>
                  <a:pt x="281307" y="582293"/>
                  <a:pt x="266344" y="587922"/>
                  <a:pt x="254000" y="596900"/>
                </a:cubicBezTo>
                <a:cubicBezTo>
                  <a:pt x="224795" y="618140"/>
                  <a:pt x="145524" y="671055"/>
                  <a:pt x="114300" y="711200"/>
                </a:cubicBezTo>
                <a:cubicBezTo>
                  <a:pt x="95558" y="735297"/>
                  <a:pt x="73153" y="758440"/>
                  <a:pt x="63500" y="787400"/>
                </a:cubicBezTo>
                <a:cubicBezTo>
                  <a:pt x="3139" y="968484"/>
                  <a:pt x="63787" y="780045"/>
                  <a:pt x="25400" y="914400"/>
                </a:cubicBezTo>
                <a:cubicBezTo>
                  <a:pt x="21722" y="927272"/>
                  <a:pt x="15604" y="939432"/>
                  <a:pt x="12700" y="952500"/>
                </a:cubicBezTo>
                <a:cubicBezTo>
                  <a:pt x="7114" y="977637"/>
                  <a:pt x="4233" y="1003300"/>
                  <a:pt x="0" y="1028700"/>
                </a:cubicBezTo>
                <a:cubicBezTo>
                  <a:pt x="4233" y="1087967"/>
                  <a:pt x="2374" y="1147986"/>
                  <a:pt x="12700" y="1206500"/>
                </a:cubicBezTo>
                <a:cubicBezTo>
                  <a:pt x="15353" y="1221531"/>
                  <a:pt x="29228" y="1232180"/>
                  <a:pt x="38100" y="1244600"/>
                </a:cubicBezTo>
                <a:cubicBezTo>
                  <a:pt x="50403" y="1261824"/>
                  <a:pt x="62425" y="1279329"/>
                  <a:pt x="76200" y="1295400"/>
                </a:cubicBezTo>
                <a:cubicBezTo>
                  <a:pt x="101071" y="1324417"/>
                  <a:pt x="133161" y="1351068"/>
                  <a:pt x="165100" y="1371600"/>
                </a:cubicBezTo>
                <a:cubicBezTo>
                  <a:pt x="266101" y="1436530"/>
                  <a:pt x="267295" y="1440086"/>
                  <a:pt x="355600" y="1473200"/>
                </a:cubicBezTo>
                <a:cubicBezTo>
                  <a:pt x="368135" y="1477900"/>
                  <a:pt x="380517" y="1483574"/>
                  <a:pt x="393700" y="1485900"/>
                </a:cubicBezTo>
                <a:cubicBezTo>
                  <a:pt x="452657" y="1496304"/>
                  <a:pt x="512446" y="1501458"/>
                  <a:pt x="571500" y="1511300"/>
                </a:cubicBezTo>
                <a:cubicBezTo>
                  <a:pt x="633400" y="1521617"/>
                  <a:pt x="685724" y="1531402"/>
                  <a:pt x="749300" y="1536700"/>
                </a:cubicBezTo>
                <a:cubicBezTo>
                  <a:pt x="816931" y="1542336"/>
                  <a:pt x="884767" y="1545167"/>
                  <a:pt x="952500" y="1549400"/>
                </a:cubicBezTo>
                <a:cubicBezTo>
                  <a:pt x="1109133" y="1545167"/>
                  <a:pt x="1265896" y="1544334"/>
                  <a:pt x="1422400" y="1536700"/>
                </a:cubicBezTo>
                <a:cubicBezTo>
                  <a:pt x="1439834" y="1535850"/>
                  <a:pt x="1456027" y="1527122"/>
                  <a:pt x="1473200" y="1524000"/>
                </a:cubicBezTo>
                <a:cubicBezTo>
                  <a:pt x="1502651" y="1518645"/>
                  <a:pt x="1532467" y="1515533"/>
                  <a:pt x="1562100" y="1511300"/>
                </a:cubicBezTo>
                <a:cubicBezTo>
                  <a:pt x="1629762" y="1488746"/>
                  <a:pt x="1594097" y="1497867"/>
                  <a:pt x="1701800" y="1485900"/>
                </a:cubicBezTo>
                <a:lnTo>
                  <a:pt x="1943100" y="1460500"/>
                </a:lnTo>
                <a:cubicBezTo>
                  <a:pt x="2058319" y="1431695"/>
                  <a:pt x="1915947" y="1465437"/>
                  <a:pt x="2082800" y="1435100"/>
                </a:cubicBezTo>
                <a:cubicBezTo>
                  <a:pt x="2099973" y="1431978"/>
                  <a:pt x="2116383" y="1425269"/>
                  <a:pt x="2133600" y="1422400"/>
                </a:cubicBezTo>
                <a:cubicBezTo>
                  <a:pt x="2167266" y="1416789"/>
                  <a:pt x="2201654" y="1415990"/>
                  <a:pt x="2235200" y="1409700"/>
                </a:cubicBezTo>
                <a:cubicBezTo>
                  <a:pt x="2476603" y="1364437"/>
                  <a:pt x="2239719" y="1408194"/>
                  <a:pt x="2387600" y="1358900"/>
                </a:cubicBezTo>
                <a:cubicBezTo>
                  <a:pt x="2408078" y="1352074"/>
                  <a:pt x="2429933" y="1350433"/>
                  <a:pt x="2451100" y="1346200"/>
                </a:cubicBezTo>
                <a:cubicBezTo>
                  <a:pt x="2484967" y="1329267"/>
                  <a:pt x="2517544" y="1309462"/>
                  <a:pt x="2552700" y="1295400"/>
                </a:cubicBezTo>
                <a:cubicBezTo>
                  <a:pt x="2603797" y="1274961"/>
                  <a:pt x="2644105" y="1260877"/>
                  <a:pt x="2692400" y="1231900"/>
                </a:cubicBezTo>
                <a:cubicBezTo>
                  <a:pt x="2710550" y="1221010"/>
                  <a:pt x="2724697" y="1204079"/>
                  <a:pt x="2743200" y="1193800"/>
                </a:cubicBezTo>
                <a:cubicBezTo>
                  <a:pt x="2828753" y="1146271"/>
                  <a:pt x="2788089" y="1194164"/>
                  <a:pt x="2870200" y="1130300"/>
                </a:cubicBezTo>
                <a:cubicBezTo>
                  <a:pt x="2889103" y="1115598"/>
                  <a:pt x="2902978" y="1095269"/>
                  <a:pt x="2921000" y="1079500"/>
                </a:cubicBezTo>
                <a:cubicBezTo>
                  <a:pt x="2936930" y="1065562"/>
                  <a:pt x="2955870" y="1055338"/>
                  <a:pt x="2971800" y="1041400"/>
                </a:cubicBezTo>
                <a:cubicBezTo>
                  <a:pt x="2989822" y="1025631"/>
                  <a:pt x="3004578" y="1006369"/>
                  <a:pt x="3022600" y="990600"/>
                </a:cubicBezTo>
                <a:cubicBezTo>
                  <a:pt x="3038530" y="976662"/>
                  <a:pt x="3057470" y="966438"/>
                  <a:pt x="3073400" y="952500"/>
                </a:cubicBezTo>
                <a:cubicBezTo>
                  <a:pt x="3091422" y="936731"/>
                  <a:pt x="3106178" y="917469"/>
                  <a:pt x="3124200" y="901700"/>
                </a:cubicBezTo>
                <a:cubicBezTo>
                  <a:pt x="3171057" y="860700"/>
                  <a:pt x="3215493" y="846912"/>
                  <a:pt x="3251200" y="787400"/>
                </a:cubicBezTo>
                <a:cubicBezTo>
                  <a:pt x="3263900" y="766233"/>
                  <a:pt x="3278261" y="745978"/>
                  <a:pt x="3289300" y="723900"/>
                </a:cubicBezTo>
                <a:cubicBezTo>
                  <a:pt x="3295287" y="711926"/>
                  <a:pt x="3295358" y="697423"/>
                  <a:pt x="3302000" y="685800"/>
                </a:cubicBezTo>
                <a:cubicBezTo>
                  <a:pt x="3312502" y="667422"/>
                  <a:pt x="3327400" y="651933"/>
                  <a:pt x="3340100" y="635000"/>
                </a:cubicBezTo>
                <a:cubicBezTo>
                  <a:pt x="3350122" y="604935"/>
                  <a:pt x="3365500" y="564051"/>
                  <a:pt x="3365500" y="533400"/>
                </a:cubicBezTo>
                <a:cubicBezTo>
                  <a:pt x="3365500" y="440171"/>
                  <a:pt x="3366463" y="346223"/>
                  <a:pt x="3352800" y="254000"/>
                </a:cubicBezTo>
                <a:cubicBezTo>
                  <a:pt x="3349183" y="229582"/>
                  <a:pt x="3328856" y="210722"/>
                  <a:pt x="3314700" y="190500"/>
                </a:cubicBezTo>
                <a:cubicBezTo>
                  <a:pt x="3263934" y="117977"/>
                  <a:pt x="3264940" y="125353"/>
                  <a:pt x="3187700" y="76200"/>
                </a:cubicBezTo>
                <a:cubicBezTo>
                  <a:pt x="3166875" y="62948"/>
                  <a:pt x="3148549" y="42158"/>
                  <a:pt x="3124200" y="38100"/>
                </a:cubicBezTo>
                <a:cubicBezTo>
                  <a:pt x="3090231" y="32439"/>
                  <a:pt x="3020000" y="21575"/>
                  <a:pt x="2984500" y="12700"/>
                </a:cubicBezTo>
                <a:cubicBezTo>
                  <a:pt x="2971513" y="9453"/>
                  <a:pt x="2959100" y="4233"/>
                  <a:pt x="2946400" y="0"/>
                </a:cubicBezTo>
                <a:lnTo>
                  <a:pt x="2006600" y="12700"/>
                </a:lnTo>
                <a:cubicBezTo>
                  <a:pt x="1791578" y="17227"/>
                  <a:pt x="1789605" y="19877"/>
                  <a:pt x="1625600" y="38100"/>
                </a:cubicBezTo>
                <a:cubicBezTo>
                  <a:pt x="1609324" y="42169"/>
                  <a:pt x="1554920" y="54390"/>
                  <a:pt x="1536700" y="63500"/>
                </a:cubicBezTo>
                <a:cubicBezTo>
                  <a:pt x="1504658" y="79521"/>
                  <a:pt x="1496825" y="90675"/>
                  <a:pt x="1473200" y="114300"/>
                </a:cubicBezTo>
                <a:lnTo>
                  <a:pt x="1473200" y="114300"/>
                </a:lnTo>
                <a:lnTo>
                  <a:pt x="1473200" y="114300"/>
                </a:lnTo>
              </a:path>
            </a:pathLst>
          </a:cu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99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139-4B8B-2EFC-AD18-78A4102D3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29445534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Quadratic loss		</a:t>
                </a:r>
                <a:r>
                  <a:rPr lang="en-US" dirty="0"/>
                  <a:t>(typically used for regression)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Binary cross entropy		</a:t>
                </a:r>
                <a:r>
                  <a:rPr lang="en-US" dirty="0"/>
                  <a:t>(typically used for classification)</a:t>
                </a:r>
                <a:endParaRPr lang="en-US" b="1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𝑦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Exponential loss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(−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𝑤𝑦𝑓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/2)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charset="0"/>
                  </a:rPr>
                  <a:t>Quantile loss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charset="0"/>
                  </a:rPr>
                  <a:t>)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 b="-5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9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Common Loss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Marlett" pitchFamily="26" charset="0"/>
                  <a:buNone/>
                </a:pPr>
                <a:r>
                  <a:rPr lang="en-US" sz="2400" b="1" dirty="0">
                    <a:solidFill>
                      <a:srgbClr val="0033CC"/>
                    </a:solidFill>
                  </a:rPr>
                  <a:t>Quadratic loss: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>
                                <a:solidFill>
                                  <a:srgbClr val="0033CC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>
                                <a:solidFill>
                                  <a:srgbClr val="0033CC"/>
                                </a:solidFill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b="1" dirty="0">
                  <a:solidFill>
                    <a:srgbClr val="0033CC"/>
                  </a:solidFill>
                </a:endParaRPr>
              </a:p>
              <a:p>
                <a:pPr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Solution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Very Important Point</a:t>
                </a:r>
                <a:r>
                  <a:rPr lang="en-US" dirty="0">
                    <a:solidFill>
                      <a:srgbClr val="0033CC"/>
                    </a:solidFill>
                    <a:sym typeface="Wingdings" pitchFamily="2" charset="2"/>
                  </a:rPr>
                  <a:t> (VIP)</a:t>
                </a:r>
                <a:r>
                  <a:rPr lang="en-US" dirty="0">
                    <a:sym typeface="Wingdings" pitchFamily="2" charset="2"/>
                  </a:rPr>
                  <a:t>: As noted, the result</a:t>
                </a:r>
                <a:r>
                  <a:rPr lang="en-US" dirty="0"/>
                  <a:t> is independent of the details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 result depends solely on the form of the loss function and the probability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the data.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276600"/>
                <a:ext cx="3713774" cy="1060931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276600"/>
                <a:ext cx="3713774" cy="1060931"/>
              </a:xfrm>
              <a:prstGeom prst="rect">
                <a:avLst/>
              </a:prstGeom>
              <a:blipFill>
                <a:blip r:embed="rId3"/>
                <a:stretch>
                  <a:fillRect l="-676" t="-131818" b="-182955"/>
                </a:stretch>
              </a:blip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930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Common Loss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5105400"/>
              </a:xfrm>
            </p:spPr>
            <p:txBody>
              <a:bodyPr/>
              <a:lstStyle/>
              <a:p>
                <a:pPr>
                  <a:buFont typeface="Marlett" pitchFamily="26" charset="0"/>
                  <a:buNone/>
                </a:pPr>
                <a:r>
                  <a:rPr lang="en-US" sz="2400" b="1" dirty="0">
                    <a:solidFill>
                      <a:srgbClr val="0033CC"/>
                    </a:solidFill>
                  </a:rPr>
                  <a:t>Binary cross entropy loss: </a:t>
                </a:r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−[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(1−</m:t>
                              </m:r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Solution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r>
                  <a:rPr lang="en-US" dirty="0"/>
                  <a:t> is the ratio of data sample sizes for the two classes of objects labeled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5105400"/>
              </a:xfrm>
              <a:blipFill>
                <a:blip r:embed="rId2"/>
                <a:stretch>
                  <a:fillRect l="-1305" t="-14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3697402"/>
                <a:ext cx="7086042" cy="87459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697402"/>
                <a:ext cx="7086042" cy="874598"/>
              </a:xfrm>
              <a:prstGeom prst="rect">
                <a:avLst/>
              </a:prstGeom>
              <a:blipFill>
                <a:blip r:embed="rId3"/>
                <a:stretch>
                  <a:fillRect l="-356" b="-8219"/>
                </a:stretch>
              </a:blip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798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Common Loss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295400"/>
                <a:ext cx="7772400" cy="5105400"/>
              </a:xfrm>
            </p:spPr>
            <p:txBody>
              <a:bodyPr/>
              <a:lstStyle/>
              <a:p>
                <a:pPr>
                  <a:buFont typeface="Marlett" pitchFamily="26" charset="0"/>
                  <a:buNone/>
                </a:pPr>
                <a:r>
                  <a:rPr lang="en-US" sz="2400" b="1" dirty="0">
                    <a:solidFill>
                      <a:srgbClr val="0033CC"/>
                    </a:solidFill>
                  </a:rPr>
                  <a:t>Exponential loss: </a:t>
                </a:r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(−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𝑤𝑦𝑓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/2)</m:t>
                          </m:r>
                        </m:e>
                      </m:func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Solution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∈[−1,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=1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=−1)</m:t>
                        </m:r>
                      </m:den>
                    </m:f>
                  </m:oMath>
                </a14:m>
                <a:r>
                  <a:rPr lang="en-US" dirty="0"/>
                  <a:t> is the ratio of data sample sizes for the two classes of objects labeled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∈[−1,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5105400"/>
              </a:xfrm>
              <a:blipFill>
                <a:blip r:embed="rId2"/>
                <a:stretch>
                  <a:fillRect l="-1305" t="-14888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3697402"/>
                <a:ext cx="4708020" cy="922176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=−1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697402"/>
                <a:ext cx="4708020" cy="922176"/>
              </a:xfrm>
              <a:prstGeom prst="rect">
                <a:avLst/>
              </a:prstGeom>
              <a:blipFill>
                <a:blip r:embed="rId3"/>
                <a:stretch>
                  <a:fillRect l="-533" b="-3896"/>
                </a:stretch>
              </a:blip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285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CE72B8-1A5E-D706-0B3F-E85E5B8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40222BC-2F23-EA0F-2CD1-D71481E321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Supervised Learning</a:t>
                </a:r>
              </a:p>
              <a:p>
                <a:r>
                  <a:rPr lang="en-US" dirty="0"/>
                  <a:t>Given a data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,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, and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optimal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satisfies: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Stochastic Gradient Descent</a:t>
                </a:r>
              </a:p>
              <a:p>
                <a:r>
                  <a:rPr lang="en-US" dirty="0"/>
                  <a:t>This is the method of choice for minimizing the empirical risk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:   </a:t>
                </a:r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𝑅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  <a:cs typeface="Cambria Math" charset="0"/>
                </a:endParaRPr>
              </a:p>
              <a:p>
                <a:r>
                  <a:rPr lang="en-US" dirty="0"/>
                  <a:t>Batches of data are used, which introduces noise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40222BC-2F23-EA0F-2CD1-D71481E32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Risk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Taking the limit of the empirical risk function</a:t>
                </a: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yields the </a:t>
                </a:r>
                <a:r>
                  <a:rPr lang="en-US" b="1" dirty="0">
                    <a:solidFill>
                      <a:srgbClr val="0033CC"/>
                    </a:solidFill>
                  </a:rPr>
                  <a:t>risk </a:t>
                </a:r>
                <a:r>
                  <a:rPr lang="en-US" b="1" i="1" dirty="0">
                    <a:solidFill>
                      <a:srgbClr val="0033CC"/>
                    </a:solidFill>
                  </a:rPr>
                  <a:t>functional</a:t>
                </a:r>
                <a:r>
                  <a:rPr lang="en-US" dirty="0"/>
                  <a:t>,*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probability distribution of the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* A functional depends simultaneously on all the values of a function.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6579" b="-2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a mountain&#10;&#10;Description automatically generated">
            <a:extLst>
              <a:ext uri="{FF2B5EF4-FFF2-40B4-BE49-F238E27FC236}">
                <a16:creationId xmlns:a16="http://schemas.microsoft.com/office/drawing/2014/main" id="{5658E868-4E7C-128A-6265-2C616115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8" y="2514600"/>
            <a:ext cx="3846482" cy="39222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Risk Functional Landscape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defines a “landscape” in the space of parameters.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The Goal</a:t>
                </a:r>
                <a:r>
                  <a:rPr lang="en-US" dirty="0"/>
                  <a:t>: navigate to a good approximation of the lowest </a:t>
                </a:r>
              </a:p>
              <a:p>
                <a:pPr marL="0" indent="0">
                  <a:buNone/>
                </a:pPr>
                <a:r>
                  <a:rPr lang="en-US" dirty="0"/>
                  <a:t>point of the landscape defined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navigating the landscape defined</a:t>
                </a:r>
              </a:p>
              <a:p>
                <a:pPr marL="0" indent="0">
                  <a:buNone/>
                </a:pP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, which, necessarily, is </a:t>
                </a:r>
              </a:p>
              <a:p>
                <a:pPr marL="0" indent="0">
                  <a:buNone/>
                </a:pPr>
                <a:r>
                  <a:rPr lang="en-US" dirty="0"/>
                  <a:t>constructed with a </a:t>
                </a:r>
                <a:r>
                  <a:rPr lang="en-US" i="1" dirty="0">
                    <a:solidFill>
                      <a:srgbClr val="0033CC"/>
                    </a:solidFill>
                  </a:rPr>
                  <a:t>finite</a:t>
                </a:r>
                <a:r>
                  <a:rPr lang="en-US" dirty="0"/>
                  <a:t> amount of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what we mean when we say </a:t>
                </a:r>
              </a:p>
              <a:p>
                <a:pPr marL="0" indent="0">
                  <a:buNone/>
                </a:pPr>
                <a:r>
                  <a:rPr lang="en-US" dirty="0"/>
                  <a:t>a model </a:t>
                </a:r>
                <a:r>
                  <a:rPr lang="en-US" i="1" dirty="0">
                    <a:solidFill>
                      <a:srgbClr val="0033CC"/>
                    </a:solidFill>
                  </a:rPr>
                  <a:t>generalizes</a:t>
                </a:r>
                <a:r>
                  <a:rPr lang="en-US" dirty="0"/>
                  <a:t>. The lowest point yields</a:t>
                </a:r>
              </a:p>
              <a:p>
                <a:pPr marL="0" indent="0">
                  <a:buNone/>
                </a:pPr>
                <a:r>
                  <a:rPr lang="en-US" dirty="0"/>
                  <a:t>the best-fit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96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9FF5AE91-B7A5-7A43-D386-78401CCF7E6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914400" y="2825496"/>
                <a:ext cx="7848600" cy="1975104"/>
              </a:xfrm>
            </p:spPr>
            <p:txBody>
              <a:bodyPr/>
              <a:lstStyle/>
              <a:p>
                <a:r>
                  <a:rPr lang="en-US" dirty="0"/>
                  <a:t>finding the best-fit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9FF5AE91-B7A5-7A43-D386-78401CCF7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14400" y="2825496"/>
                <a:ext cx="7848600" cy="1975104"/>
              </a:xfrm>
              <a:blipFill>
                <a:blip r:embed="rId2"/>
                <a:stretch>
                  <a:fillRect l="-2423" r="-3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885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Ideally, the quantity we would like to minimize is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find the optimal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know the functional form of the loss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because we choose it. But usually, we do not know the probability distribution,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dirty="0"/>
                  <a:t>, of the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Nevertheless, we can still derive a very important result.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3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minimize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note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Therefore, we can write the functional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:r>
                  <a:rPr lang="en-US" dirty="0">
                    <a:solidFill>
                      <a:srgbClr val="0033CC"/>
                    </a:solidFill>
                    <a:ea typeface="Cambria Math" panose="02040503050406030204" pitchFamily="18" charset="0"/>
                  </a:rPr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 b="-48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4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Now let’s add an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arbitrary</a:t>
                </a:r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to the best-fit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m:rPr>
                          <m:aln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3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Rearranging we find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In the limit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the lefthand side becomes the functional derivative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assumption,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zero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4474" b="-3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want the expression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hold for any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can happen if only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Assuming the integral and partial derivative operations commute, and noting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we arrive at the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V</a:t>
                </a:r>
                <a:r>
                  <a:rPr lang="en-US" dirty="0">
                    <a:solidFill>
                      <a:srgbClr val="0033CC"/>
                    </a:solidFill>
                  </a:rPr>
                  <a:t>ery </a:t>
                </a:r>
                <a:r>
                  <a:rPr lang="en-US" b="1" dirty="0">
                    <a:solidFill>
                      <a:srgbClr val="0033CC"/>
                    </a:solidFill>
                  </a:rPr>
                  <a:t>I</a:t>
                </a:r>
                <a:r>
                  <a:rPr lang="en-US" dirty="0">
                    <a:solidFill>
                      <a:srgbClr val="0033CC"/>
                    </a:solidFill>
                  </a:rPr>
                  <a:t>mportant Result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  <a:blipFill>
                <a:blip r:embed="rId2"/>
                <a:stretch>
                  <a:fillRect l="-1305" t="-23421" r="-1305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/>
              <p:nvPr/>
            </p:nvSpPr>
            <p:spPr>
              <a:xfrm>
                <a:off x="4600840" y="5263669"/>
                <a:ext cx="3019160" cy="1060931"/>
              </a:xfrm>
              <a:prstGeom prst="rect">
                <a:avLst/>
              </a:prstGeom>
              <a:solidFill>
                <a:srgbClr val="FFFC8F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40" y="5263669"/>
                <a:ext cx="3019160" cy="1060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231</TotalTime>
  <Words>1002</Words>
  <Application>Microsoft Macintosh PowerPoint</Application>
  <PresentationFormat>Letter Paper (8.5x11 in)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Marlett</vt:lpstr>
      <vt:lpstr>Times New Roman</vt:lpstr>
      <vt:lpstr>Wingdings</vt:lpstr>
      <vt:lpstr>Default Design</vt:lpstr>
      <vt:lpstr>Machine learning in physics Foundations 3</vt:lpstr>
      <vt:lpstr>Recap: Risk Functional</vt:lpstr>
      <vt:lpstr>Recap: Risk Functional Landscape</vt:lpstr>
      <vt:lpstr>finding the best-fit function 〖f=f〗^∗ </vt:lpstr>
      <vt:lpstr>Finding the Best-Fit Function </vt:lpstr>
      <vt:lpstr>Finding the Best-Fit Function </vt:lpstr>
      <vt:lpstr>Finding the Best-Fit Function </vt:lpstr>
      <vt:lpstr>Finding the Best-Fit Function </vt:lpstr>
      <vt:lpstr>Finding the Best-Fit Function </vt:lpstr>
      <vt:lpstr>Finding the Best-Fit Function </vt:lpstr>
      <vt:lpstr>Minimization in practice</vt:lpstr>
      <vt:lpstr>Minimization in Practice</vt:lpstr>
      <vt:lpstr>Minimization in Practice</vt:lpstr>
      <vt:lpstr>Common loss functions</vt:lpstr>
      <vt:lpstr>Common Loss Functions</vt:lpstr>
      <vt:lpstr>Common Loss Functions</vt:lpstr>
      <vt:lpstr>Common Loss Functions</vt:lpstr>
      <vt:lpstr>Common Loss Functions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5</cp:revision>
  <cp:lastPrinted>2019-01-07T00:35:58Z</cp:lastPrinted>
  <dcterms:created xsi:type="dcterms:W3CDTF">2024-08-29T20:46:20Z</dcterms:created>
  <dcterms:modified xsi:type="dcterms:W3CDTF">2025-01-20T03:30:14Z</dcterms:modified>
</cp:coreProperties>
</file>