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1027" r:id="rId3"/>
    <p:sldId id="1075" r:id="rId4"/>
    <p:sldId id="1076" r:id="rId5"/>
    <p:sldId id="1077" r:id="rId6"/>
    <p:sldId id="1067" r:id="rId7"/>
    <p:sldId id="1056" r:id="rId8"/>
    <p:sldId id="1078" r:id="rId9"/>
    <p:sldId id="1054" r:id="rId10"/>
    <p:sldId id="1079" r:id="rId11"/>
    <p:sldId id="1080" r:id="rId12"/>
  </p:sldIdLst>
  <p:sldSz cx="9144000" cy="6858000" type="letter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58" userDrawn="1">
          <p15:clr>
            <a:srgbClr val="A4A3A4"/>
          </p15:clr>
        </p15:guide>
        <p15:guide id="2" pos="295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FC8F"/>
    <a:srgbClr val="FF0000"/>
    <a:srgbClr val="98CA00"/>
    <a:srgbClr val="4032A1"/>
    <a:srgbClr val="6BEEE1"/>
    <a:srgbClr val="99CA00"/>
    <a:srgbClr val="A0CA5B"/>
    <a:srgbClr val="4734A0"/>
    <a:srgbClr val="4B36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05"/>
    <p:restoredTop sz="86620"/>
  </p:normalViewPr>
  <p:slideViewPr>
    <p:cSldViewPr>
      <p:cViewPr varScale="1">
        <p:scale>
          <a:sx n="90" d="100"/>
          <a:sy n="90" d="100"/>
        </p:scale>
        <p:origin x="263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4536"/>
    </p:cViewPr>
  </p:sorterViewPr>
  <p:notesViewPr>
    <p:cSldViewPr>
      <p:cViewPr varScale="1">
        <p:scale>
          <a:sx n="44" d="100"/>
          <a:sy n="44" d="100"/>
        </p:scale>
        <p:origin x="-1392" y="-72"/>
      </p:cViewPr>
      <p:guideLst>
        <p:guide orient="horz" pos="2258"/>
        <p:guide pos="295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210"/>
            <a:ext cx="4160937" cy="370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t" anchorCtr="0" compatLnSpc="1">
            <a:prstTxWarp prst="textNoShape">
              <a:avLst/>
            </a:prstTxWarp>
          </a:bodyPr>
          <a:lstStyle>
            <a:lvl1pPr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-1210"/>
            <a:ext cx="4160936" cy="370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t" anchorCtr="0" compatLnSpc="1">
            <a:prstTxWarp prst="textNoShape">
              <a:avLst/>
            </a:prstTxWarp>
          </a:bodyPr>
          <a:lstStyle>
            <a:lvl1pPr algn="r"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81325" y="560388"/>
            <a:ext cx="3635375" cy="27257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3494" y="3473753"/>
            <a:ext cx="7034213" cy="3292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042" tIns="51377" rIns="101042" bIns="513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5086"/>
            <a:ext cx="4160937" cy="37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b" anchorCtr="0" compatLnSpc="1">
            <a:prstTxWarp prst="textNoShape">
              <a:avLst/>
            </a:prstTxWarp>
          </a:bodyPr>
          <a:lstStyle>
            <a:lvl1pPr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r>
              <a:rPr lang="en-US"/>
              <a:t>Multivariate Analysis        Harrison B. Prosper       Durham, UK 2002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5086"/>
            <a:ext cx="4160936" cy="37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b" anchorCtr="0" compatLnSpc="1">
            <a:prstTxWarp prst="textNoShape">
              <a:avLst/>
            </a:prstTxWarp>
          </a:bodyPr>
          <a:lstStyle>
            <a:lvl1pPr algn="r"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fld id="{887413D6-4D90-094B-878C-C9B479C8F2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109" charset="-128"/>
        <a:cs typeface="ＭＳ Ｐゴシック" pitchFamily="-109" charset="-128"/>
      </a:defRPr>
    </a:lvl1pPr>
    <a:lvl2pPr marL="468313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2pPr>
    <a:lvl3pPr marL="935038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3pPr>
    <a:lvl4pPr marL="1401763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4pPr>
    <a:lvl5pPr marL="1870075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Multivariate Analysis        Harrison B. Prosper       Durham, UK 2002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7413D6-4D90-094B-878C-C9B479C8F2A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93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7747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F4C301C-9EF7-E355-B6C7-843289630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FSU: Machine Learning in Physics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6487E0-6C48-9842-89A3-09BD27C705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55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84F67-D0EA-C8DB-1288-825F84C1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2568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3810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600" y="1295400"/>
            <a:ext cx="3810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480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4699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069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4699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04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2825496"/>
            <a:ext cx="7772400" cy="1975104"/>
          </a:xfrm>
        </p:spPr>
        <p:txBody>
          <a:bodyPr/>
          <a:lstStyle>
            <a:lvl1pPr marR="9144" algn="l">
              <a:defRPr sz="3600" b="1" cap="all" spc="0" baseline="0">
                <a:effectLst>
                  <a:reflection blurRad="12700" stA="34000" endA="740" endPos="53000" dir="5400000" sy="-100000" algn="bl" rotWithShape="0"/>
                </a:effectLst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8CF78B-6BF1-F401-D2E4-0AA44F61548A}"/>
              </a:ext>
            </a:extLst>
          </p:cNvPr>
          <p:cNvSpPr/>
          <p:nvPr userDrawn="1"/>
        </p:nvSpPr>
        <p:spPr bwMode="auto">
          <a:xfrm>
            <a:off x="6705600" y="5867400"/>
            <a:ext cx="914400" cy="91440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E472BB36-DE68-CDFF-8FB2-4944562CAFD5}"/>
              </a:ext>
            </a:extLst>
          </p:cNvPr>
          <p:cNvSpPr/>
          <p:nvPr userDrawn="1"/>
        </p:nvSpPr>
        <p:spPr bwMode="auto">
          <a:xfrm>
            <a:off x="8449294" y="6458197"/>
            <a:ext cx="685800" cy="381000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22409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914400" y="1377696"/>
            <a:ext cx="7772400" cy="1975104"/>
          </a:xfrm>
        </p:spPr>
        <p:txBody>
          <a:bodyPr/>
          <a:lstStyle>
            <a:lvl1pPr marR="9144" algn="l">
              <a:defRPr sz="3600" b="1" cap="all" spc="0" baseline="0">
                <a:effectLst>
                  <a:reflection blurRad="12700" stA="34000" endA="740" endPos="53000" dir="5400000" sy="-100000" algn="bl" rotWithShape="0"/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Machine Learning in physics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D9514EB4-1C3F-7203-17FC-7424F79988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14400" y="3511296"/>
            <a:ext cx="7772400" cy="197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marR="9144" algn="l" rtl="0" eaLnBrk="0" fontAlgn="base" hangingPunct="0">
              <a:spcBef>
                <a:spcPct val="0"/>
              </a:spcBef>
              <a:spcAft>
                <a:spcPct val="0"/>
              </a:spcAft>
              <a:defRPr sz="3600" b="1" cap="all" spc="0" baseline="0">
                <a:solidFill>
                  <a:srgbClr val="0000CC"/>
                </a:solidFill>
                <a:effectLst>
                  <a:reflection blurRad="12700" stA="34000" endA="740" endPos="53000" dir="5400000" sy="-100000" algn="bl" rotWithShape="0"/>
                </a:effectLst>
                <a:latin typeface="Arial"/>
                <a:ea typeface="ＭＳ Ｐゴシック" pitchFamily="-109" charset="-128"/>
                <a:cs typeface="Arial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  <a:ea typeface="ＭＳ Ｐゴシック" pitchFamily="-109" charset="-128"/>
                <a:cs typeface="ＭＳ Ｐゴシック" pitchFamily="-109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  <a:ea typeface="ＭＳ Ｐゴシック" pitchFamily="-109" charset="-128"/>
                <a:cs typeface="ＭＳ Ｐゴシック" pitchFamily="-109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  <a:ea typeface="ＭＳ Ｐゴシック" pitchFamily="-109" charset="-128"/>
                <a:cs typeface="ＭＳ Ｐゴシック" pitchFamily="-109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  <a:ea typeface="ＭＳ Ｐゴシック" pitchFamily="-109" charset="-128"/>
                <a:cs typeface="ＭＳ Ｐゴシック" pitchFamily="-109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</a:defRPr>
            </a:lvl9pPr>
          </a:lstStyle>
          <a:p>
            <a:r>
              <a:rPr lang="en-US" sz="2400" b="0" i="0" kern="0" cap="small" baseline="0" dirty="0">
                <a:solidFill>
                  <a:schemeClr val="tx1"/>
                </a:solidFill>
                <a:latin typeface="+mn-lt"/>
              </a:rPr>
              <a:t>Harrison B. prosper</a:t>
            </a:r>
          </a:p>
          <a:p>
            <a:endParaRPr lang="en-US" sz="2400" b="0" i="0" kern="0" cap="small" baseline="0" dirty="0">
              <a:solidFill>
                <a:schemeClr val="tx1"/>
              </a:solidFill>
              <a:latin typeface="+mn-lt"/>
            </a:endParaRPr>
          </a:p>
          <a:p>
            <a:r>
              <a:rPr lang="en-US" sz="2400" b="0" i="0" kern="0" cap="small" baseline="0" dirty="0">
                <a:solidFill>
                  <a:schemeClr val="tx1"/>
                </a:solidFill>
                <a:latin typeface="+mn-lt"/>
              </a:rPr>
              <a:t>PHY6938</a:t>
            </a:r>
            <a:endParaRPr lang="en-US" sz="2800" b="0" i="0" kern="0" cap="small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EC9E5B-8A28-1B6B-D3E7-3E9521354FBE}"/>
              </a:ext>
            </a:extLst>
          </p:cNvPr>
          <p:cNvSpPr/>
          <p:nvPr userDrawn="1"/>
        </p:nvSpPr>
        <p:spPr bwMode="auto">
          <a:xfrm>
            <a:off x="762000" y="3511296"/>
            <a:ext cx="914400" cy="91440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DF16E033-80B5-2ADB-62C6-C637CCE38381}"/>
              </a:ext>
            </a:extLst>
          </p:cNvPr>
          <p:cNvSpPr/>
          <p:nvPr userDrawn="1"/>
        </p:nvSpPr>
        <p:spPr bwMode="auto">
          <a:xfrm>
            <a:off x="8449294" y="6458197"/>
            <a:ext cx="685800" cy="381000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06962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295400"/>
            <a:ext cx="7772400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0F15DE-6B04-7264-D863-843F42C0E0E9}"/>
              </a:ext>
            </a:extLst>
          </p:cNvPr>
          <p:cNvCxnSpPr/>
          <p:nvPr userDrawn="1"/>
        </p:nvCxnSpPr>
        <p:spPr bwMode="auto">
          <a:xfrm>
            <a:off x="0" y="6400800"/>
            <a:ext cx="9144000" cy="0"/>
          </a:xfrm>
          <a:prstGeom prst="line">
            <a:avLst/>
          </a:prstGeom>
          <a:noFill/>
          <a:ln w="1270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2220806-BEE9-EFFE-0921-DFEF6BB8FA1D}"/>
              </a:ext>
            </a:extLst>
          </p:cNvPr>
          <p:cNvSpPr txBox="1"/>
          <p:nvPr userDrawn="1"/>
        </p:nvSpPr>
        <p:spPr>
          <a:xfrm>
            <a:off x="11474" y="6474023"/>
            <a:ext cx="2709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FSU: Machine Learning in Physics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B4AF15-DD31-995A-6565-3F133A45E1D8}"/>
              </a:ext>
            </a:extLst>
          </p:cNvPr>
          <p:cNvSpPr txBox="1"/>
          <p:nvPr userDrawn="1"/>
        </p:nvSpPr>
        <p:spPr>
          <a:xfrm>
            <a:off x="8642684" y="6443246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79503ECA-0FA0-C844-BE1C-9E0ADD6C9254}" type="slidenum">
              <a:rPr lang="en-US" sz="1600" smtClean="0"/>
              <a:t>‹#›</a:t>
            </a:fld>
            <a:endParaRPr lang="en-US" sz="16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90" r:id="rId2"/>
    <p:sldLayoutId id="2147483889" r:id="rId3"/>
    <p:sldLayoutId id="2147483888" r:id="rId4"/>
    <p:sldLayoutId id="2147483891" r:id="rId5"/>
    <p:sldLayoutId id="2147483884" r:id="rId6"/>
    <p:sldLayoutId id="2147483885" r:id="rId7"/>
    <p:sldLayoutId id="2147483886" r:id="rId8"/>
    <p:sldLayoutId id="2147483892" r:id="rId9"/>
    <p:sldLayoutId id="2147483893" r:id="rId10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/>
          <a:ea typeface="ＭＳ Ｐゴシック" pitchFamily="-109" charset="-128"/>
          <a:cs typeface="Times New Roman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Ø"/>
        <a:defRPr sz="2400">
          <a:solidFill>
            <a:schemeClr val="tx1"/>
          </a:solidFill>
          <a:latin typeface="Times New Roman"/>
          <a:ea typeface="ＭＳ Ｐゴシック" pitchFamily="-109" charset="-128"/>
          <a:cs typeface="Times New Roman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9900"/>
        </a:buClr>
        <a:buFont typeface="Wingdings" pitchFamily="2" charset="2"/>
        <a:buChar char="Ø"/>
        <a:defRPr sz="2400">
          <a:solidFill>
            <a:schemeClr val="tx1"/>
          </a:solidFill>
          <a:latin typeface="Times New Roman"/>
          <a:ea typeface="ＭＳ Ｐゴシック" pitchFamily="-65" charset="-128"/>
          <a:cs typeface="Times New Roman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00CC"/>
        </a:buClr>
        <a:buFont typeface="Wingdings" pitchFamily="2" charset="2"/>
        <a:buChar char="Ø"/>
        <a:defRPr sz="2400">
          <a:solidFill>
            <a:schemeClr val="tx1"/>
          </a:solidFill>
          <a:latin typeface="Times New Roman"/>
          <a:ea typeface="ＭＳ Ｐゴシック" pitchFamily="-65" charset="-128"/>
          <a:cs typeface="Times New Roman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Times New Roman"/>
          <a:ea typeface="ＭＳ Ｐゴシック" pitchFamily="-65" charset="-128"/>
          <a:cs typeface="Times New Roman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Times New Roman"/>
          <a:ea typeface="ＭＳ Ｐゴシック" pitchFamily="-65" charset="-128"/>
          <a:cs typeface="Times New Roman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astronn.readthedocs.io/en/stable/galaxy10.html" TargetMode="Externa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E000CB-EC61-7DFA-0258-19D3DFAC49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in physics</a:t>
            </a:r>
            <a:br>
              <a:rPr lang="en-US" dirty="0"/>
            </a:br>
            <a:r>
              <a:rPr lang="en-US" dirty="0">
                <a:solidFill>
                  <a:schemeClr val="accent1"/>
                </a:solidFill>
              </a:rPr>
              <a:t>Tutorial 4 / CNN</a:t>
            </a:r>
            <a:endParaRPr lang="en-US" sz="24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334222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6F555A-CC48-114E-CEF1-CF251EC63C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2DB308F-D29A-5273-59A2-24FE0ED22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Model: </a:t>
            </a:r>
            <a:r>
              <a:rPr lang="en-US" dirty="0">
                <a:solidFill>
                  <a:schemeClr val="accent1"/>
                </a:solidFill>
              </a:rPr>
              <a:t>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D941D-98DC-5344-6AB5-21FBF5AEC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</a:rPr>
              <a:t>Samples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Training sample size:	</a:t>
            </a:r>
            <a:r>
              <a:rPr lang="en-US" dirty="0">
                <a:solidFill>
                  <a:srgbClr val="0033CC"/>
                </a:solidFill>
              </a:rPr>
              <a:t>10,000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Validation sample size:	  </a:t>
            </a:r>
            <a:r>
              <a:rPr lang="en-US" dirty="0">
                <a:solidFill>
                  <a:srgbClr val="0033CC"/>
                </a:solidFill>
              </a:rPr>
              <a:t>1,600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Testing sample size:	  </a:t>
            </a:r>
            <a:r>
              <a:rPr lang="en-US" dirty="0">
                <a:solidFill>
                  <a:srgbClr val="0033CC"/>
                </a:solidFill>
              </a:rPr>
              <a:t>1,000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rgbClr val="0033CC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</a:rPr>
              <a:t>Training hyperparameters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Number of iterations:	</a:t>
            </a:r>
            <a:r>
              <a:rPr lang="en-US" dirty="0">
                <a:solidFill>
                  <a:srgbClr val="0033CC"/>
                </a:solidFill>
              </a:rPr>
              <a:t>10,000 (200 epochs)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Batch size:		       	     </a:t>
            </a:r>
            <a:r>
              <a:rPr lang="en-US" dirty="0">
                <a:solidFill>
                  <a:srgbClr val="0033CC"/>
                </a:solidFill>
              </a:rPr>
              <a:t>200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Learning rate:		       </a:t>
            </a:r>
            <a:r>
              <a:rPr lang="en-US" dirty="0">
                <a:solidFill>
                  <a:srgbClr val="0033CC"/>
                </a:solidFill>
              </a:rPr>
              <a:t>10</a:t>
            </a:r>
            <a:r>
              <a:rPr lang="en-US" baseline="30000" dirty="0">
                <a:solidFill>
                  <a:srgbClr val="0033CC"/>
                </a:solidFill>
              </a:rPr>
              <a:t>-3</a:t>
            </a:r>
            <a:r>
              <a:rPr lang="en-US" dirty="0"/>
              <a:t> 		</a:t>
            </a:r>
          </a:p>
        </p:txBody>
      </p:sp>
    </p:spTree>
    <p:extLst>
      <p:ext uri="{BB962C8B-B14F-4D97-AF65-F5344CB8AC3E}">
        <p14:creationId xmlns:p14="http://schemas.microsoft.com/office/powerpoint/2010/main" val="194928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FAC7ED-1464-440E-BE7D-D51699E60D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963634F-ED24-C916-0311-8A8294F22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Model: </a:t>
            </a:r>
            <a:r>
              <a:rPr lang="en-US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1B967-5626-EE21-9BA9-D495CF87C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</a:rPr>
              <a:t>Accuracy:	71.2%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</p:txBody>
      </p:sp>
      <p:pic>
        <p:nvPicPr>
          <p:cNvPr id="4" name="Picture 3" descr="A graph showing the value of training&#10;&#10;Description automatically generated">
            <a:extLst>
              <a:ext uri="{FF2B5EF4-FFF2-40B4-BE49-F238E27FC236}">
                <a16:creationId xmlns:a16="http://schemas.microsoft.com/office/drawing/2014/main" id="{F31CE7DE-BF09-6218-56E0-3B3EB1ACF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085975"/>
            <a:ext cx="4186238" cy="27908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A colorful squares with black and white numbers&#10;&#10;Description automatically generated">
            <a:extLst>
              <a:ext uri="{FF2B5EF4-FFF2-40B4-BE49-F238E27FC236}">
                <a16:creationId xmlns:a16="http://schemas.microsoft.com/office/drawing/2014/main" id="{57FF5CFE-7C5A-4AF0-65A0-430F4AA32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1524000"/>
            <a:ext cx="4572000" cy="4572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897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47B72B-CBF3-BA89-4F7A-266EE54F99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C422737-B0BC-5667-4514-0BB233340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67438-7A40-3517-7182-07EC02666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standard </a:t>
            </a:r>
            <a:r>
              <a:rPr lang="en-US" dirty="0">
                <a:solidFill>
                  <a:srgbClr val="0033CC"/>
                </a:solidFill>
              </a:rPr>
              <a:t>CNN </a:t>
            </a:r>
            <a:r>
              <a:rPr lang="en-US" dirty="0"/>
              <a:t>comprises three types of processing layers: 1. </a:t>
            </a:r>
            <a:r>
              <a:rPr lang="en-US" dirty="0">
                <a:solidFill>
                  <a:srgbClr val="0033CC"/>
                </a:solidFill>
              </a:rPr>
              <a:t>convolution</a:t>
            </a:r>
            <a:r>
              <a:rPr lang="en-US" dirty="0"/>
              <a:t>, 2. </a:t>
            </a:r>
            <a:r>
              <a:rPr lang="en-US" dirty="0">
                <a:solidFill>
                  <a:srgbClr val="0033CC"/>
                </a:solidFill>
              </a:rPr>
              <a:t>pooling</a:t>
            </a:r>
            <a:r>
              <a:rPr lang="en-US" dirty="0"/>
              <a:t>, and 3. </a:t>
            </a:r>
            <a:r>
              <a:rPr lang="en-US" dirty="0">
                <a:solidFill>
                  <a:srgbClr val="0033CC"/>
                </a:solidFill>
              </a:rPr>
              <a:t>classification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33CC"/>
                </a:solidFill>
              </a:rPr>
              <a:t>1. Convolution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screenshot of a grid&#10;&#10;Description automatically generated">
            <a:extLst>
              <a:ext uri="{FF2B5EF4-FFF2-40B4-BE49-F238E27FC236}">
                <a16:creationId xmlns:a16="http://schemas.microsoft.com/office/drawing/2014/main" id="{9CB1739E-288E-E84C-4D69-96128C255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116" y="2743200"/>
            <a:ext cx="4546785" cy="3371850"/>
          </a:xfrm>
          <a:prstGeom prst="rect">
            <a:avLst/>
          </a:prstGeom>
        </p:spPr>
      </p:pic>
      <p:pic>
        <p:nvPicPr>
          <p:cNvPr id="10" name="Picture 9" descr="A screenshot of a grid&#10;&#10;Description automatically generated">
            <a:extLst>
              <a:ext uri="{FF2B5EF4-FFF2-40B4-BE49-F238E27FC236}">
                <a16:creationId xmlns:a16="http://schemas.microsoft.com/office/drawing/2014/main" id="{310ED0AE-5042-C75A-45C2-B006C5071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743200"/>
            <a:ext cx="4664403" cy="345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38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04A2EB-C419-3A36-2871-21665243FC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1135625-17C9-1F41-28EB-EDCA3A7C2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DBCDC-C400-31B7-CAD1-3A67FFA3B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33CC"/>
                </a:solidFill>
              </a:rPr>
              <a:t>2. Pooling</a:t>
            </a:r>
          </a:p>
          <a:p>
            <a:pPr marL="0" indent="0">
              <a:buNone/>
            </a:pPr>
            <a:endParaRPr lang="en-US" b="1" dirty="0">
              <a:solidFill>
                <a:srgbClr val="0033CC"/>
              </a:solidFill>
            </a:endParaRPr>
          </a:p>
          <a:p>
            <a:pPr marL="0" indent="0">
              <a:buNone/>
            </a:pPr>
            <a:r>
              <a:rPr lang="en-US" dirty="0"/>
              <a:t>MaxPool2d</a:t>
            </a:r>
          </a:p>
          <a:p>
            <a:pPr marL="0" indent="0">
              <a:buNone/>
            </a:pPr>
            <a:r>
              <a:rPr lang="en-US" dirty="0"/>
              <a:t>AvgPool2d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2" descr="creen Shot 2016-08-10 at 3.38.39 AM.png">
            <a:extLst>
              <a:ext uri="{FF2B5EF4-FFF2-40B4-BE49-F238E27FC236}">
                <a16:creationId xmlns:a16="http://schemas.microsoft.com/office/drawing/2014/main" id="{DBF08292-1B19-1B74-CDB0-54C57BA67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295400"/>
            <a:ext cx="5476536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387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929DBA-018A-238B-2970-068226A89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D4CBF8-2CCD-7EC9-8350-5CC62476A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6B9B49-304C-180B-5E96-3B33FD1897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0033CC"/>
                    </a:solidFill>
                  </a:rPr>
                  <a:t>3. Classification</a:t>
                </a:r>
              </a:p>
              <a:p>
                <a:pPr marL="0" indent="0">
                  <a:buNone/>
                </a:pPr>
                <a:endParaRPr lang="en-US" b="1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charset="0"/>
                                </a:rPr>
                                <m:t>j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b="0" i="0" dirty="0">
                  <a:latin typeface="Cambria Math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33CC"/>
                    </a:solidFill>
                  </a:rPr>
                  <a:t>In our galaxy classification example,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dirty="0"/>
                  <a:t>,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)=1/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6B9B49-304C-180B-5E96-3B33FD1897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9010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F34D2D-A210-F1EE-59AE-19AE9255A2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3CE3096-A57A-6157-6F84-8B8A9FB35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F43770-9566-46C7-758F-942FE41B09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Since this is a multi-class problem, we’ll train a model,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,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outputs that satisfy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by minimizing the empirical risk</a:t>
                </a:r>
                <a:endParaRPr lang="en-US" b="1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b="0" i="0" dirty="0">
                  <a:latin typeface="Cambria Math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class label associated with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F43770-9566-46C7-758F-942FE41B09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t="-1316" r="-1958" b="-1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568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8363AD-3EC9-612C-DEDC-FE624437AB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7EC2CE-5B10-7A14-5C25-5E88333079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Tutorial 4</a:t>
            </a:r>
            <a:endParaRPr lang="en-US" sz="24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42648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1CF93D-FDD3-43DB-4570-580903FD8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B279E5A-1E8E-574A-DDCD-07B1AAE35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4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00A18EE-490E-A176-D2EC-4715A9944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</a:rPr>
              <a:t>Goal</a:t>
            </a:r>
            <a:r>
              <a:rPr lang="en-US" dirty="0"/>
              <a:t>: classify galaxies </a:t>
            </a:r>
            <a:br>
              <a:rPr lang="en-US" dirty="0"/>
            </a:br>
            <a:r>
              <a:rPr lang="en-US" dirty="0"/>
              <a:t>into 7 morphology </a:t>
            </a:r>
            <a:br>
              <a:rPr lang="en-US" dirty="0"/>
            </a:br>
            <a:r>
              <a:rPr lang="en-US" dirty="0"/>
              <a:t>classes using a CNN.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https://astronn.readthedocs.io/en/stable/galaxy10.html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collage of images of galaxies&#10;&#10;Description automatically generated">
            <a:extLst>
              <a:ext uri="{FF2B5EF4-FFF2-40B4-BE49-F238E27FC236}">
                <a16:creationId xmlns:a16="http://schemas.microsoft.com/office/drawing/2014/main" id="{99F440BB-BE62-7FBE-05C0-A5F04D138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8656" y="1244600"/>
            <a:ext cx="5175643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629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E2FCBD-4682-98B8-F60B-CA8EE6C02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0B29E-9D32-D97C-6240-C7D65878EA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Our model comprises </a:t>
            </a:r>
            <a:r>
              <a:rPr lang="en-US" dirty="0">
                <a:solidFill>
                  <a:srgbClr val="0033CC"/>
                </a:solidFill>
              </a:rPr>
              <a:t>4 layers</a:t>
            </a:r>
            <a:r>
              <a:rPr lang="en-US" dirty="0"/>
              <a:t>, each </a:t>
            </a:r>
          </a:p>
          <a:p>
            <a:pPr marL="0" indent="0">
              <a:buNone/>
            </a:pPr>
            <a:r>
              <a:rPr lang="en-US" dirty="0"/>
              <a:t>consisting of </a:t>
            </a:r>
            <a:r>
              <a:rPr lang="en-US" dirty="0">
                <a:solidFill>
                  <a:srgbClr val="0033CC"/>
                </a:solidFill>
              </a:rPr>
              <a:t>3 operations</a:t>
            </a:r>
            <a:r>
              <a:rPr lang="en-US" dirty="0"/>
              <a:t>, followed by a</a:t>
            </a:r>
            <a:br>
              <a:rPr lang="en-US" dirty="0"/>
            </a:br>
            <a:r>
              <a:rPr lang="en-US" dirty="0"/>
              <a:t>linear function </a:t>
            </a:r>
          </a:p>
          <a:p>
            <a:pPr marL="0" indent="0">
              <a:buNone/>
            </a:pPr>
            <a:r>
              <a:rPr lang="en-US" dirty="0"/>
              <a:t>and a </a:t>
            </a:r>
            <a:r>
              <a:rPr lang="en-US" dirty="0" err="1">
                <a:solidFill>
                  <a:srgbClr val="0033CC"/>
                </a:solidFill>
              </a:rPr>
              <a:t>softmax</a:t>
            </a:r>
            <a:r>
              <a:rPr lang="en-US" dirty="0"/>
              <a:t>.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C7FC795-5950-7267-B466-AC4F4C1D4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33CC"/>
                </a:solidFill>
              </a:rPr>
              <a:t>CNN Model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FB6C271-C4CF-4897-0057-8A71B0752AA9}"/>
              </a:ext>
            </a:extLst>
          </p:cNvPr>
          <p:cNvGrpSpPr/>
          <p:nvPr/>
        </p:nvGrpSpPr>
        <p:grpSpPr>
          <a:xfrm>
            <a:off x="2057400" y="600046"/>
            <a:ext cx="6705600" cy="5876954"/>
            <a:chOff x="1295400" y="528816"/>
            <a:chExt cx="6705600" cy="5876954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5067E74C-F05D-A819-980C-B47EB19FF61E}"/>
                </a:ext>
              </a:extLst>
            </p:cNvPr>
            <p:cNvGrpSpPr/>
            <p:nvPr/>
          </p:nvGrpSpPr>
          <p:grpSpPr>
            <a:xfrm>
              <a:off x="1295400" y="4569293"/>
              <a:ext cx="2286000" cy="1329155"/>
              <a:chOff x="5410200" y="4171890"/>
              <a:chExt cx="2286000" cy="1329155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4FB35590-D37C-B79B-1BFB-04FB5A0F03ED}"/>
                  </a:ext>
                </a:extLst>
              </p:cNvPr>
              <p:cNvSpPr/>
              <p:nvPr/>
            </p:nvSpPr>
            <p:spPr bwMode="auto">
              <a:xfrm>
                <a:off x="5410200" y="5100935"/>
                <a:ext cx="2286000" cy="400110"/>
              </a:xfrm>
              <a:prstGeom prst="rect">
                <a:avLst/>
              </a:prstGeom>
              <a:solidFill>
                <a:srgbClr val="FFC00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dirty="0">
                    <a:latin typeface="Times New Roman" pitchFamily="-65" charset="0"/>
                  </a:rPr>
                  <a:t>Conv2d(3,4,3,1,1)</a:t>
                </a: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65" charset="0"/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3158474F-CA93-B897-A0A1-CCC06ECEA47F}"/>
                  </a:ext>
                </a:extLst>
              </p:cNvPr>
              <p:cNvSpPr/>
              <p:nvPr/>
            </p:nvSpPr>
            <p:spPr bwMode="auto">
              <a:xfrm>
                <a:off x="5410200" y="4620220"/>
                <a:ext cx="2286000" cy="400110"/>
              </a:xfrm>
              <a:prstGeom prst="rect">
                <a:avLst/>
              </a:prstGeom>
              <a:solidFill>
                <a:srgbClr val="92D05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dirty="0">
                    <a:latin typeface="Times New Roman" pitchFamily="-65" charset="0"/>
                  </a:rPr>
                  <a:t>MaxPool2d(2,2)</a:t>
                </a: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65" charset="0"/>
                </a:endParaRP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0BF15D95-624B-2113-BCEF-82236190AB27}"/>
                  </a:ext>
                </a:extLst>
              </p:cNvPr>
              <p:cNvSpPr/>
              <p:nvPr/>
            </p:nvSpPr>
            <p:spPr bwMode="auto">
              <a:xfrm>
                <a:off x="5410200" y="4171890"/>
                <a:ext cx="2286000" cy="4001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dirty="0" err="1">
                    <a:latin typeface="Times New Roman" pitchFamily="-65" charset="0"/>
                  </a:rPr>
                  <a:t>ReLU</a:t>
                </a:r>
                <a:r>
                  <a:rPr lang="en-US" sz="2000" dirty="0">
                    <a:latin typeface="Times New Roman" pitchFamily="-65" charset="0"/>
                  </a:rPr>
                  <a:t>()</a:t>
                </a: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65" charset="0"/>
                </a:endParaRP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C41673A-AE98-3C89-C73D-4F452DF78012}"/>
                </a:ext>
              </a:extLst>
            </p:cNvPr>
            <p:cNvGrpSpPr/>
            <p:nvPr/>
          </p:nvGrpSpPr>
          <p:grpSpPr>
            <a:xfrm>
              <a:off x="1295400" y="2909591"/>
              <a:ext cx="2286000" cy="1329155"/>
              <a:chOff x="5410200" y="4171890"/>
              <a:chExt cx="2286000" cy="1329155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39AEA7F0-9B98-0693-FAC8-0496F5D871B6}"/>
                  </a:ext>
                </a:extLst>
              </p:cNvPr>
              <p:cNvSpPr/>
              <p:nvPr/>
            </p:nvSpPr>
            <p:spPr bwMode="auto">
              <a:xfrm>
                <a:off x="5410200" y="5100935"/>
                <a:ext cx="2286000" cy="400110"/>
              </a:xfrm>
              <a:prstGeom prst="rect">
                <a:avLst/>
              </a:prstGeom>
              <a:solidFill>
                <a:srgbClr val="FFC00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dirty="0">
                    <a:latin typeface="Times New Roman" pitchFamily="-65" charset="0"/>
                  </a:rPr>
                  <a:t>Conv2d(4,6,3,1,1)</a:t>
                </a: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65" charset="0"/>
                </a:endParaRP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650D3641-0436-2921-01A9-3A753CD39A09}"/>
                  </a:ext>
                </a:extLst>
              </p:cNvPr>
              <p:cNvSpPr/>
              <p:nvPr/>
            </p:nvSpPr>
            <p:spPr bwMode="auto">
              <a:xfrm>
                <a:off x="5410200" y="4620220"/>
                <a:ext cx="2286000" cy="400110"/>
              </a:xfrm>
              <a:prstGeom prst="rect">
                <a:avLst/>
              </a:prstGeom>
              <a:solidFill>
                <a:srgbClr val="92D05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dirty="0">
                    <a:latin typeface="Times New Roman" pitchFamily="-65" charset="0"/>
                  </a:rPr>
                  <a:t>MaxPool2d(2,2)</a:t>
                </a: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65" charset="0"/>
                </a:endParaRP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1C7382C4-9DCA-3EDE-E24E-AFB6047020D9}"/>
                  </a:ext>
                </a:extLst>
              </p:cNvPr>
              <p:cNvSpPr/>
              <p:nvPr/>
            </p:nvSpPr>
            <p:spPr bwMode="auto">
              <a:xfrm>
                <a:off x="5410200" y="4171890"/>
                <a:ext cx="2286000" cy="4001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dirty="0" err="1">
                    <a:latin typeface="Times New Roman" pitchFamily="-65" charset="0"/>
                  </a:rPr>
                  <a:t>ReLU</a:t>
                </a:r>
                <a:r>
                  <a:rPr lang="en-US" sz="2000" dirty="0">
                    <a:latin typeface="Times New Roman" pitchFamily="-65" charset="0"/>
                  </a:rPr>
                  <a:t>()</a:t>
                </a: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65" charset="0"/>
                </a:endParaRP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30E2FF53-926D-F42D-1373-D6302F5ABEF5}"/>
                </a:ext>
              </a:extLst>
            </p:cNvPr>
            <p:cNvGrpSpPr/>
            <p:nvPr/>
          </p:nvGrpSpPr>
          <p:grpSpPr>
            <a:xfrm>
              <a:off x="5715000" y="4233445"/>
              <a:ext cx="2286000" cy="1329155"/>
              <a:chOff x="5410200" y="4171890"/>
              <a:chExt cx="2286000" cy="1329155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5FB7DAFC-0BA7-14F3-9369-1F1B3E7251B8}"/>
                  </a:ext>
                </a:extLst>
              </p:cNvPr>
              <p:cNvSpPr/>
              <p:nvPr/>
            </p:nvSpPr>
            <p:spPr bwMode="auto">
              <a:xfrm>
                <a:off x="5410200" y="5100935"/>
                <a:ext cx="2286000" cy="400110"/>
              </a:xfrm>
              <a:prstGeom prst="rect">
                <a:avLst/>
              </a:prstGeom>
              <a:solidFill>
                <a:srgbClr val="FFC00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dirty="0">
                    <a:latin typeface="Times New Roman" pitchFamily="-65" charset="0"/>
                  </a:rPr>
                  <a:t>Conv2d(6,9,3,1,1)</a:t>
                </a: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65" charset="0"/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08DCAF6D-63EC-8A68-9D12-A0998F45A22F}"/>
                  </a:ext>
                </a:extLst>
              </p:cNvPr>
              <p:cNvSpPr/>
              <p:nvPr/>
            </p:nvSpPr>
            <p:spPr bwMode="auto">
              <a:xfrm>
                <a:off x="5410200" y="4620220"/>
                <a:ext cx="2286000" cy="400110"/>
              </a:xfrm>
              <a:prstGeom prst="rect">
                <a:avLst/>
              </a:prstGeom>
              <a:solidFill>
                <a:srgbClr val="92D05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dirty="0">
                    <a:latin typeface="Times New Roman" pitchFamily="-65" charset="0"/>
                  </a:rPr>
                  <a:t>MaxPool2d(2,2)</a:t>
                </a: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65" charset="0"/>
                </a:endParaRP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862A6B8B-97C4-4D5B-6CE0-462EA15AD548}"/>
                  </a:ext>
                </a:extLst>
              </p:cNvPr>
              <p:cNvSpPr/>
              <p:nvPr/>
            </p:nvSpPr>
            <p:spPr bwMode="auto">
              <a:xfrm>
                <a:off x="5410200" y="4171890"/>
                <a:ext cx="2286000" cy="4001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dirty="0" err="1">
                    <a:latin typeface="Times New Roman" pitchFamily="-65" charset="0"/>
                  </a:rPr>
                  <a:t>ReLU</a:t>
                </a:r>
                <a:r>
                  <a:rPr lang="en-US" sz="2000" dirty="0">
                    <a:latin typeface="Times New Roman" pitchFamily="-65" charset="0"/>
                  </a:rPr>
                  <a:t>()</a:t>
                </a: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65" charset="0"/>
                </a:endParaRPr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347FF387-1491-35DB-B6FB-95FF6470B854}"/>
                </a:ext>
              </a:extLst>
            </p:cNvPr>
            <p:cNvGrpSpPr/>
            <p:nvPr/>
          </p:nvGrpSpPr>
          <p:grpSpPr>
            <a:xfrm>
              <a:off x="5715000" y="2573743"/>
              <a:ext cx="2286000" cy="1329155"/>
              <a:chOff x="5410200" y="4171890"/>
              <a:chExt cx="2286000" cy="1329155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5A73CDC6-04A0-D282-2296-0B955C92FDD3}"/>
                  </a:ext>
                </a:extLst>
              </p:cNvPr>
              <p:cNvSpPr/>
              <p:nvPr/>
            </p:nvSpPr>
            <p:spPr bwMode="auto">
              <a:xfrm>
                <a:off x="5410200" y="5100935"/>
                <a:ext cx="2286000" cy="400110"/>
              </a:xfrm>
              <a:prstGeom prst="rect">
                <a:avLst/>
              </a:prstGeom>
              <a:solidFill>
                <a:srgbClr val="FFC00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dirty="0">
                    <a:latin typeface="Times New Roman" pitchFamily="-65" charset="0"/>
                  </a:rPr>
                  <a:t>Conv2d(9,13,3,1,1)</a:t>
                </a: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65" charset="0"/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3D98B855-1452-A9F6-401A-D076CF455473}"/>
                  </a:ext>
                </a:extLst>
              </p:cNvPr>
              <p:cNvSpPr/>
              <p:nvPr/>
            </p:nvSpPr>
            <p:spPr bwMode="auto">
              <a:xfrm>
                <a:off x="5410200" y="4620220"/>
                <a:ext cx="2286000" cy="400110"/>
              </a:xfrm>
              <a:prstGeom prst="rect">
                <a:avLst/>
              </a:prstGeom>
              <a:solidFill>
                <a:srgbClr val="92D05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dirty="0">
                    <a:latin typeface="Times New Roman" pitchFamily="-65" charset="0"/>
                  </a:rPr>
                  <a:t>MaxPool2d(2,2)</a:t>
                </a: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65" charset="0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16B842EF-503D-03BE-8966-D27652324120}"/>
                  </a:ext>
                </a:extLst>
              </p:cNvPr>
              <p:cNvSpPr/>
              <p:nvPr/>
            </p:nvSpPr>
            <p:spPr bwMode="auto">
              <a:xfrm>
                <a:off x="5410200" y="4171890"/>
                <a:ext cx="2286000" cy="4001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dirty="0" err="1">
                    <a:latin typeface="Times New Roman" pitchFamily="-65" charset="0"/>
                  </a:rPr>
                  <a:t>ReLU</a:t>
                </a:r>
                <a:r>
                  <a:rPr lang="en-US" sz="2000" dirty="0">
                    <a:latin typeface="Times New Roman" pitchFamily="-65" charset="0"/>
                  </a:rPr>
                  <a:t>()</a:t>
                </a: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65" charset="0"/>
                </a:endParaRPr>
              </a:p>
            </p:txBody>
          </p:sp>
        </p:grp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5375E85-5DE7-48FB-C2BE-43F62C2BD048}"/>
                </a:ext>
              </a:extLst>
            </p:cNvPr>
            <p:cNvSpPr/>
            <p:nvPr/>
          </p:nvSpPr>
          <p:spPr bwMode="auto">
            <a:xfrm>
              <a:off x="5710237" y="1837816"/>
              <a:ext cx="2286000" cy="400110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latin typeface="Times New Roman" pitchFamily="-65" charset="0"/>
                </a:rPr>
                <a:t>Linear(468,7)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65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C12315D-4F8B-8601-BF8D-F0D1AE04A5A9}"/>
                </a:ext>
              </a:extLst>
            </p:cNvPr>
            <p:cNvSpPr/>
            <p:nvPr/>
          </p:nvSpPr>
          <p:spPr bwMode="auto">
            <a:xfrm>
              <a:off x="5715000" y="1428690"/>
              <a:ext cx="2286000" cy="40011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err="1">
                  <a:latin typeface="Times New Roman" pitchFamily="-65" charset="0"/>
                </a:rPr>
                <a:t>Softmax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65" charset="0"/>
              </a:endParaRP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7CD1DB5A-AF04-E321-D085-D4CF36E8EB7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934200" y="3876549"/>
              <a:ext cx="0" cy="356896"/>
            </a:xfrm>
            <a:prstGeom prst="straightConnector1">
              <a:avLst/>
            </a:prstGeom>
            <a:noFill/>
            <a:ln w="666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8699F014-2876-4569-C9DF-7908333AEE5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438400" y="4233445"/>
              <a:ext cx="0" cy="356896"/>
            </a:xfrm>
            <a:prstGeom prst="straightConnector1">
              <a:avLst/>
            </a:prstGeom>
            <a:noFill/>
            <a:ln w="666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FBF13726-6B70-43F4-692B-40F41FB6AF4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395537" y="2552695"/>
              <a:ext cx="0" cy="356896"/>
            </a:xfrm>
            <a:prstGeom prst="straightConnector1">
              <a:avLst/>
            </a:prstGeom>
            <a:noFill/>
            <a:ln w="666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0C12B196-AB4D-D16D-C7CC-5F221A6FC3E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438400" y="5898448"/>
              <a:ext cx="0" cy="356896"/>
            </a:xfrm>
            <a:prstGeom prst="straightConnector1">
              <a:avLst/>
            </a:prstGeom>
            <a:noFill/>
            <a:ln w="666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FBA10023-EDFF-4CB0-74E2-DB819678C03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934200" y="2237926"/>
              <a:ext cx="0" cy="356896"/>
            </a:xfrm>
            <a:prstGeom prst="straightConnector1">
              <a:avLst/>
            </a:prstGeom>
            <a:noFill/>
            <a:ln w="666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49237680-9AED-F785-F645-9F36A6871FC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934200" y="1074995"/>
              <a:ext cx="0" cy="356896"/>
            </a:xfrm>
            <a:prstGeom prst="straightConnector1">
              <a:avLst/>
            </a:prstGeom>
            <a:noFill/>
            <a:ln w="666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E2C47CCA-AED8-2449-E78D-9F8709B5CAA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395537" y="2237926"/>
              <a:ext cx="0" cy="356896"/>
            </a:xfrm>
            <a:prstGeom prst="straightConnector1">
              <a:avLst/>
            </a:prstGeom>
            <a:noFill/>
            <a:ln w="666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1BEC36B8-6013-33CE-0D56-1C3FB948EF3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95537" y="2271712"/>
              <a:ext cx="2176463" cy="0"/>
            </a:xfrm>
            <a:prstGeom prst="straightConnector1">
              <a:avLst/>
            </a:prstGeom>
            <a:noFill/>
            <a:ln w="666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48BCB557-EDBC-65FB-2624-19C5475EEBD2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4552950" y="2237926"/>
              <a:ext cx="19050" cy="3660522"/>
            </a:xfrm>
            <a:prstGeom prst="straightConnector1">
              <a:avLst/>
            </a:prstGeom>
            <a:noFill/>
            <a:ln w="666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1345CDAA-6218-2ACE-2E5B-8569C24B5AC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552950" y="5893685"/>
              <a:ext cx="2381250" cy="4763"/>
            </a:xfrm>
            <a:prstGeom prst="straightConnector1">
              <a:avLst/>
            </a:prstGeom>
            <a:noFill/>
            <a:ln w="666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9453361B-C9D9-8D46-597F-F7F097FE2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29412" y="5249699"/>
              <a:ext cx="431800" cy="6958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A7554F2C-B269-CB4F-01C8-D2E6EF22780D}"/>
                    </a:ext>
                  </a:extLst>
                </p:cNvPr>
                <p:cNvSpPr txBox="1"/>
                <p:nvPr/>
              </p:nvSpPr>
              <p:spPr>
                <a:xfrm>
                  <a:off x="6235326" y="528816"/>
                  <a:ext cx="138467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A7554F2C-B269-CB4F-01C8-D2E6EF2278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5326" y="528816"/>
                  <a:ext cx="1384674" cy="523220"/>
                </a:xfrm>
                <a:prstGeom prst="rect">
                  <a:avLst/>
                </a:prstGeom>
                <a:blipFill>
                  <a:blip r:embed="rId3"/>
                  <a:stretch>
                    <a:fillRect l="-1835" r="-1835" b="-190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BE62A06A-8252-EFC7-6E40-27E42CAA5098}"/>
                    </a:ext>
                  </a:extLst>
                </p:cNvPr>
                <p:cNvSpPr txBox="1"/>
                <p:nvPr/>
              </p:nvSpPr>
              <p:spPr>
                <a:xfrm>
                  <a:off x="2621122" y="5882550"/>
                  <a:ext cx="4571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BE62A06A-8252-EFC7-6E40-27E42CAA50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1122" y="5882550"/>
                  <a:ext cx="45719" cy="523220"/>
                </a:xfrm>
                <a:prstGeom prst="rect">
                  <a:avLst/>
                </a:prstGeom>
                <a:blipFill>
                  <a:blip r:embed="rId4"/>
                  <a:stretch>
                    <a:fillRect l="-125000" r="-50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6448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472C2907-AB0E-2A7D-5FA1-D18831CD96F8}"/>
              </a:ext>
            </a:extLst>
          </p:cNvPr>
          <p:cNvGrpSpPr/>
          <p:nvPr/>
        </p:nvGrpSpPr>
        <p:grpSpPr>
          <a:xfrm>
            <a:off x="2728436" y="2699429"/>
            <a:ext cx="1799462" cy="2147287"/>
            <a:chOff x="3404684" y="3189408"/>
            <a:chExt cx="1429278" cy="1980545"/>
          </a:xfrm>
        </p:grpSpPr>
        <p:sp>
          <p:nvSpPr>
            <p:cNvPr id="58" name="Data 57">
              <a:extLst>
                <a:ext uri="{FF2B5EF4-FFF2-40B4-BE49-F238E27FC236}">
                  <a16:creationId xmlns:a16="http://schemas.microsoft.com/office/drawing/2014/main" id="{320AF904-C4D1-40DD-14C4-5AE8E72B948C}"/>
                </a:ext>
              </a:extLst>
            </p:cNvPr>
            <p:cNvSpPr/>
            <p:nvPr/>
          </p:nvSpPr>
          <p:spPr>
            <a:xfrm rot="16200000">
              <a:off x="3571255" y="3540617"/>
              <a:ext cx="1613916" cy="911498"/>
            </a:xfrm>
            <a:prstGeom prst="flowChartInputOutput">
              <a:avLst/>
            </a:prstGeom>
            <a:solidFill>
              <a:srgbClr val="C00000">
                <a:alpha val="51184"/>
              </a:srgb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0E2D5C6-1B4E-B6BD-B37B-A03AEA6C01C6}"/>
                </a:ext>
              </a:extLst>
            </p:cNvPr>
            <p:cNvGrpSpPr/>
            <p:nvPr/>
          </p:nvGrpSpPr>
          <p:grpSpPr>
            <a:xfrm>
              <a:off x="3404684" y="3318003"/>
              <a:ext cx="1252657" cy="1851950"/>
              <a:chOff x="2840300" y="3624290"/>
              <a:chExt cx="1252657" cy="1851950"/>
            </a:xfrm>
          </p:grpSpPr>
          <p:sp>
            <p:nvSpPr>
              <p:cNvPr id="14" name="Data 13">
                <a:extLst>
                  <a:ext uri="{FF2B5EF4-FFF2-40B4-BE49-F238E27FC236}">
                    <a16:creationId xmlns:a16="http://schemas.microsoft.com/office/drawing/2014/main" id="{0E0C2251-9C6B-C476-498A-22AF03378E87}"/>
                  </a:ext>
                </a:extLst>
              </p:cNvPr>
              <p:cNvSpPr/>
              <p:nvPr/>
            </p:nvSpPr>
            <p:spPr>
              <a:xfrm rot="16200000">
                <a:off x="2830250" y="3975499"/>
                <a:ext cx="1613916" cy="911498"/>
              </a:xfrm>
              <a:prstGeom prst="flowChartInputOutput">
                <a:avLst/>
              </a:prstGeom>
              <a:solidFill>
                <a:schemeClr val="accent1">
                  <a:lumMod val="75000"/>
                  <a:alpha val="51184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5" name="Data 14">
                <a:extLst>
                  <a:ext uri="{FF2B5EF4-FFF2-40B4-BE49-F238E27FC236}">
                    <a16:creationId xmlns:a16="http://schemas.microsoft.com/office/drawing/2014/main" id="{3FF1FBF8-EC33-95E2-C608-16D2AE84F847}"/>
                  </a:ext>
                </a:extLst>
              </p:cNvPr>
              <p:cNvSpPr/>
              <p:nvPr/>
            </p:nvSpPr>
            <p:spPr>
              <a:xfrm rot="16200000">
                <a:off x="2669142" y="4101773"/>
                <a:ext cx="1613916" cy="911498"/>
              </a:xfrm>
              <a:prstGeom prst="flowChartInputOutput">
                <a:avLst/>
              </a:prstGeom>
              <a:solidFill>
                <a:schemeClr val="accent3">
                  <a:alpha val="51184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6" name="Data 15">
                <a:extLst>
                  <a:ext uri="{FF2B5EF4-FFF2-40B4-BE49-F238E27FC236}">
                    <a16:creationId xmlns:a16="http://schemas.microsoft.com/office/drawing/2014/main" id="{4B0826C9-8D37-A2A7-2243-C2044F1DB56F}"/>
                  </a:ext>
                </a:extLst>
              </p:cNvPr>
              <p:cNvSpPr/>
              <p:nvPr/>
            </p:nvSpPr>
            <p:spPr>
              <a:xfrm rot="16200000">
                <a:off x="2489091" y="4213533"/>
                <a:ext cx="1613916" cy="911498"/>
              </a:xfrm>
              <a:prstGeom prst="flowChartInputOutput">
                <a:avLst/>
              </a:prstGeom>
              <a:solidFill>
                <a:srgbClr val="C00000">
                  <a:alpha val="51184"/>
                </a:srgb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B19E1B6-A59F-C29B-73E3-5311E6B80078}"/>
              </a:ext>
            </a:extLst>
          </p:cNvPr>
          <p:cNvGrpSpPr/>
          <p:nvPr/>
        </p:nvGrpSpPr>
        <p:grpSpPr>
          <a:xfrm>
            <a:off x="-154239" y="3121416"/>
            <a:ext cx="2775857" cy="3077187"/>
            <a:chOff x="2840300" y="3624290"/>
            <a:chExt cx="1252657" cy="1851950"/>
          </a:xfrm>
        </p:grpSpPr>
        <p:sp>
          <p:nvSpPr>
            <p:cNvPr id="18" name="Data 17">
              <a:extLst>
                <a:ext uri="{FF2B5EF4-FFF2-40B4-BE49-F238E27FC236}">
                  <a16:creationId xmlns:a16="http://schemas.microsoft.com/office/drawing/2014/main" id="{D063D4A1-CD07-5E38-3A90-69526C540D02}"/>
                </a:ext>
              </a:extLst>
            </p:cNvPr>
            <p:cNvSpPr/>
            <p:nvPr/>
          </p:nvSpPr>
          <p:spPr>
            <a:xfrm rot="16200000">
              <a:off x="2830250" y="3975499"/>
              <a:ext cx="1613916" cy="911498"/>
            </a:xfrm>
            <a:prstGeom prst="flowChartInputOutput">
              <a:avLst/>
            </a:prstGeom>
            <a:solidFill>
              <a:schemeClr val="accent1">
                <a:lumMod val="75000"/>
                <a:alpha val="51184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9" name="Data 18">
              <a:extLst>
                <a:ext uri="{FF2B5EF4-FFF2-40B4-BE49-F238E27FC236}">
                  <a16:creationId xmlns:a16="http://schemas.microsoft.com/office/drawing/2014/main" id="{C78CBB71-E72E-E38A-392B-74AF2F1E2B4B}"/>
                </a:ext>
              </a:extLst>
            </p:cNvPr>
            <p:cNvSpPr/>
            <p:nvPr/>
          </p:nvSpPr>
          <p:spPr>
            <a:xfrm rot="16200000">
              <a:off x="2669142" y="4101773"/>
              <a:ext cx="1613916" cy="911498"/>
            </a:xfrm>
            <a:prstGeom prst="flowChartInputOutput">
              <a:avLst/>
            </a:prstGeom>
            <a:solidFill>
              <a:schemeClr val="accent2">
                <a:lumMod val="50000"/>
                <a:alpha val="51184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0" name="Data 19">
              <a:extLst>
                <a:ext uri="{FF2B5EF4-FFF2-40B4-BE49-F238E27FC236}">
                  <a16:creationId xmlns:a16="http://schemas.microsoft.com/office/drawing/2014/main" id="{F21C231E-30D2-0E18-9326-5D6C2CB32A6B}"/>
                </a:ext>
              </a:extLst>
            </p:cNvPr>
            <p:cNvSpPr/>
            <p:nvPr/>
          </p:nvSpPr>
          <p:spPr>
            <a:xfrm rot="16200000">
              <a:off x="2489091" y="4213533"/>
              <a:ext cx="1613916" cy="911498"/>
            </a:xfrm>
            <a:prstGeom prst="flowChartInputOutput">
              <a:avLst/>
            </a:prstGeom>
            <a:solidFill>
              <a:srgbClr val="C00000">
                <a:alpha val="51184"/>
              </a:srgb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6D8BDA8-CDC8-9D42-44C8-BD6C41305B08}"/>
              </a:ext>
            </a:extLst>
          </p:cNvPr>
          <p:cNvGrpSpPr/>
          <p:nvPr/>
        </p:nvGrpSpPr>
        <p:grpSpPr>
          <a:xfrm>
            <a:off x="6250537" y="1717251"/>
            <a:ext cx="1189439" cy="1203916"/>
            <a:chOff x="7046809" y="1505675"/>
            <a:chExt cx="1585919" cy="160522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5B155C0-B68D-3F91-C7B3-488511C530E5}"/>
                </a:ext>
              </a:extLst>
            </p:cNvPr>
            <p:cNvGrpSpPr/>
            <p:nvPr/>
          </p:nvGrpSpPr>
          <p:grpSpPr>
            <a:xfrm>
              <a:off x="7046809" y="1904436"/>
              <a:ext cx="896722" cy="1206460"/>
              <a:chOff x="2840300" y="3624290"/>
              <a:chExt cx="1252657" cy="1851950"/>
            </a:xfrm>
          </p:grpSpPr>
          <p:sp>
            <p:nvSpPr>
              <p:cNvPr id="5" name="Data 4">
                <a:extLst>
                  <a:ext uri="{FF2B5EF4-FFF2-40B4-BE49-F238E27FC236}">
                    <a16:creationId xmlns:a16="http://schemas.microsoft.com/office/drawing/2014/main" id="{0CBA0DDE-0ABE-9725-D85D-6F257685DCA4}"/>
                  </a:ext>
                </a:extLst>
              </p:cNvPr>
              <p:cNvSpPr/>
              <p:nvPr/>
            </p:nvSpPr>
            <p:spPr>
              <a:xfrm rot="16200000">
                <a:off x="2830250" y="3975499"/>
                <a:ext cx="1613916" cy="911498"/>
              </a:xfrm>
              <a:prstGeom prst="flowChartInputOutput">
                <a:avLst/>
              </a:prstGeom>
              <a:solidFill>
                <a:schemeClr val="accent1">
                  <a:lumMod val="75000"/>
                  <a:alpha val="51184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" name="Data 5">
                <a:extLst>
                  <a:ext uri="{FF2B5EF4-FFF2-40B4-BE49-F238E27FC236}">
                    <a16:creationId xmlns:a16="http://schemas.microsoft.com/office/drawing/2014/main" id="{3CAF5FDA-1C0D-F934-4A1D-7B6CFDE79CC4}"/>
                  </a:ext>
                </a:extLst>
              </p:cNvPr>
              <p:cNvSpPr/>
              <p:nvPr/>
            </p:nvSpPr>
            <p:spPr>
              <a:xfrm rot="16200000">
                <a:off x="2669142" y="4101773"/>
                <a:ext cx="1613916" cy="911498"/>
              </a:xfrm>
              <a:prstGeom prst="flowChartInputOutput">
                <a:avLst/>
              </a:prstGeom>
              <a:solidFill>
                <a:schemeClr val="accent3">
                  <a:alpha val="51184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" name="Data 6">
                <a:extLst>
                  <a:ext uri="{FF2B5EF4-FFF2-40B4-BE49-F238E27FC236}">
                    <a16:creationId xmlns:a16="http://schemas.microsoft.com/office/drawing/2014/main" id="{D102602F-8727-27A0-1E23-5DA04551F0C5}"/>
                  </a:ext>
                </a:extLst>
              </p:cNvPr>
              <p:cNvSpPr/>
              <p:nvPr/>
            </p:nvSpPr>
            <p:spPr>
              <a:xfrm rot="16200000">
                <a:off x="2489091" y="4213533"/>
                <a:ext cx="1613916" cy="911498"/>
              </a:xfrm>
              <a:prstGeom prst="flowChartInputOutput">
                <a:avLst/>
              </a:prstGeom>
              <a:solidFill>
                <a:srgbClr val="C00000">
                  <a:alpha val="51184"/>
                </a:srgb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F110A40-80A3-A819-7C84-6602CB50FFF3}"/>
                </a:ext>
              </a:extLst>
            </p:cNvPr>
            <p:cNvGrpSpPr/>
            <p:nvPr/>
          </p:nvGrpSpPr>
          <p:grpSpPr>
            <a:xfrm>
              <a:off x="7390646" y="1704950"/>
              <a:ext cx="896722" cy="1206460"/>
              <a:chOff x="2840300" y="3624290"/>
              <a:chExt cx="1252657" cy="1851950"/>
            </a:xfrm>
          </p:grpSpPr>
          <p:sp>
            <p:nvSpPr>
              <p:cNvPr id="25" name="Data 24">
                <a:extLst>
                  <a:ext uri="{FF2B5EF4-FFF2-40B4-BE49-F238E27FC236}">
                    <a16:creationId xmlns:a16="http://schemas.microsoft.com/office/drawing/2014/main" id="{3B613670-277D-9BF6-76BB-594F0E46D0D0}"/>
                  </a:ext>
                </a:extLst>
              </p:cNvPr>
              <p:cNvSpPr/>
              <p:nvPr/>
            </p:nvSpPr>
            <p:spPr>
              <a:xfrm rot="16200000">
                <a:off x="2489091" y="4213533"/>
                <a:ext cx="1613916" cy="911498"/>
              </a:xfrm>
              <a:prstGeom prst="flowChartInputOutput">
                <a:avLst/>
              </a:prstGeom>
              <a:solidFill>
                <a:srgbClr val="C00000">
                  <a:alpha val="51184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3" name="Data 22">
                <a:extLst>
                  <a:ext uri="{FF2B5EF4-FFF2-40B4-BE49-F238E27FC236}">
                    <a16:creationId xmlns:a16="http://schemas.microsoft.com/office/drawing/2014/main" id="{27D133EE-78EF-08A5-8ADB-1499FE89CA45}"/>
                  </a:ext>
                </a:extLst>
              </p:cNvPr>
              <p:cNvSpPr/>
              <p:nvPr/>
            </p:nvSpPr>
            <p:spPr>
              <a:xfrm rot="16200000">
                <a:off x="2830250" y="3975499"/>
                <a:ext cx="1613916" cy="911498"/>
              </a:xfrm>
              <a:prstGeom prst="flowChartInputOutput">
                <a:avLst/>
              </a:prstGeom>
              <a:solidFill>
                <a:schemeClr val="accent1">
                  <a:lumMod val="75000"/>
                  <a:alpha val="51184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4" name="Data 23">
                <a:extLst>
                  <a:ext uri="{FF2B5EF4-FFF2-40B4-BE49-F238E27FC236}">
                    <a16:creationId xmlns:a16="http://schemas.microsoft.com/office/drawing/2014/main" id="{78F49278-AB67-0757-7ADF-0DFB5D5141C7}"/>
                  </a:ext>
                </a:extLst>
              </p:cNvPr>
              <p:cNvSpPr/>
              <p:nvPr/>
            </p:nvSpPr>
            <p:spPr>
              <a:xfrm rot="16200000">
                <a:off x="2669142" y="4101773"/>
                <a:ext cx="1613916" cy="911498"/>
              </a:xfrm>
              <a:prstGeom prst="flowChartInputOutput">
                <a:avLst/>
              </a:prstGeom>
              <a:solidFill>
                <a:schemeClr val="accent3">
                  <a:alpha val="51184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75F216C-3FDA-DA57-D96F-A27E15125EB7}"/>
                </a:ext>
              </a:extLst>
            </p:cNvPr>
            <p:cNvGrpSpPr/>
            <p:nvPr/>
          </p:nvGrpSpPr>
          <p:grpSpPr>
            <a:xfrm>
              <a:off x="7736006" y="1505675"/>
              <a:ext cx="896722" cy="1206460"/>
              <a:chOff x="2840300" y="3624290"/>
              <a:chExt cx="1252657" cy="1851950"/>
            </a:xfrm>
          </p:grpSpPr>
          <p:sp>
            <p:nvSpPr>
              <p:cNvPr id="27" name="Data 26">
                <a:extLst>
                  <a:ext uri="{FF2B5EF4-FFF2-40B4-BE49-F238E27FC236}">
                    <a16:creationId xmlns:a16="http://schemas.microsoft.com/office/drawing/2014/main" id="{DB607001-B21D-DEE0-5A94-51D5BC880A42}"/>
                  </a:ext>
                </a:extLst>
              </p:cNvPr>
              <p:cNvSpPr/>
              <p:nvPr/>
            </p:nvSpPr>
            <p:spPr>
              <a:xfrm rot="16200000">
                <a:off x="2830250" y="3975499"/>
                <a:ext cx="1613916" cy="911498"/>
              </a:xfrm>
              <a:prstGeom prst="flowChartInputOutput">
                <a:avLst/>
              </a:prstGeom>
              <a:solidFill>
                <a:schemeClr val="accent1">
                  <a:lumMod val="75000"/>
                  <a:alpha val="51184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8" name="Data 27">
                <a:extLst>
                  <a:ext uri="{FF2B5EF4-FFF2-40B4-BE49-F238E27FC236}">
                    <a16:creationId xmlns:a16="http://schemas.microsoft.com/office/drawing/2014/main" id="{5DEA2939-F775-FAFE-0C69-A7D55BA9D16A}"/>
                  </a:ext>
                </a:extLst>
              </p:cNvPr>
              <p:cNvSpPr/>
              <p:nvPr/>
            </p:nvSpPr>
            <p:spPr>
              <a:xfrm rot="16200000">
                <a:off x="2669142" y="4101773"/>
                <a:ext cx="1613916" cy="911498"/>
              </a:xfrm>
              <a:prstGeom prst="flowChartInputOutput">
                <a:avLst/>
              </a:prstGeom>
              <a:solidFill>
                <a:schemeClr val="accent3">
                  <a:alpha val="51184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9" name="Data 28">
                <a:extLst>
                  <a:ext uri="{FF2B5EF4-FFF2-40B4-BE49-F238E27FC236}">
                    <a16:creationId xmlns:a16="http://schemas.microsoft.com/office/drawing/2014/main" id="{5BD91EA1-3F41-8752-A6EF-DEE175508648}"/>
                  </a:ext>
                </a:extLst>
              </p:cNvPr>
              <p:cNvSpPr/>
              <p:nvPr/>
            </p:nvSpPr>
            <p:spPr>
              <a:xfrm rot="16200000">
                <a:off x="2489091" y="4213533"/>
                <a:ext cx="1613916" cy="911498"/>
              </a:xfrm>
              <a:prstGeom prst="flowChartInputOutput">
                <a:avLst/>
              </a:prstGeom>
              <a:solidFill>
                <a:srgbClr val="C00000">
                  <a:alpha val="51184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1C858AC-42B5-4E9B-A0FC-7200B792963C}"/>
              </a:ext>
            </a:extLst>
          </p:cNvPr>
          <p:cNvGrpSpPr/>
          <p:nvPr/>
        </p:nvGrpSpPr>
        <p:grpSpPr>
          <a:xfrm>
            <a:off x="4769910" y="2161553"/>
            <a:ext cx="1288408" cy="1665948"/>
            <a:chOff x="4837392" y="2260748"/>
            <a:chExt cx="1717877" cy="222126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916D6F3-95A3-368B-9CD5-DAD200CDE8E9}"/>
                </a:ext>
              </a:extLst>
            </p:cNvPr>
            <p:cNvGrpSpPr/>
            <p:nvPr/>
          </p:nvGrpSpPr>
          <p:grpSpPr>
            <a:xfrm>
              <a:off x="4837392" y="2630062"/>
              <a:ext cx="1252657" cy="1851950"/>
              <a:chOff x="2840300" y="3624290"/>
              <a:chExt cx="1252657" cy="1851950"/>
            </a:xfrm>
          </p:grpSpPr>
          <p:sp>
            <p:nvSpPr>
              <p:cNvPr id="10" name="Data 9">
                <a:extLst>
                  <a:ext uri="{FF2B5EF4-FFF2-40B4-BE49-F238E27FC236}">
                    <a16:creationId xmlns:a16="http://schemas.microsoft.com/office/drawing/2014/main" id="{AAD149EA-C1C3-2D07-A2C1-159B4A4D8B4F}"/>
                  </a:ext>
                </a:extLst>
              </p:cNvPr>
              <p:cNvSpPr/>
              <p:nvPr/>
            </p:nvSpPr>
            <p:spPr>
              <a:xfrm rot="16200000">
                <a:off x="2830250" y="3975499"/>
                <a:ext cx="1613916" cy="911498"/>
              </a:xfrm>
              <a:prstGeom prst="flowChartInputOutput">
                <a:avLst/>
              </a:prstGeom>
              <a:solidFill>
                <a:schemeClr val="accent1">
                  <a:lumMod val="75000"/>
                  <a:alpha val="51184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1" name="Data 10">
                <a:extLst>
                  <a:ext uri="{FF2B5EF4-FFF2-40B4-BE49-F238E27FC236}">
                    <a16:creationId xmlns:a16="http://schemas.microsoft.com/office/drawing/2014/main" id="{0A042417-DF2E-E525-95F3-409284CD632F}"/>
                  </a:ext>
                </a:extLst>
              </p:cNvPr>
              <p:cNvSpPr/>
              <p:nvPr/>
            </p:nvSpPr>
            <p:spPr>
              <a:xfrm rot="16200000">
                <a:off x="2669142" y="4101773"/>
                <a:ext cx="1613916" cy="911498"/>
              </a:xfrm>
              <a:prstGeom prst="flowChartInputOutput">
                <a:avLst/>
              </a:prstGeom>
              <a:solidFill>
                <a:schemeClr val="accent3">
                  <a:alpha val="51184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2" name="Data 11">
                <a:extLst>
                  <a:ext uri="{FF2B5EF4-FFF2-40B4-BE49-F238E27FC236}">
                    <a16:creationId xmlns:a16="http://schemas.microsoft.com/office/drawing/2014/main" id="{B44518A0-CD6A-A9F2-EC85-A1904F630DC1}"/>
                  </a:ext>
                </a:extLst>
              </p:cNvPr>
              <p:cNvSpPr/>
              <p:nvPr/>
            </p:nvSpPr>
            <p:spPr>
              <a:xfrm rot="16200000">
                <a:off x="2489091" y="4213533"/>
                <a:ext cx="1613916" cy="911498"/>
              </a:xfrm>
              <a:prstGeom prst="flowChartInputOutput">
                <a:avLst/>
              </a:prstGeom>
              <a:solidFill>
                <a:srgbClr val="C00000">
                  <a:alpha val="51184"/>
                </a:srgb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CC21EDB-AEAA-A0EE-973A-636AD1AE7148}"/>
                </a:ext>
              </a:extLst>
            </p:cNvPr>
            <p:cNvGrpSpPr/>
            <p:nvPr/>
          </p:nvGrpSpPr>
          <p:grpSpPr>
            <a:xfrm>
              <a:off x="5302612" y="2260748"/>
              <a:ext cx="1252657" cy="1851950"/>
              <a:chOff x="2840300" y="3624290"/>
              <a:chExt cx="1252657" cy="1851950"/>
            </a:xfrm>
          </p:grpSpPr>
          <p:sp>
            <p:nvSpPr>
              <p:cNvPr id="33" name="Data 32">
                <a:extLst>
                  <a:ext uri="{FF2B5EF4-FFF2-40B4-BE49-F238E27FC236}">
                    <a16:creationId xmlns:a16="http://schemas.microsoft.com/office/drawing/2014/main" id="{CC2F8A21-F5CE-7338-F462-D71B6F523FB0}"/>
                  </a:ext>
                </a:extLst>
              </p:cNvPr>
              <p:cNvSpPr/>
              <p:nvPr/>
            </p:nvSpPr>
            <p:spPr>
              <a:xfrm rot="16200000">
                <a:off x="2669142" y="4101773"/>
                <a:ext cx="1613916" cy="911498"/>
              </a:xfrm>
              <a:prstGeom prst="flowChartInputOutput">
                <a:avLst/>
              </a:prstGeom>
              <a:solidFill>
                <a:schemeClr val="accent3">
                  <a:alpha val="51184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2" name="Data 31">
                <a:extLst>
                  <a:ext uri="{FF2B5EF4-FFF2-40B4-BE49-F238E27FC236}">
                    <a16:creationId xmlns:a16="http://schemas.microsoft.com/office/drawing/2014/main" id="{CB7A6EFF-3042-A084-BDB9-5DC1AB242996}"/>
                  </a:ext>
                </a:extLst>
              </p:cNvPr>
              <p:cNvSpPr/>
              <p:nvPr/>
            </p:nvSpPr>
            <p:spPr>
              <a:xfrm rot="16200000">
                <a:off x="2830250" y="3975499"/>
                <a:ext cx="1613916" cy="911498"/>
              </a:xfrm>
              <a:prstGeom prst="flowChartInputOutput">
                <a:avLst/>
              </a:prstGeom>
              <a:solidFill>
                <a:schemeClr val="accent1">
                  <a:lumMod val="75000"/>
                  <a:alpha val="51184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4" name="Data 33">
                <a:extLst>
                  <a:ext uri="{FF2B5EF4-FFF2-40B4-BE49-F238E27FC236}">
                    <a16:creationId xmlns:a16="http://schemas.microsoft.com/office/drawing/2014/main" id="{12C60B11-CFB3-CCBD-1956-DF5F0BC1E789}"/>
                  </a:ext>
                </a:extLst>
              </p:cNvPr>
              <p:cNvSpPr/>
              <p:nvPr/>
            </p:nvSpPr>
            <p:spPr>
              <a:xfrm rot="16200000">
                <a:off x="2489091" y="4213533"/>
                <a:ext cx="1613916" cy="911498"/>
              </a:xfrm>
              <a:prstGeom prst="flowChartInputOutput">
                <a:avLst/>
              </a:prstGeom>
              <a:solidFill>
                <a:srgbClr val="C00000">
                  <a:alpha val="51184"/>
                </a:srgb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ECB3835-AB70-291C-9968-FFB1F974AB5E}"/>
              </a:ext>
            </a:extLst>
          </p:cNvPr>
          <p:cNvGrpSpPr/>
          <p:nvPr/>
        </p:nvGrpSpPr>
        <p:grpSpPr>
          <a:xfrm>
            <a:off x="7645343" y="900777"/>
            <a:ext cx="1030571" cy="1058213"/>
            <a:chOff x="9001614" y="-5768"/>
            <a:chExt cx="2177315" cy="1910204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B08B479-9277-C7F9-A5EF-E1F02844667B}"/>
                </a:ext>
              </a:extLst>
            </p:cNvPr>
            <p:cNvGrpSpPr/>
            <p:nvPr/>
          </p:nvGrpSpPr>
          <p:grpSpPr>
            <a:xfrm>
              <a:off x="9001614" y="290519"/>
              <a:ext cx="1601072" cy="1613917"/>
              <a:chOff x="6251157" y="1503861"/>
              <a:chExt cx="2236584" cy="2477408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412AB2AD-662E-440C-E38E-0A7E4A92E465}"/>
                  </a:ext>
                </a:extLst>
              </p:cNvPr>
              <p:cNvGrpSpPr/>
              <p:nvPr/>
            </p:nvGrpSpPr>
            <p:grpSpPr>
              <a:xfrm>
                <a:off x="6251157" y="2129319"/>
                <a:ext cx="1252657" cy="1851950"/>
                <a:chOff x="2840300" y="3624290"/>
                <a:chExt cx="1252657" cy="1851950"/>
              </a:xfrm>
            </p:grpSpPr>
            <p:sp>
              <p:nvSpPr>
                <p:cNvPr id="46" name="Data 45">
                  <a:extLst>
                    <a:ext uri="{FF2B5EF4-FFF2-40B4-BE49-F238E27FC236}">
                      <a16:creationId xmlns:a16="http://schemas.microsoft.com/office/drawing/2014/main" id="{E0E28F8B-F381-9A3B-BA92-6E2FA2701DA4}"/>
                    </a:ext>
                  </a:extLst>
                </p:cNvPr>
                <p:cNvSpPr/>
                <p:nvPr/>
              </p:nvSpPr>
              <p:spPr>
                <a:xfrm rot="16200000">
                  <a:off x="2830250" y="3975499"/>
                  <a:ext cx="1613916" cy="911498"/>
                </a:xfrm>
                <a:prstGeom prst="flowChartInputOutput">
                  <a:avLst/>
                </a:prstGeom>
                <a:solidFill>
                  <a:schemeClr val="accent1">
                    <a:lumMod val="75000"/>
                    <a:alpha val="51184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47" name="Data 46">
                  <a:extLst>
                    <a:ext uri="{FF2B5EF4-FFF2-40B4-BE49-F238E27FC236}">
                      <a16:creationId xmlns:a16="http://schemas.microsoft.com/office/drawing/2014/main" id="{33F2E40D-A298-EDAC-5128-532555B83612}"/>
                    </a:ext>
                  </a:extLst>
                </p:cNvPr>
                <p:cNvSpPr/>
                <p:nvPr/>
              </p:nvSpPr>
              <p:spPr>
                <a:xfrm rot="16200000">
                  <a:off x="2669142" y="4101773"/>
                  <a:ext cx="1613916" cy="911498"/>
                </a:xfrm>
                <a:prstGeom prst="flowChartInputOutput">
                  <a:avLst/>
                </a:prstGeom>
                <a:solidFill>
                  <a:schemeClr val="accent3">
                    <a:alpha val="51184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48" name="Data 47">
                  <a:extLst>
                    <a:ext uri="{FF2B5EF4-FFF2-40B4-BE49-F238E27FC236}">
                      <a16:creationId xmlns:a16="http://schemas.microsoft.com/office/drawing/2014/main" id="{C6351676-AEE3-7E7E-AD9C-5FB580CDE38B}"/>
                    </a:ext>
                  </a:extLst>
                </p:cNvPr>
                <p:cNvSpPr/>
                <p:nvPr/>
              </p:nvSpPr>
              <p:spPr>
                <a:xfrm rot="16200000">
                  <a:off x="2489091" y="4213533"/>
                  <a:ext cx="1613916" cy="911498"/>
                </a:xfrm>
                <a:prstGeom prst="flowChartInputOutput">
                  <a:avLst/>
                </a:prstGeom>
                <a:solidFill>
                  <a:srgbClr val="C00000">
                    <a:alpha val="51184"/>
                  </a:srgb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A7A10941-916D-7162-41A1-B4DCEA98CD36}"/>
                  </a:ext>
                </a:extLst>
              </p:cNvPr>
              <p:cNvGrpSpPr/>
              <p:nvPr/>
            </p:nvGrpSpPr>
            <p:grpSpPr>
              <a:xfrm>
                <a:off x="6731473" y="1823103"/>
                <a:ext cx="1252657" cy="1851950"/>
                <a:chOff x="2840300" y="3624290"/>
                <a:chExt cx="1252657" cy="1851950"/>
              </a:xfrm>
            </p:grpSpPr>
            <p:sp>
              <p:nvSpPr>
                <p:cNvPr id="43" name="Data 42">
                  <a:extLst>
                    <a:ext uri="{FF2B5EF4-FFF2-40B4-BE49-F238E27FC236}">
                      <a16:creationId xmlns:a16="http://schemas.microsoft.com/office/drawing/2014/main" id="{B5DD14EF-5C2C-B574-1555-404ED1AFC400}"/>
                    </a:ext>
                  </a:extLst>
                </p:cNvPr>
                <p:cNvSpPr/>
                <p:nvPr/>
              </p:nvSpPr>
              <p:spPr>
                <a:xfrm rot="16200000">
                  <a:off x="2830250" y="3975499"/>
                  <a:ext cx="1613916" cy="911498"/>
                </a:xfrm>
                <a:prstGeom prst="flowChartInputOutput">
                  <a:avLst/>
                </a:prstGeom>
                <a:solidFill>
                  <a:schemeClr val="accent1">
                    <a:lumMod val="75000"/>
                    <a:alpha val="51184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44" name="Data 43">
                  <a:extLst>
                    <a:ext uri="{FF2B5EF4-FFF2-40B4-BE49-F238E27FC236}">
                      <a16:creationId xmlns:a16="http://schemas.microsoft.com/office/drawing/2014/main" id="{D110C4B4-F3CD-EBB4-0D24-FD42B3E55C96}"/>
                    </a:ext>
                  </a:extLst>
                </p:cNvPr>
                <p:cNvSpPr/>
                <p:nvPr/>
              </p:nvSpPr>
              <p:spPr>
                <a:xfrm rot="16200000">
                  <a:off x="2669142" y="4101773"/>
                  <a:ext cx="1613916" cy="911498"/>
                </a:xfrm>
                <a:prstGeom prst="flowChartInputOutput">
                  <a:avLst/>
                </a:prstGeom>
                <a:solidFill>
                  <a:schemeClr val="accent3">
                    <a:alpha val="51184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45" name="Data 44">
                  <a:extLst>
                    <a:ext uri="{FF2B5EF4-FFF2-40B4-BE49-F238E27FC236}">
                      <a16:creationId xmlns:a16="http://schemas.microsoft.com/office/drawing/2014/main" id="{6529F77C-4103-4040-E0C1-D2A82FC0CE94}"/>
                    </a:ext>
                  </a:extLst>
                </p:cNvPr>
                <p:cNvSpPr/>
                <p:nvPr/>
              </p:nvSpPr>
              <p:spPr>
                <a:xfrm rot="16200000">
                  <a:off x="2489091" y="4213533"/>
                  <a:ext cx="1613916" cy="911498"/>
                </a:xfrm>
                <a:prstGeom prst="flowChartInputOutput">
                  <a:avLst/>
                </a:prstGeom>
                <a:solidFill>
                  <a:srgbClr val="C00000">
                    <a:alpha val="51184"/>
                  </a:srgb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9B76C960-46D0-8662-4F9C-7E30939B8DBC}"/>
                  </a:ext>
                </a:extLst>
              </p:cNvPr>
              <p:cNvGrpSpPr/>
              <p:nvPr/>
            </p:nvGrpSpPr>
            <p:grpSpPr>
              <a:xfrm>
                <a:off x="7235084" y="1503861"/>
                <a:ext cx="1252657" cy="1851950"/>
                <a:chOff x="2840300" y="3624290"/>
                <a:chExt cx="1252657" cy="1851950"/>
              </a:xfrm>
            </p:grpSpPr>
            <p:sp>
              <p:nvSpPr>
                <p:cNvPr id="40" name="Data 39">
                  <a:extLst>
                    <a:ext uri="{FF2B5EF4-FFF2-40B4-BE49-F238E27FC236}">
                      <a16:creationId xmlns:a16="http://schemas.microsoft.com/office/drawing/2014/main" id="{C8562294-0EC0-7B3F-F672-AADF0DD77DDF}"/>
                    </a:ext>
                  </a:extLst>
                </p:cNvPr>
                <p:cNvSpPr/>
                <p:nvPr/>
              </p:nvSpPr>
              <p:spPr>
                <a:xfrm rot="16200000">
                  <a:off x="2830250" y="3975499"/>
                  <a:ext cx="1613916" cy="911498"/>
                </a:xfrm>
                <a:prstGeom prst="flowChartInputOutput">
                  <a:avLst/>
                </a:prstGeom>
                <a:solidFill>
                  <a:schemeClr val="accent1">
                    <a:lumMod val="75000"/>
                    <a:alpha val="51184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41" name="Data 40">
                  <a:extLst>
                    <a:ext uri="{FF2B5EF4-FFF2-40B4-BE49-F238E27FC236}">
                      <a16:creationId xmlns:a16="http://schemas.microsoft.com/office/drawing/2014/main" id="{37DF9333-C4F8-821E-F37D-8E0AF1A616A1}"/>
                    </a:ext>
                  </a:extLst>
                </p:cNvPr>
                <p:cNvSpPr/>
                <p:nvPr/>
              </p:nvSpPr>
              <p:spPr>
                <a:xfrm rot="16200000">
                  <a:off x="2669142" y="4101773"/>
                  <a:ext cx="1613916" cy="911498"/>
                </a:xfrm>
                <a:prstGeom prst="flowChartInputOutput">
                  <a:avLst/>
                </a:prstGeom>
                <a:solidFill>
                  <a:schemeClr val="accent3">
                    <a:alpha val="51184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42" name="Data 41">
                  <a:extLst>
                    <a:ext uri="{FF2B5EF4-FFF2-40B4-BE49-F238E27FC236}">
                      <a16:creationId xmlns:a16="http://schemas.microsoft.com/office/drawing/2014/main" id="{675A9483-7A1E-EEA2-0FA3-8C08112B5B52}"/>
                    </a:ext>
                  </a:extLst>
                </p:cNvPr>
                <p:cNvSpPr/>
                <p:nvPr/>
              </p:nvSpPr>
              <p:spPr>
                <a:xfrm rot="16200000">
                  <a:off x="2489091" y="4213533"/>
                  <a:ext cx="1613916" cy="911498"/>
                </a:xfrm>
                <a:prstGeom prst="flowChartInputOutput">
                  <a:avLst/>
                </a:prstGeom>
                <a:solidFill>
                  <a:srgbClr val="C00000">
                    <a:alpha val="51184"/>
                  </a:srgb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EC7DBDB0-D7BA-B555-F54B-247CEA0DA4A5}"/>
                </a:ext>
              </a:extLst>
            </p:cNvPr>
            <p:cNvGrpSpPr/>
            <p:nvPr/>
          </p:nvGrpSpPr>
          <p:grpSpPr>
            <a:xfrm>
              <a:off x="10126843" y="-5768"/>
              <a:ext cx="1052086" cy="1291076"/>
              <a:chOff x="9501823" y="2379859"/>
              <a:chExt cx="1052086" cy="1291076"/>
            </a:xfrm>
          </p:grpSpPr>
          <p:sp>
            <p:nvSpPr>
              <p:cNvPr id="53" name="Data 52">
                <a:extLst>
                  <a:ext uri="{FF2B5EF4-FFF2-40B4-BE49-F238E27FC236}">
                    <a16:creationId xmlns:a16="http://schemas.microsoft.com/office/drawing/2014/main" id="{3A55F818-EB9D-BF7C-0322-44A507C599E8}"/>
                  </a:ext>
                </a:extLst>
              </p:cNvPr>
              <p:cNvSpPr/>
              <p:nvPr/>
            </p:nvSpPr>
            <p:spPr>
              <a:xfrm rot="16200000">
                <a:off x="9701963" y="2579304"/>
                <a:ext cx="1051392" cy="652501"/>
              </a:xfrm>
              <a:prstGeom prst="flowChartInputOutput">
                <a:avLst/>
              </a:prstGeom>
              <a:solidFill>
                <a:srgbClr val="C00000">
                  <a:alpha val="51184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DA6D1F7D-97CD-233D-3925-1ABD80C9704F}"/>
                  </a:ext>
                </a:extLst>
              </p:cNvPr>
              <p:cNvGrpSpPr/>
              <p:nvPr/>
            </p:nvGrpSpPr>
            <p:grpSpPr>
              <a:xfrm>
                <a:off x="9501823" y="2464475"/>
                <a:ext cx="896722" cy="1206460"/>
                <a:chOff x="2840300" y="3624290"/>
                <a:chExt cx="1252657" cy="1851950"/>
              </a:xfrm>
            </p:grpSpPr>
            <p:sp>
              <p:nvSpPr>
                <p:cNvPr id="50" name="Data 49">
                  <a:extLst>
                    <a:ext uri="{FF2B5EF4-FFF2-40B4-BE49-F238E27FC236}">
                      <a16:creationId xmlns:a16="http://schemas.microsoft.com/office/drawing/2014/main" id="{2A47140C-08BE-8D72-373E-42A7A58BA3B7}"/>
                    </a:ext>
                  </a:extLst>
                </p:cNvPr>
                <p:cNvSpPr/>
                <p:nvPr/>
              </p:nvSpPr>
              <p:spPr>
                <a:xfrm rot="16200000">
                  <a:off x="2830250" y="3975499"/>
                  <a:ext cx="1613916" cy="911498"/>
                </a:xfrm>
                <a:prstGeom prst="flowChartInputOutput">
                  <a:avLst/>
                </a:prstGeom>
                <a:solidFill>
                  <a:schemeClr val="accent1">
                    <a:lumMod val="75000"/>
                    <a:alpha val="51184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51" name="Data 50">
                  <a:extLst>
                    <a:ext uri="{FF2B5EF4-FFF2-40B4-BE49-F238E27FC236}">
                      <a16:creationId xmlns:a16="http://schemas.microsoft.com/office/drawing/2014/main" id="{B1026C42-A330-FE9D-01CB-575080623921}"/>
                    </a:ext>
                  </a:extLst>
                </p:cNvPr>
                <p:cNvSpPr/>
                <p:nvPr/>
              </p:nvSpPr>
              <p:spPr>
                <a:xfrm rot="16200000">
                  <a:off x="2669142" y="4101773"/>
                  <a:ext cx="1613916" cy="911498"/>
                </a:xfrm>
                <a:prstGeom prst="flowChartInputOutput">
                  <a:avLst/>
                </a:prstGeom>
                <a:solidFill>
                  <a:schemeClr val="accent3">
                    <a:alpha val="51184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52" name="Data 51">
                  <a:extLst>
                    <a:ext uri="{FF2B5EF4-FFF2-40B4-BE49-F238E27FC236}">
                      <a16:creationId xmlns:a16="http://schemas.microsoft.com/office/drawing/2014/main" id="{978F6E86-C147-D48F-4386-5E573114865A}"/>
                    </a:ext>
                  </a:extLst>
                </p:cNvPr>
                <p:cNvSpPr/>
                <p:nvPr/>
              </p:nvSpPr>
              <p:spPr>
                <a:xfrm rot="16200000">
                  <a:off x="2489091" y="4213533"/>
                  <a:ext cx="1613916" cy="911498"/>
                </a:xfrm>
                <a:prstGeom prst="flowChartInputOutput">
                  <a:avLst/>
                </a:prstGeom>
                <a:solidFill>
                  <a:srgbClr val="C00000">
                    <a:alpha val="51184"/>
                  </a:srgb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</p:grp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2FBAD4AD-F81D-9C03-0538-D9FF08FF9602}"/>
              </a:ext>
            </a:extLst>
          </p:cNvPr>
          <p:cNvSpPr txBox="1"/>
          <p:nvPr/>
        </p:nvSpPr>
        <p:spPr>
          <a:xfrm>
            <a:off x="2614389" y="5471257"/>
            <a:ext cx="130676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(3, 96, 96)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C943056-F040-1713-F1A4-F61ACAD25F27}"/>
              </a:ext>
            </a:extLst>
          </p:cNvPr>
          <p:cNvSpPr txBox="1"/>
          <p:nvPr/>
        </p:nvSpPr>
        <p:spPr>
          <a:xfrm>
            <a:off x="4362972" y="4529338"/>
            <a:ext cx="130676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(4, 48, 48)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E184BD2-57AA-4CFC-F8EC-182465CD251B}"/>
              </a:ext>
            </a:extLst>
          </p:cNvPr>
          <p:cNvSpPr txBox="1"/>
          <p:nvPr/>
        </p:nvSpPr>
        <p:spPr>
          <a:xfrm>
            <a:off x="5689196" y="3635565"/>
            <a:ext cx="130676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(6, 24, 24)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5AEB227-3280-D063-C1C1-948D701DB135}"/>
              </a:ext>
            </a:extLst>
          </p:cNvPr>
          <p:cNvSpPr txBox="1"/>
          <p:nvPr/>
        </p:nvSpPr>
        <p:spPr>
          <a:xfrm>
            <a:off x="6941022" y="2729000"/>
            <a:ext cx="130676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(9, 12, 12)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4E336BA-E24F-DA02-F729-0BF8B389128B}"/>
              </a:ext>
            </a:extLst>
          </p:cNvPr>
          <p:cNvSpPr txBox="1"/>
          <p:nvPr/>
        </p:nvSpPr>
        <p:spPr>
          <a:xfrm>
            <a:off x="7958204" y="1914643"/>
            <a:ext cx="117211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(13, 6, 6)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C948893-C74F-8636-CAE8-2C45764E3806}"/>
              </a:ext>
            </a:extLst>
          </p:cNvPr>
          <p:cNvSpPr/>
          <p:nvPr/>
        </p:nvSpPr>
        <p:spPr>
          <a:xfrm>
            <a:off x="2745071" y="3859382"/>
            <a:ext cx="412560" cy="436955"/>
          </a:xfrm>
          <a:prstGeom prst="ellipse">
            <a:avLst/>
          </a:prstGeom>
          <a:gradFill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BB6081F-62BF-401A-E1E3-2E250E5E8F62}"/>
              </a:ext>
            </a:extLst>
          </p:cNvPr>
          <p:cNvSpPr/>
          <p:nvPr/>
        </p:nvSpPr>
        <p:spPr>
          <a:xfrm>
            <a:off x="4577837" y="3065842"/>
            <a:ext cx="412560" cy="436955"/>
          </a:xfrm>
          <a:prstGeom prst="ellipse">
            <a:avLst/>
          </a:prstGeom>
          <a:gradFill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D554A87-BC29-DC8E-C824-034F7E9CE33D}"/>
              </a:ext>
            </a:extLst>
          </p:cNvPr>
          <p:cNvSpPr/>
          <p:nvPr/>
        </p:nvSpPr>
        <p:spPr>
          <a:xfrm>
            <a:off x="6081497" y="2322538"/>
            <a:ext cx="412560" cy="436955"/>
          </a:xfrm>
          <a:prstGeom prst="ellipse">
            <a:avLst/>
          </a:prstGeom>
          <a:gradFill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87208A2-27BE-27D1-4C79-3562F0126D9A}"/>
              </a:ext>
            </a:extLst>
          </p:cNvPr>
          <p:cNvSpPr/>
          <p:nvPr/>
        </p:nvSpPr>
        <p:spPr>
          <a:xfrm>
            <a:off x="7480621" y="1524032"/>
            <a:ext cx="412560" cy="436955"/>
          </a:xfrm>
          <a:prstGeom prst="ellipse">
            <a:avLst/>
          </a:prstGeom>
          <a:gradFill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5B09BA6-2BAF-17E0-DC22-E4CE78EBC886}"/>
              </a:ext>
            </a:extLst>
          </p:cNvPr>
          <p:cNvSpPr/>
          <p:nvPr/>
        </p:nvSpPr>
        <p:spPr>
          <a:xfrm>
            <a:off x="705193" y="1589668"/>
            <a:ext cx="412560" cy="436955"/>
          </a:xfrm>
          <a:prstGeom prst="ellipse">
            <a:avLst/>
          </a:prstGeom>
          <a:gradFill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6287A002-40DD-6123-60A1-1A99BBA50C5F}"/>
                  </a:ext>
                </a:extLst>
              </p:cNvPr>
              <p:cNvSpPr txBox="1"/>
              <p:nvPr/>
            </p:nvSpPr>
            <p:spPr>
              <a:xfrm>
                <a:off x="1148971" y="1589668"/>
                <a:ext cx="4154727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1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g</m:t>
                      </m:r>
                      <m:r>
                        <a:rPr lang="en-US" sz="21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US" sz="21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ReLU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∘</m:t>
                      </m:r>
                      <m:r>
                        <m:rPr>
                          <m:nor/>
                        </m:rP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AvgPool</m:t>
                      </m:r>
                      <m:r>
                        <m:rPr>
                          <m:nor/>
                        </m:rP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nor/>
                        </m:rP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d</m:t>
                      </m:r>
                      <m:r>
                        <m:rPr>
                          <m:nor/>
                        </m:rPr>
                        <a:rPr lang="en-US" sz="2100" b="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1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∘</m:t>
                      </m:r>
                      <m:r>
                        <m:rPr>
                          <m:nor/>
                        </m:rP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Conv</m:t>
                      </m:r>
                      <m:r>
                        <m:rPr>
                          <m:nor/>
                        </m:rP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nor/>
                        </m:rP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d</m:t>
                      </m:r>
                    </m:oMath>
                  </m:oMathPara>
                </a14:m>
                <a:endParaRPr lang="en-US" sz="2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6287A002-40DD-6123-60A1-1A99BBA50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971" y="1589668"/>
                <a:ext cx="4154727" cy="415498"/>
              </a:xfrm>
              <a:prstGeom prst="rect">
                <a:avLst/>
              </a:prstGeom>
              <a:blipFill>
                <a:blip r:embed="rId2"/>
                <a:stretch>
                  <a:fillRect t="-3030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itle 20">
            <a:extLst>
              <a:ext uri="{FF2B5EF4-FFF2-40B4-BE49-F238E27FC236}">
                <a16:creationId xmlns:a16="http://schemas.microsoft.com/office/drawing/2014/main" id="{DE85609A-55DD-BC10-D221-2D4D537CB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Model</a:t>
            </a:r>
          </a:p>
        </p:txBody>
      </p:sp>
    </p:spTree>
    <p:extLst>
      <p:ext uri="{BB962C8B-B14F-4D97-AF65-F5344CB8AC3E}">
        <p14:creationId xmlns:p14="http://schemas.microsoft.com/office/powerpoint/2010/main" val="315388423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7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3399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8AE7B9"/>
      </a:accent6>
      <a:hlink>
        <a:srgbClr val="CC00CC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1" id="{C3F3F02C-A0EA-B24E-929C-A6C346386062}" vid="{27EB58C2-21AD-A141-B9F0-987C112EF1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8C64F51-4645-064B-ACDC-0DE76AF412F6}">
  <we:reference id="wa200000729" version="3.19.222.0" store="en-US" storeType="OMEX"/>
  <we:alternateReferences>
    <we:reference id="wa200000729" version="3.19.222.0" store="wa20000072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Default Design</Template>
  <TotalTime>5945</TotalTime>
  <Words>342</Words>
  <Application>Microsoft Macintosh PowerPoint</Application>
  <PresentationFormat>Letter Paper (8.5x11 in)</PresentationFormat>
  <Paragraphs>77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Cambria Math</vt:lpstr>
      <vt:lpstr>Times New Roman</vt:lpstr>
      <vt:lpstr>Wingdings</vt:lpstr>
      <vt:lpstr>Default Design</vt:lpstr>
      <vt:lpstr>Machine learning in physics Tutorial 4 / CNN</vt:lpstr>
      <vt:lpstr>Recap</vt:lpstr>
      <vt:lpstr>Recap</vt:lpstr>
      <vt:lpstr>Recap</vt:lpstr>
      <vt:lpstr>Recap</vt:lpstr>
      <vt:lpstr>Tutorial 4</vt:lpstr>
      <vt:lpstr>Tutorial 4</vt:lpstr>
      <vt:lpstr>CNN Model</vt:lpstr>
      <vt:lpstr>CNN Model</vt:lpstr>
      <vt:lpstr>CNN Model: Training</vt:lpstr>
      <vt:lpstr>CNN Model: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Harrison Prosper</dc:creator>
  <cp:lastModifiedBy>Harrison Prosper</cp:lastModifiedBy>
  <cp:revision>21</cp:revision>
  <cp:lastPrinted>2019-01-07T00:35:58Z</cp:lastPrinted>
  <dcterms:created xsi:type="dcterms:W3CDTF">2024-08-29T20:46:20Z</dcterms:created>
  <dcterms:modified xsi:type="dcterms:W3CDTF">2025-01-20T03:47:23Z</dcterms:modified>
</cp:coreProperties>
</file>