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1043" r:id="rId3"/>
    <p:sldId id="1027" r:id="rId4"/>
    <p:sldId id="1089" r:id="rId5"/>
    <p:sldId id="1055" r:id="rId6"/>
    <p:sldId id="1083" r:id="rId7"/>
    <p:sldId id="1084" r:id="rId8"/>
    <p:sldId id="1081" r:id="rId9"/>
    <p:sldId id="1057" r:id="rId10"/>
    <p:sldId id="1067" r:id="rId11"/>
    <p:sldId id="1056" r:id="rId12"/>
    <p:sldId id="1085" r:id="rId13"/>
    <p:sldId id="1080" r:id="rId14"/>
    <p:sldId id="1086" r:id="rId15"/>
    <p:sldId id="1087" r:id="rId16"/>
    <p:sldId id="1088" r:id="rId17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1"/>
    <p:restoredTop sz="86620"/>
  </p:normalViewPr>
  <p:slideViewPr>
    <p:cSldViewPr>
      <p:cViewPr varScale="1">
        <p:scale>
          <a:sx n="90" d="100"/>
          <a:sy n="90" d="100"/>
        </p:scale>
        <p:origin x="25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PHY6938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dss.org/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as.sdss.org/dr18/SearchTools/sql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Autoencoders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363AD-3EC9-612C-DEDC-FE624437A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7EC2CE-5B10-7A14-5C25-5E8833307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AUtoencoder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2648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CF93D-FDD3-43DB-4570-580903FD8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279E5A-1E8E-574A-DDCD-07B1AAE3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00A18EE-490E-A176-D2EC-4715A99445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key feature of an autoencoder is the </a:t>
                </a:r>
                <a:r>
                  <a:rPr lang="en-US" dirty="0">
                    <a:solidFill>
                      <a:srgbClr val="0033CC"/>
                    </a:solidFill>
                  </a:rPr>
                  <a:t>bottleneck</a:t>
                </a:r>
                <a:r>
                  <a:rPr lang="en-US" dirty="0"/>
                  <a:t> between the encoder and the decoder. This forces the model to construct a lower-dimensional representation in the latent space, which we take to be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of the input data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the goal is to model the mapping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</a:t>
                </a:r>
                <a:r>
                  <a:rPr lang="en-US" i="1" dirty="0">
                    <a:solidFill>
                      <a:srgbClr val="0033CC"/>
                    </a:solidFill>
                  </a:rPr>
                  <a:t>quadratic</a:t>
                </a:r>
                <a:r>
                  <a:rPr lang="en-US" dirty="0"/>
                  <a:t> loss,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</m:d>
                    <m:r>
                      <a:rPr lang="en-US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can be used. Recall that this implies that our model will approximate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 is a rare case where the form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known!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00A18EE-490E-A176-D2EC-4715A9944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b="-28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62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59C08-41B8-A2D2-647E-DE2B2B9B8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CFEAEC-5075-C633-6D8C-1AEC17C0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43F5EAD-1EF0-251F-2946-991C2C879F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targets (labels)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the input data themselves, i.e.,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It, therefore, follows that</a:t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in which case,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principle, we have an </a:t>
                </a:r>
                <a:r>
                  <a:rPr lang="en-US" i="1" dirty="0">
                    <a:solidFill>
                      <a:srgbClr val="0033CC"/>
                    </a:solidFill>
                  </a:rPr>
                  <a:t>unbiased</a:t>
                </a:r>
                <a:r>
                  <a:rPr lang="en-US" dirty="0"/>
                  <a:t> estimate of the input data.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43F5EAD-1EF0-251F-2946-991C2C879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23421" b="-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77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AC7ED-1464-440E-BE7D-D51699E60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63634F-ED24-C916-0311-8A8294F2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 Model: </a:t>
            </a:r>
            <a:r>
              <a:rPr lang="en-US" dirty="0">
                <a:solidFill>
                  <a:schemeClr val="accent1"/>
                </a:solidFill>
              </a:rPr>
              <a:t>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1B967-5626-EE21-9BA9-D495CF87C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choose the encoder and decoder to be the same</a:t>
                </a:r>
              </a:p>
              <a:p>
                <a:pPr marL="0" indent="0">
                  <a:buNone/>
                </a:pPr>
                <a:r>
                  <a:rPr lang="en-US" dirty="0"/>
                  <a:t>except that the input space for the latter </a:t>
                </a:r>
              </a:p>
              <a:p>
                <a:pPr marL="0" indent="0">
                  <a:buNone/>
                </a:pPr>
                <a:r>
                  <a:rPr lang="en-US" dirty="0"/>
                  <a:t>is the latent space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	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</a:p>
              <a:p>
                <a:pPr marL="0" indent="0">
                  <a:buNone/>
                </a:pPr>
                <a:r>
                  <a:rPr lang="en-US" dirty="0"/>
                  <a:t>the</a:t>
                </a:r>
              </a:p>
              <a:p>
                <a:pPr marL="0" indent="0">
                  <a:buNone/>
                </a:pPr>
                <a:r>
                  <a:rPr lang="en-US" dirty="0"/>
                  <a:t>output</a:t>
                </a:r>
              </a:p>
              <a:p>
                <a:pPr marL="0" indent="0">
                  <a:buNone/>
                </a:pPr>
                <a:r>
                  <a:rPr lang="en-US" dirty="0"/>
                  <a:t>space. 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1B967-5626-EE21-9BA9-D495CF87C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6A90E42E-A7FA-8EDC-8CE0-6DBE51AC09DB}"/>
              </a:ext>
            </a:extLst>
          </p:cNvPr>
          <p:cNvGrpSpPr/>
          <p:nvPr/>
        </p:nvGrpSpPr>
        <p:grpSpPr>
          <a:xfrm>
            <a:off x="2057400" y="924580"/>
            <a:ext cx="6700837" cy="5552420"/>
            <a:chOff x="1295400" y="853350"/>
            <a:chExt cx="6700837" cy="55524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BB6214D-45E6-E088-1AFF-FCDD9135B029}"/>
                </a:ext>
              </a:extLst>
            </p:cNvPr>
            <p:cNvGrpSpPr/>
            <p:nvPr/>
          </p:nvGrpSpPr>
          <p:grpSpPr>
            <a:xfrm>
              <a:off x="1295400" y="4569293"/>
              <a:ext cx="2286000" cy="1329155"/>
              <a:chOff x="5410200" y="4171890"/>
              <a:chExt cx="2286000" cy="132915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29C6E80-26B4-C0A5-8579-E2DAAC908EED}"/>
                  </a:ext>
                </a:extLst>
              </p:cNvPr>
              <p:cNvSpPr/>
              <p:nvPr/>
            </p:nvSpPr>
            <p:spPr bwMode="auto">
              <a:xfrm>
                <a:off x="5410200" y="5100935"/>
                <a:ext cx="2286000" cy="40011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Linear(5, 40)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B3AAC9F-583C-6670-7219-873EA0FE6C4F}"/>
                  </a:ext>
                </a:extLst>
              </p:cNvPr>
              <p:cNvSpPr/>
              <p:nvPr/>
            </p:nvSpPr>
            <p:spPr bwMode="auto">
              <a:xfrm>
                <a:off x="5410200" y="4620220"/>
                <a:ext cx="2286000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 err="1">
                    <a:latin typeface="Times New Roman" pitchFamily="-65" charset="0"/>
                  </a:rPr>
                  <a:t>SiLU</a:t>
                </a:r>
                <a:r>
                  <a:rPr lang="en-US" sz="2000" dirty="0">
                    <a:latin typeface="Times New Roman" pitchFamily="-65" charset="0"/>
                  </a:rPr>
                  <a:t>()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DCB75FF-7FE2-1362-7D17-D6C595A1E237}"/>
                  </a:ext>
                </a:extLst>
              </p:cNvPr>
              <p:cNvSpPr/>
              <p:nvPr/>
            </p:nvSpPr>
            <p:spPr bwMode="auto">
              <a:xfrm>
                <a:off x="5410200" y="4171890"/>
                <a:ext cx="2286000" cy="40011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rPr>
                  <a:t>LayerNorm</a:t>
                </a: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rPr>
                  <a:t>(40)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FC24E2-9D81-5DDB-13C5-731E27C5A568}"/>
                </a:ext>
              </a:extLst>
            </p:cNvPr>
            <p:cNvSpPr/>
            <p:nvPr/>
          </p:nvSpPr>
          <p:spPr bwMode="auto">
            <a:xfrm>
              <a:off x="5710237" y="1837816"/>
              <a:ext cx="2286000" cy="40011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Times New Roman" pitchFamily="-65" charset="0"/>
                </a:rPr>
                <a:t>Linear(40, 2)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E6E2C58-59F4-9118-749E-3B0521AA7E8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34200" y="3876549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6D56EEB-FF88-1092-6A72-D8A0C31DEF8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38400" y="4233445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EB0C8D4-9862-A3AC-E29C-FDA1C0085E5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95537" y="2552695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98B29F8-3E8A-2595-870F-8DA6E5AC246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38400" y="5898448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375151-403E-5A43-A6A9-A3B34BA005A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34200" y="2237926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745FEF8-9DDE-549E-7CA5-42A15B352C1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34200" y="1476874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FED94E-6EB4-ED6A-D857-55C09C15130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95537" y="2237926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026711F-A66A-3E23-46CD-3413C429C3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95537" y="2271712"/>
              <a:ext cx="2176463" cy="0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4F5EFE6-91C7-D181-570F-E292804C2701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552950" y="2237926"/>
              <a:ext cx="19050" cy="3660522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0DAC82B-EA74-F6CE-22F4-9AFFBB0B6A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52950" y="5893685"/>
              <a:ext cx="2381250" cy="4763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072A14A-F8BB-5672-9568-F0C83E94A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9412" y="5249699"/>
              <a:ext cx="431800" cy="6958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9DC6BD5-F9C7-A2EC-0E62-F08569E1C6DD}"/>
                    </a:ext>
                  </a:extLst>
                </p:cNvPr>
                <p:cNvSpPr txBox="1"/>
                <p:nvPr/>
              </p:nvSpPr>
              <p:spPr>
                <a:xfrm>
                  <a:off x="6235326" y="853350"/>
                  <a:ext cx="138191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9DC6BD5-F9C7-A2EC-0E62-F08569E1C6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5326" y="853350"/>
                  <a:ext cx="1381917" cy="523220"/>
                </a:xfrm>
                <a:prstGeom prst="rect">
                  <a:avLst/>
                </a:prstGeom>
                <a:blipFill>
                  <a:blip r:embed="rId4"/>
                  <a:stretch>
                    <a:fillRect r="-1835" b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5A8EB14-AC3C-1BE1-93D6-093B63C93DE2}"/>
                    </a:ext>
                  </a:extLst>
                </p:cNvPr>
                <p:cNvSpPr txBox="1"/>
                <p:nvPr/>
              </p:nvSpPr>
              <p:spPr>
                <a:xfrm>
                  <a:off x="2621122" y="5882550"/>
                  <a:ext cx="4571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E62A06A-8252-EFC7-6E40-27E42CAA50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122" y="5882550"/>
                  <a:ext cx="45719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125000" r="-5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A40AC31-6C26-FB2B-7F3B-5C258671C490}"/>
              </a:ext>
            </a:extLst>
          </p:cNvPr>
          <p:cNvGrpSpPr/>
          <p:nvPr/>
        </p:nvGrpSpPr>
        <p:grpSpPr>
          <a:xfrm>
            <a:off x="2057400" y="2990375"/>
            <a:ext cx="2286000" cy="1329155"/>
            <a:chOff x="2057400" y="2990375"/>
            <a:chExt cx="2286000" cy="132915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78DA376-3202-601D-27AB-7FCB7DCE2361}"/>
                </a:ext>
              </a:extLst>
            </p:cNvPr>
            <p:cNvSpPr/>
            <p:nvPr/>
          </p:nvSpPr>
          <p:spPr bwMode="auto">
            <a:xfrm>
              <a:off x="2057400" y="3919420"/>
              <a:ext cx="2286000" cy="40011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Times New Roman" pitchFamily="-65" charset="0"/>
                </a:rPr>
                <a:t>Linear(40, 40)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3924CE-88D4-EBC8-6935-B940CB619929}"/>
                </a:ext>
              </a:extLst>
            </p:cNvPr>
            <p:cNvSpPr/>
            <p:nvPr/>
          </p:nvSpPr>
          <p:spPr bwMode="auto">
            <a:xfrm>
              <a:off x="2057400" y="3438705"/>
              <a:ext cx="22860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Times New Roman" pitchFamily="-65" charset="0"/>
                </a:rPr>
                <a:t>SiLU</a:t>
              </a:r>
              <a:r>
                <a:rPr lang="en-US" sz="2000" dirty="0">
                  <a:latin typeface="Times New Roman" pitchFamily="-65" charset="0"/>
                </a:rPr>
                <a:t>()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6F53193-3864-03D9-4CB3-0AA23DD791AB}"/>
                </a:ext>
              </a:extLst>
            </p:cNvPr>
            <p:cNvSpPr/>
            <p:nvPr/>
          </p:nvSpPr>
          <p:spPr bwMode="auto">
            <a:xfrm>
              <a:off x="2057400" y="2990375"/>
              <a:ext cx="2286000" cy="40011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LayerNorm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(40)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AA7F33B-937D-4AC7-609B-BCCF1135D100}"/>
              </a:ext>
            </a:extLst>
          </p:cNvPr>
          <p:cNvGrpSpPr/>
          <p:nvPr/>
        </p:nvGrpSpPr>
        <p:grpSpPr>
          <a:xfrm>
            <a:off x="6498467" y="2618882"/>
            <a:ext cx="2286000" cy="1329155"/>
            <a:chOff x="2057400" y="2990375"/>
            <a:chExt cx="2286000" cy="132915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30AEE92-DDE5-AAA7-5C5D-D47D1C17A1C4}"/>
                </a:ext>
              </a:extLst>
            </p:cNvPr>
            <p:cNvSpPr/>
            <p:nvPr/>
          </p:nvSpPr>
          <p:spPr bwMode="auto">
            <a:xfrm>
              <a:off x="2057400" y="3919420"/>
              <a:ext cx="2286000" cy="40011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Times New Roman" pitchFamily="-65" charset="0"/>
                </a:rPr>
                <a:t>Linear(40, 40)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F7D3E8C-3C26-DC7D-7B90-E942C8103F51}"/>
                </a:ext>
              </a:extLst>
            </p:cNvPr>
            <p:cNvSpPr/>
            <p:nvPr/>
          </p:nvSpPr>
          <p:spPr bwMode="auto">
            <a:xfrm>
              <a:off x="2057400" y="3438705"/>
              <a:ext cx="22860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Times New Roman" pitchFamily="-65" charset="0"/>
                </a:rPr>
                <a:t>SiLU</a:t>
              </a:r>
              <a:r>
                <a:rPr lang="en-US" sz="2000" dirty="0">
                  <a:latin typeface="Times New Roman" pitchFamily="-65" charset="0"/>
                </a:rPr>
                <a:t>()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587F14F-8282-4471-CE7A-1D2AA9F6DB61}"/>
                </a:ext>
              </a:extLst>
            </p:cNvPr>
            <p:cNvSpPr/>
            <p:nvPr/>
          </p:nvSpPr>
          <p:spPr bwMode="auto">
            <a:xfrm>
              <a:off x="2057400" y="2990375"/>
              <a:ext cx="2286000" cy="40011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LayerNorm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(40)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7950369-0CEF-5AC7-8051-4B200117D3D6}"/>
              </a:ext>
            </a:extLst>
          </p:cNvPr>
          <p:cNvGrpSpPr/>
          <p:nvPr/>
        </p:nvGrpSpPr>
        <p:grpSpPr>
          <a:xfrm>
            <a:off x="6508505" y="4307548"/>
            <a:ext cx="2286000" cy="1329155"/>
            <a:chOff x="2057400" y="2990375"/>
            <a:chExt cx="2286000" cy="132915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4896BD-7200-E9E2-D01A-38A9BE167848}"/>
                </a:ext>
              </a:extLst>
            </p:cNvPr>
            <p:cNvSpPr/>
            <p:nvPr/>
          </p:nvSpPr>
          <p:spPr bwMode="auto">
            <a:xfrm>
              <a:off x="2057400" y="3919420"/>
              <a:ext cx="2286000" cy="40011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Times New Roman" pitchFamily="-65" charset="0"/>
                </a:rPr>
                <a:t>Linear(40, 40)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02A0D48-8EA7-1E95-FD70-3092CB6CCD6A}"/>
                </a:ext>
              </a:extLst>
            </p:cNvPr>
            <p:cNvSpPr/>
            <p:nvPr/>
          </p:nvSpPr>
          <p:spPr bwMode="auto">
            <a:xfrm>
              <a:off x="2057400" y="3438705"/>
              <a:ext cx="22860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Times New Roman" pitchFamily="-65" charset="0"/>
                </a:rPr>
                <a:t>SiLU</a:t>
              </a:r>
              <a:r>
                <a:rPr lang="en-US" sz="2000" dirty="0">
                  <a:latin typeface="Times New Roman" pitchFamily="-65" charset="0"/>
                </a:rPr>
                <a:t>()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EE05E82-49A5-05B1-7072-EF4276B96499}"/>
                </a:ext>
              </a:extLst>
            </p:cNvPr>
            <p:cNvSpPr/>
            <p:nvPr/>
          </p:nvSpPr>
          <p:spPr bwMode="auto">
            <a:xfrm>
              <a:off x="2057400" y="2990375"/>
              <a:ext cx="2286000" cy="40011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LayerNorm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(40)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897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7BFDB-77CD-5124-ECD5-11F278204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DA076B-380B-C833-BF4D-070F236D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 Model: </a:t>
            </a:r>
            <a:r>
              <a:rPr lang="en-US" dirty="0">
                <a:solidFill>
                  <a:schemeClr val="accent1"/>
                </a:solidFill>
              </a:rPr>
              <a:t>Program 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05F437-C8C1-2C52-0A82-38B7D2294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H_NODES = 40</a:t>
            </a:r>
          </a:p>
          <a:p>
            <a:pPr marL="0" indent="0">
              <a:buNone/>
            </a:pPr>
            <a:r>
              <a:rPr lang="en-US" sz="1800" dirty="0"/>
              <a:t>encoder = </a:t>
            </a:r>
            <a:r>
              <a:rPr lang="en-US" sz="1800" dirty="0" err="1"/>
              <a:t>nn.</a:t>
            </a:r>
            <a:r>
              <a:rPr lang="en-US" sz="1800" b="1" dirty="0" err="1">
                <a:solidFill>
                  <a:srgbClr val="0033CC"/>
                </a:solidFill>
              </a:rPr>
              <a:t>Sequential</a:t>
            </a:r>
            <a:r>
              <a:rPr lang="en-US" sz="1800" dirty="0"/>
              <a:t>(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nn.</a:t>
            </a:r>
            <a:r>
              <a:rPr lang="en-US" sz="1800" b="1" dirty="0" err="1">
                <a:solidFill>
                  <a:srgbClr val="0033CC"/>
                </a:solidFill>
              </a:rPr>
              <a:t>Linear</a:t>
            </a:r>
            <a:r>
              <a:rPr lang="en-US" sz="1800" dirty="0"/>
              <a:t>(      5, H_NODES),          </a:t>
            </a:r>
            <a:r>
              <a:rPr lang="en-US" sz="1800" dirty="0" err="1"/>
              <a:t>nn.</a:t>
            </a:r>
            <a:r>
              <a:rPr lang="en-US" sz="1800" b="1" dirty="0" err="1">
                <a:solidFill>
                  <a:srgbClr val="0033CC"/>
                </a:solidFill>
              </a:rPr>
              <a:t>SiLU</a:t>
            </a:r>
            <a:r>
              <a:rPr lang="en-US" sz="1800" dirty="0"/>
              <a:t>(), </a:t>
            </a:r>
            <a:r>
              <a:rPr lang="en-US" sz="1800" dirty="0" err="1"/>
              <a:t>nn.</a:t>
            </a:r>
            <a:r>
              <a:rPr lang="en-US" sz="1800" b="1" dirty="0" err="1">
                <a:solidFill>
                  <a:srgbClr val="0033CC"/>
                </a:solidFill>
              </a:rPr>
              <a:t>LayerNorm</a:t>
            </a:r>
            <a:r>
              <a:rPr lang="en-US" sz="1800" dirty="0"/>
              <a:t>(H_NODES),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nn.Linear</a:t>
            </a:r>
            <a:r>
              <a:rPr lang="en-US" sz="1800" dirty="0"/>
              <a:t>(H_NODES, H_NODES), </a:t>
            </a:r>
            <a:r>
              <a:rPr lang="en-US" sz="1800" dirty="0" err="1"/>
              <a:t>nn.SiLU</a:t>
            </a:r>
            <a:r>
              <a:rPr lang="en-US" sz="1800" dirty="0"/>
              <a:t>(), </a:t>
            </a:r>
            <a:r>
              <a:rPr lang="en-US" sz="1800" dirty="0" err="1"/>
              <a:t>nn</a:t>
            </a:r>
            <a:r>
              <a:rPr lang="en-US" sz="1800" b="1" dirty="0" err="1">
                <a:solidFill>
                  <a:srgbClr val="C00000"/>
                </a:solidFill>
              </a:rPr>
              <a:t>.</a:t>
            </a:r>
            <a:r>
              <a:rPr lang="en-US" sz="1800" dirty="0" err="1"/>
              <a:t>LayerNorm</a:t>
            </a:r>
            <a:r>
              <a:rPr lang="en-US" sz="1800" dirty="0"/>
              <a:t>(H_NODES),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nn.Linear</a:t>
            </a:r>
            <a:r>
              <a:rPr lang="en-US" sz="1800" dirty="0"/>
              <a:t>(H_NODES, H_NODES), </a:t>
            </a:r>
            <a:r>
              <a:rPr lang="en-US" sz="1800" dirty="0" err="1"/>
              <a:t>nn.SiLU</a:t>
            </a:r>
            <a:r>
              <a:rPr lang="en-US" sz="1800" dirty="0"/>
              <a:t>(), </a:t>
            </a:r>
            <a:r>
              <a:rPr lang="en-US" sz="1800" dirty="0" err="1"/>
              <a:t>nn.LayerNorm</a:t>
            </a:r>
            <a:r>
              <a:rPr lang="en-US" sz="1800" dirty="0"/>
              <a:t>(H_NODES),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nn.Linear</a:t>
            </a:r>
            <a:r>
              <a:rPr lang="en-US" sz="1800" dirty="0"/>
              <a:t>(H_NODES, H_NODES), </a:t>
            </a:r>
            <a:r>
              <a:rPr lang="en-US" sz="1800" dirty="0" err="1"/>
              <a:t>nn.SiLU</a:t>
            </a:r>
            <a:r>
              <a:rPr lang="en-US" sz="1800" dirty="0"/>
              <a:t>(), </a:t>
            </a:r>
            <a:r>
              <a:rPr lang="en-US" sz="1800" dirty="0" err="1"/>
              <a:t>nn.LayerNorm</a:t>
            </a:r>
            <a:r>
              <a:rPr lang="en-US" sz="1800" dirty="0"/>
              <a:t>(H_NODES),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nn.Linear</a:t>
            </a:r>
            <a:r>
              <a:rPr lang="en-US" sz="1800" dirty="0"/>
              <a:t>(H_NODES, 2), </a:t>
            </a:r>
          </a:p>
          <a:p>
            <a:pPr marL="0" indent="0">
              <a:buNone/>
            </a:pPr>
            <a:r>
              <a:rPr lang="en-US" sz="1800" dirty="0"/>
              <a:t>        )</a:t>
            </a:r>
          </a:p>
          <a:p>
            <a:pPr marL="0" indent="0">
              <a:buNone/>
            </a:pPr>
            <a:r>
              <a:rPr lang="en-US" sz="1800" dirty="0"/>
              <a:t>decoder = </a:t>
            </a:r>
            <a:r>
              <a:rPr lang="en-US" sz="1800" dirty="0" err="1"/>
              <a:t>nn.</a:t>
            </a:r>
            <a:r>
              <a:rPr lang="en-US" sz="1800" b="1" dirty="0" err="1">
                <a:solidFill>
                  <a:srgbClr val="0033CC"/>
                </a:solidFill>
              </a:rPr>
              <a:t>Sequential</a:t>
            </a:r>
            <a:r>
              <a:rPr lang="en-US" sz="1800" dirty="0"/>
              <a:t>(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nn.Linear</a:t>
            </a:r>
            <a:r>
              <a:rPr lang="en-US" sz="1800" dirty="0"/>
              <a:t>(      2, H_NODES),           </a:t>
            </a:r>
            <a:r>
              <a:rPr lang="en-US" sz="1800" dirty="0" err="1"/>
              <a:t>nn.SiLU</a:t>
            </a:r>
            <a:r>
              <a:rPr lang="en-US" sz="1800" dirty="0"/>
              <a:t>(), </a:t>
            </a:r>
            <a:r>
              <a:rPr lang="en-US" sz="1800" dirty="0" err="1"/>
              <a:t>nn.LayerNorm</a:t>
            </a:r>
            <a:r>
              <a:rPr lang="en-US" sz="1800" dirty="0"/>
              <a:t>(H_NODES),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nn.Linear</a:t>
            </a:r>
            <a:r>
              <a:rPr lang="en-US" sz="1800" dirty="0"/>
              <a:t>(H_NODES, H_NODES), </a:t>
            </a:r>
            <a:r>
              <a:rPr lang="en-US" sz="1800" dirty="0" err="1"/>
              <a:t>nn.SiLU</a:t>
            </a:r>
            <a:r>
              <a:rPr lang="en-US" sz="1800" dirty="0"/>
              <a:t>(), </a:t>
            </a:r>
            <a:r>
              <a:rPr lang="en-US" sz="1800" dirty="0" err="1"/>
              <a:t>nn.LayerNorm</a:t>
            </a:r>
            <a:r>
              <a:rPr lang="en-US" sz="1800" dirty="0"/>
              <a:t>(H_NODES),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nn.Linear</a:t>
            </a:r>
            <a:r>
              <a:rPr lang="en-US" sz="1800" dirty="0"/>
              <a:t>(H_NODES, H_NODES), </a:t>
            </a:r>
            <a:r>
              <a:rPr lang="en-US" sz="1800" dirty="0" err="1"/>
              <a:t>nn.SiLU</a:t>
            </a:r>
            <a:r>
              <a:rPr lang="en-US" sz="1800" dirty="0"/>
              <a:t>(), </a:t>
            </a:r>
            <a:r>
              <a:rPr lang="en-US" sz="1800" dirty="0" err="1"/>
              <a:t>nn.LayerNorm</a:t>
            </a:r>
            <a:r>
              <a:rPr lang="en-US" sz="1800" dirty="0"/>
              <a:t>(H_NODES),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nn.Linear</a:t>
            </a:r>
            <a:r>
              <a:rPr lang="en-US" sz="1800" dirty="0"/>
              <a:t>(H_NODES, H_NODES), </a:t>
            </a:r>
            <a:r>
              <a:rPr lang="en-US" sz="1800" dirty="0" err="1"/>
              <a:t>nn.SiLU</a:t>
            </a:r>
            <a:r>
              <a:rPr lang="en-US" sz="1800" dirty="0"/>
              <a:t>(), </a:t>
            </a:r>
            <a:r>
              <a:rPr lang="en-US" sz="1800" dirty="0" err="1"/>
              <a:t>nn.LayerNorm</a:t>
            </a:r>
            <a:r>
              <a:rPr lang="en-US" sz="1800" dirty="0"/>
              <a:t>(H_NODES),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nn.Linear</a:t>
            </a:r>
            <a:r>
              <a:rPr lang="en-US" sz="1800" dirty="0"/>
              <a:t>(H_NODES,  5)</a:t>
            </a:r>
          </a:p>
          <a:p>
            <a:pPr marL="0" indent="0">
              <a:buNone/>
            </a:pPr>
            <a:r>
              <a:rPr lang="en-US" sz="1800" dirty="0"/>
              <a:t>        )</a:t>
            </a:r>
          </a:p>
        </p:txBody>
      </p:sp>
      <p:pic>
        <p:nvPicPr>
          <p:cNvPr id="3" name="Picture 2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3C5A20B5-056E-BCA2-BADA-406B1EE21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352800"/>
            <a:ext cx="2971800" cy="905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70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4BB7B-958E-7F8C-CD14-D218088D8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0312DE-2F51-5DA2-2E5B-4DC1B0E2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 Model: </a:t>
            </a:r>
            <a:r>
              <a:rPr lang="en-US" dirty="0">
                <a:solidFill>
                  <a:schemeClr val="accent1"/>
                </a:solidFill>
              </a:rPr>
              <a:t>Program 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272A446-929D-94E0-2565-E97A83A91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33CC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AutoEncoder</a:t>
            </a:r>
            <a:r>
              <a:rPr lang="en-US" sz="2000" dirty="0"/>
              <a:t>(</a:t>
            </a:r>
            <a:r>
              <a:rPr lang="en-US" sz="2000" dirty="0" err="1"/>
              <a:t>nn.</a:t>
            </a:r>
            <a:r>
              <a:rPr lang="en-US" sz="2000" b="1" dirty="0" err="1">
                <a:solidFill>
                  <a:srgbClr val="0033CC"/>
                </a:solidFill>
              </a:rPr>
              <a:t>Module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   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rgbClr val="0033CC"/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33CC"/>
                </a:solidFill>
              </a:rPr>
              <a:t>__</a:t>
            </a:r>
            <a:r>
              <a:rPr lang="en-US" sz="2000" b="1" dirty="0" err="1">
                <a:solidFill>
                  <a:srgbClr val="0033CC"/>
                </a:solidFill>
              </a:rPr>
              <a:t>init</a:t>
            </a:r>
            <a:r>
              <a:rPr lang="en-US" sz="2000" b="1" dirty="0">
                <a:solidFill>
                  <a:srgbClr val="0033CC"/>
                </a:solidFill>
              </a:rPr>
              <a:t>__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C00000"/>
                </a:solidFill>
              </a:rPr>
              <a:t>self</a:t>
            </a:r>
            <a:r>
              <a:rPr lang="en-US" sz="2000" dirty="0"/>
              <a:t>, encoder, decoder):</a:t>
            </a:r>
          </a:p>
          <a:p>
            <a:pPr marL="0" indent="0">
              <a:buNone/>
            </a:pPr>
            <a:r>
              <a:rPr lang="en-US" sz="2000" dirty="0"/>
              <a:t>        # call constructor of base (or super, or parent) class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>
                <a:solidFill>
                  <a:srgbClr val="0033CC"/>
                </a:solidFill>
              </a:rPr>
              <a:t>super</a:t>
            </a:r>
            <a:r>
              <a:rPr lang="en-US" sz="2000" dirty="0"/>
              <a:t>(</a:t>
            </a:r>
            <a:r>
              <a:rPr lang="en-US" sz="2000" dirty="0" err="1"/>
              <a:t>AutoEncoder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self</a:t>
            </a:r>
            <a:r>
              <a:rPr lang="en-US" sz="2000" dirty="0"/>
              <a:t>).__</a:t>
            </a:r>
            <a:r>
              <a:rPr lang="en-US" sz="2000" dirty="0" err="1"/>
              <a:t>init</a:t>
            </a:r>
            <a:r>
              <a:rPr lang="en-US" sz="2000" dirty="0"/>
              <a:t>__()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self.encoder</a:t>
            </a:r>
            <a:r>
              <a:rPr lang="en-US" sz="2000" dirty="0"/>
              <a:t> = encoder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self.decoder</a:t>
            </a:r>
            <a:r>
              <a:rPr lang="en-US" sz="2000" dirty="0"/>
              <a:t> = decoder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rgbClr val="0033CC"/>
                </a:solidFill>
              </a:rPr>
              <a:t>def forward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C00000"/>
                </a:solidFill>
              </a:rPr>
              <a:t>self</a:t>
            </a:r>
            <a:r>
              <a:rPr lang="en-US" sz="2000" dirty="0"/>
              <a:t>, x):</a:t>
            </a:r>
          </a:p>
          <a:p>
            <a:pPr marL="0" indent="0">
              <a:buNone/>
            </a:pPr>
            <a:r>
              <a:rPr lang="en-US" sz="2000" dirty="0"/>
              <a:t>        y = </a:t>
            </a:r>
            <a:r>
              <a:rPr lang="en-US" sz="2000" dirty="0" err="1"/>
              <a:t>self.encoder</a:t>
            </a:r>
            <a:r>
              <a:rPr lang="en-US" sz="2000" dirty="0"/>
              <a:t>(x)</a:t>
            </a:r>
          </a:p>
          <a:p>
            <a:pPr marL="0" indent="0">
              <a:buNone/>
            </a:pPr>
            <a:r>
              <a:rPr lang="en-US" sz="2000" dirty="0"/>
              <a:t>        y = </a:t>
            </a:r>
            <a:r>
              <a:rPr lang="en-US" sz="2000" dirty="0" err="1"/>
              <a:t>self.decoder</a:t>
            </a:r>
            <a:r>
              <a:rPr lang="en-US" sz="2000" dirty="0"/>
              <a:t>(y)</a:t>
            </a:r>
          </a:p>
          <a:p>
            <a:pPr marL="0" indent="0">
              <a:buNone/>
            </a:pPr>
            <a:r>
              <a:rPr lang="en-US" sz="2000" dirty="0"/>
              <a:t>        return y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659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7CE1E-C644-828C-8BB5-30BF14713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556444-88BA-CD4E-25CE-6F7C7AA9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32B846A-7F3C-5809-5D05-66B4BFACE1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autoencoder is a model that implements the map </a:t>
                </a:r>
                <a:br>
                  <a:rPr lang="en-US" b="0" i="1" dirty="0">
                    <a:solidFill>
                      <a:srgbClr val="0033CC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via a bottleneck called the </a:t>
                </a:r>
                <a:r>
                  <a:rPr lang="en-US" dirty="0">
                    <a:solidFill>
                      <a:srgbClr val="0033CC"/>
                    </a:solidFill>
                  </a:rPr>
                  <a:t>latent space </a:t>
                </a:r>
                <a:r>
                  <a:rPr lang="en-US" dirty="0"/>
                  <a:t>whose dimensionality is (usually) much smaller than that of the input space.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The applications include: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Data compression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Anomaly detection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Noise removal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32B846A-7F3C-5809-5D05-66B4BFACE1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20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EB631-CC40-84E0-9D60-34127FF22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-up of a blue sign&#10;&#10;Description automatically generated">
            <a:extLst>
              <a:ext uri="{FF2B5EF4-FFF2-40B4-BE49-F238E27FC236}">
                <a16:creationId xmlns:a16="http://schemas.microsoft.com/office/drawing/2014/main" id="{84777625-87F3-963B-EA87-8515ACC3C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429000"/>
            <a:ext cx="4888885" cy="27960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screenshot of a news article&#10;&#10;Description automatically generated">
            <a:extLst>
              <a:ext uri="{FF2B5EF4-FFF2-40B4-BE49-F238E27FC236}">
                <a16:creationId xmlns:a16="http://schemas.microsoft.com/office/drawing/2014/main" id="{FCBB27B7-BBE2-0F10-A2F5-CE3B30935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279058"/>
            <a:ext cx="5810250" cy="3308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A63C22-6F23-F9BB-A368-257670BB2FA5}"/>
              </a:ext>
            </a:extLst>
          </p:cNvPr>
          <p:cNvSpPr txBox="1"/>
          <p:nvPr/>
        </p:nvSpPr>
        <p:spPr>
          <a:xfrm>
            <a:off x="6477000" y="762000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Oct. 8, 2024</a:t>
            </a:r>
          </a:p>
        </p:txBody>
      </p:sp>
    </p:spTree>
    <p:extLst>
      <p:ext uri="{BB962C8B-B14F-4D97-AF65-F5344CB8AC3E}">
        <p14:creationId xmlns:p14="http://schemas.microsoft.com/office/powerpoint/2010/main" val="396213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7B72B-CBF3-BA89-4F7A-266EE54F9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422737-B0BC-5667-4514-0BB23334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7438-7A40-3517-7182-07EC02666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Last time, we studied convolutional neural </a:t>
            </a:r>
          </a:p>
          <a:p>
            <a:pPr marL="0" indent="0">
              <a:buNone/>
            </a:pPr>
            <a:r>
              <a:rPr lang="en-US" dirty="0"/>
              <a:t>networks (CNN) and their use in image</a:t>
            </a:r>
          </a:p>
          <a:p>
            <a:pPr marL="0" indent="0">
              <a:buNone/>
            </a:pPr>
            <a:r>
              <a:rPr lang="en-US" dirty="0"/>
              <a:t>classification.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D3FD6-5B8E-9BC5-4769-AEEB148B2577}"/>
              </a:ext>
            </a:extLst>
          </p:cNvPr>
          <p:cNvGrpSpPr/>
          <p:nvPr/>
        </p:nvGrpSpPr>
        <p:grpSpPr>
          <a:xfrm>
            <a:off x="2209800" y="600046"/>
            <a:ext cx="6705600" cy="5876954"/>
            <a:chOff x="1295400" y="528816"/>
            <a:chExt cx="6705600" cy="58769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DB5C735-405E-0B46-E854-AA09BF8B52D6}"/>
                </a:ext>
              </a:extLst>
            </p:cNvPr>
            <p:cNvGrpSpPr/>
            <p:nvPr/>
          </p:nvGrpSpPr>
          <p:grpSpPr>
            <a:xfrm>
              <a:off x="1295400" y="4569293"/>
              <a:ext cx="2286000" cy="1329155"/>
              <a:chOff x="5410200" y="4171890"/>
              <a:chExt cx="2286000" cy="1329155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8283B55-E7D1-39A3-029B-0917F3C5A2B7}"/>
                  </a:ext>
                </a:extLst>
              </p:cNvPr>
              <p:cNvSpPr/>
              <p:nvPr/>
            </p:nvSpPr>
            <p:spPr bwMode="auto">
              <a:xfrm>
                <a:off x="5410200" y="5100935"/>
                <a:ext cx="2286000" cy="400110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Conv2d(3,4,3,1,1)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FC708C3-EC66-AB9F-5F2D-8AC295B0BAEC}"/>
                  </a:ext>
                </a:extLst>
              </p:cNvPr>
              <p:cNvSpPr/>
              <p:nvPr/>
            </p:nvSpPr>
            <p:spPr bwMode="auto">
              <a:xfrm>
                <a:off x="5410200" y="4620220"/>
                <a:ext cx="2286000" cy="40011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MaxPool2d(2,2)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6396D3D-62F5-1CD0-B227-BF6CCEA77B24}"/>
                  </a:ext>
                </a:extLst>
              </p:cNvPr>
              <p:cNvSpPr/>
              <p:nvPr/>
            </p:nvSpPr>
            <p:spPr bwMode="auto">
              <a:xfrm>
                <a:off x="5410200" y="4171890"/>
                <a:ext cx="2286000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 err="1">
                    <a:latin typeface="Times New Roman" pitchFamily="-65" charset="0"/>
                  </a:rPr>
                  <a:t>ReLU</a:t>
                </a:r>
                <a:r>
                  <a:rPr lang="en-US" sz="2000" dirty="0">
                    <a:latin typeface="Times New Roman" pitchFamily="-65" charset="0"/>
                  </a:rPr>
                  <a:t>()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3E6814A-079B-672D-1003-C977085ACE53}"/>
                </a:ext>
              </a:extLst>
            </p:cNvPr>
            <p:cNvGrpSpPr/>
            <p:nvPr/>
          </p:nvGrpSpPr>
          <p:grpSpPr>
            <a:xfrm>
              <a:off x="1295400" y="2909591"/>
              <a:ext cx="2286000" cy="1329155"/>
              <a:chOff x="5410200" y="4171890"/>
              <a:chExt cx="2286000" cy="132915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1FC853B-CE8A-D1CB-9AAC-078862D4FFB0}"/>
                  </a:ext>
                </a:extLst>
              </p:cNvPr>
              <p:cNvSpPr/>
              <p:nvPr/>
            </p:nvSpPr>
            <p:spPr bwMode="auto">
              <a:xfrm>
                <a:off x="5410200" y="5100935"/>
                <a:ext cx="2286000" cy="400110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Conv2d(4,6,3,1,1)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62AC687-D482-3E4A-CC35-16C1E96ED0C9}"/>
                  </a:ext>
                </a:extLst>
              </p:cNvPr>
              <p:cNvSpPr/>
              <p:nvPr/>
            </p:nvSpPr>
            <p:spPr bwMode="auto">
              <a:xfrm>
                <a:off x="5410200" y="4620220"/>
                <a:ext cx="2286000" cy="40011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MaxPool2d(2,2)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F2FB596-9EEF-10C2-D3FF-60668053D6CD}"/>
                  </a:ext>
                </a:extLst>
              </p:cNvPr>
              <p:cNvSpPr/>
              <p:nvPr/>
            </p:nvSpPr>
            <p:spPr bwMode="auto">
              <a:xfrm>
                <a:off x="5410200" y="4171890"/>
                <a:ext cx="2286000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 err="1">
                    <a:latin typeface="Times New Roman" pitchFamily="-65" charset="0"/>
                  </a:rPr>
                  <a:t>ReLU</a:t>
                </a:r>
                <a:r>
                  <a:rPr lang="en-US" sz="2000" dirty="0">
                    <a:latin typeface="Times New Roman" pitchFamily="-65" charset="0"/>
                  </a:rPr>
                  <a:t>()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6A4E7D7-FB91-381A-700F-98C5CF19431E}"/>
                </a:ext>
              </a:extLst>
            </p:cNvPr>
            <p:cNvGrpSpPr/>
            <p:nvPr/>
          </p:nvGrpSpPr>
          <p:grpSpPr>
            <a:xfrm>
              <a:off x="5715000" y="4233445"/>
              <a:ext cx="2286000" cy="1329155"/>
              <a:chOff x="5410200" y="4171890"/>
              <a:chExt cx="2286000" cy="1329155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A405D74-2FB0-734B-5F70-87CCB64181F2}"/>
                  </a:ext>
                </a:extLst>
              </p:cNvPr>
              <p:cNvSpPr/>
              <p:nvPr/>
            </p:nvSpPr>
            <p:spPr bwMode="auto">
              <a:xfrm>
                <a:off x="5410200" y="5100935"/>
                <a:ext cx="2286000" cy="400110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Conv2d(6,9,3,1,1)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D45CCF3-3C72-AC99-EDF3-D3A9EB633AF8}"/>
                  </a:ext>
                </a:extLst>
              </p:cNvPr>
              <p:cNvSpPr/>
              <p:nvPr/>
            </p:nvSpPr>
            <p:spPr bwMode="auto">
              <a:xfrm>
                <a:off x="5410200" y="4620220"/>
                <a:ext cx="2286000" cy="40011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MaxPool2d(2,2)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4BE8C25-D2EC-3D2C-1C02-04630DD39A0C}"/>
                  </a:ext>
                </a:extLst>
              </p:cNvPr>
              <p:cNvSpPr/>
              <p:nvPr/>
            </p:nvSpPr>
            <p:spPr bwMode="auto">
              <a:xfrm>
                <a:off x="5410200" y="4171890"/>
                <a:ext cx="2286000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 err="1">
                    <a:latin typeface="Times New Roman" pitchFamily="-65" charset="0"/>
                  </a:rPr>
                  <a:t>ReLU</a:t>
                </a:r>
                <a:r>
                  <a:rPr lang="en-US" sz="2000" dirty="0">
                    <a:latin typeface="Times New Roman" pitchFamily="-65" charset="0"/>
                  </a:rPr>
                  <a:t>()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E55D00-908B-2BA4-6C77-91C39C1496F3}"/>
                </a:ext>
              </a:extLst>
            </p:cNvPr>
            <p:cNvGrpSpPr/>
            <p:nvPr/>
          </p:nvGrpSpPr>
          <p:grpSpPr>
            <a:xfrm>
              <a:off x="5715000" y="2573743"/>
              <a:ext cx="2286000" cy="1329155"/>
              <a:chOff x="5410200" y="4171890"/>
              <a:chExt cx="2286000" cy="132915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7B52285-E9C8-1899-B0F9-921E36F63165}"/>
                  </a:ext>
                </a:extLst>
              </p:cNvPr>
              <p:cNvSpPr/>
              <p:nvPr/>
            </p:nvSpPr>
            <p:spPr bwMode="auto">
              <a:xfrm>
                <a:off x="5410200" y="5100935"/>
                <a:ext cx="2286000" cy="400110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Conv2d(9,13,3,1,1)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66C0CD5-6BA0-3F47-5295-BC0E32B0A831}"/>
                  </a:ext>
                </a:extLst>
              </p:cNvPr>
              <p:cNvSpPr/>
              <p:nvPr/>
            </p:nvSpPr>
            <p:spPr bwMode="auto">
              <a:xfrm>
                <a:off x="5410200" y="4620220"/>
                <a:ext cx="2286000" cy="40011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MaxPool2d(2,2)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C05F45E-D5DB-C5AB-94E1-AE697F742A9B}"/>
                  </a:ext>
                </a:extLst>
              </p:cNvPr>
              <p:cNvSpPr/>
              <p:nvPr/>
            </p:nvSpPr>
            <p:spPr bwMode="auto">
              <a:xfrm>
                <a:off x="5410200" y="4171890"/>
                <a:ext cx="2286000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 err="1">
                    <a:latin typeface="Times New Roman" pitchFamily="-65" charset="0"/>
                  </a:rPr>
                  <a:t>ReLU</a:t>
                </a:r>
                <a:r>
                  <a:rPr lang="en-US" sz="2000" dirty="0">
                    <a:latin typeface="Times New Roman" pitchFamily="-65" charset="0"/>
                  </a:rPr>
                  <a:t>()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EC5008-DAFB-494B-1B35-513F0A21DE35}"/>
                </a:ext>
              </a:extLst>
            </p:cNvPr>
            <p:cNvSpPr/>
            <p:nvPr/>
          </p:nvSpPr>
          <p:spPr bwMode="auto">
            <a:xfrm>
              <a:off x="5710237" y="1837816"/>
              <a:ext cx="2286000" cy="40011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Times New Roman" pitchFamily="-65" charset="0"/>
                </a:rPr>
                <a:t>Linear(468,7)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10EDD2-BD33-EF04-BC1F-0D4AD1683A32}"/>
                </a:ext>
              </a:extLst>
            </p:cNvPr>
            <p:cNvSpPr/>
            <p:nvPr/>
          </p:nvSpPr>
          <p:spPr bwMode="auto">
            <a:xfrm>
              <a:off x="5715000" y="1428690"/>
              <a:ext cx="2286000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Times New Roman" pitchFamily="-65" charset="0"/>
                </a:rPr>
                <a:t>Softmax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C0A32A-BF96-F0BB-A170-9C1E5C12B31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34200" y="3876549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E242F1D-F4ED-A5C9-B9B3-7200D383DD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38400" y="4233445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88A0C11-843F-0FC2-6AE5-2AFD3297C5E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95537" y="2552695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6B9337-9149-67A8-BA9C-4C03203CD8E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38400" y="5898448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1B1F05-B8FC-AE6D-80C4-9F5AC9D7C71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34200" y="2237926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3B0CBDB-A2FA-C412-D765-4AF9186387F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34200" y="1074995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1B147BD-94F9-9078-D515-911EE21C546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95537" y="2237926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20158B1-E1FF-37BD-CFEA-81D7814637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95537" y="2271712"/>
              <a:ext cx="2176463" cy="0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79D6A9E-617B-ED16-75B7-27B392C5D71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552950" y="2237926"/>
              <a:ext cx="19050" cy="3660522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03F275C-A886-B5D8-9960-3C15E43A77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52950" y="5893685"/>
              <a:ext cx="2381250" cy="4763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55A7675-30F2-E989-D72B-B613DCEF7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29412" y="5249699"/>
              <a:ext cx="431800" cy="6958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5055EAE-14B6-05B3-D631-479CC8CC745D}"/>
                    </a:ext>
                  </a:extLst>
                </p:cNvPr>
                <p:cNvSpPr txBox="1"/>
                <p:nvPr/>
              </p:nvSpPr>
              <p:spPr>
                <a:xfrm>
                  <a:off x="6235326" y="528816"/>
                  <a:ext cx="13846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7554F2C-B269-CB4F-01C8-D2E6EF227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5326" y="528816"/>
                  <a:ext cx="1384674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1835" r="-1835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71B7939-4C5D-7EB2-FC58-53E4412B4286}"/>
                    </a:ext>
                  </a:extLst>
                </p:cNvPr>
                <p:cNvSpPr txBox="1"/>
                <p:nvPr/>
              </p:nvSpPr>
              <p:spPr>
                <a:xfrm>
                  <a:off x="2621122" y="5882550"/>
                  <a:ext cx="4571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E62A06A-8252-EFC7-6E40-27E42CAA50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122" y="5882550"/>
                  <a:ext cx="45719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125000" r="-5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2838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4EDD4-3406-D824-2917-967EEF06F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1D9C93-5C57-4A21-CF34-91B74B41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849678-F4FD-BC9A-D1C7-754969C12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week we introduce a neural network called an: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Convolutional neural networks (CNN)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33CC"/>
                </a:solidFill>
              </a:rPr>
              <a:t>Autoencoder (AE)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Physics-informed neural networks (PINN)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Flow and diffusion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Graph neural networks (GNN)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Transformer neural networks (TNN)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970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91C89-C4F2-0E3A-F67B-2E4908AEA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C485A2-F006-5EC0-1B90-76BE2EC2C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D2186FE-1E2B-6592-388A-54086719EE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</a:t>
                </a:r>
                <a:r>
                  <a:rPr lang="en-US" dirty="0">
                    <a:solidFill>
                      <a:srgbClr val="0033CC"/>
                    </a:solidFill>
                  </a:rPr>
                  <a:t>autoencoder</a:t>
                </a:r>
                <a:r>
                  <a:rPr lang="en-US" dirty="0"/>
                  <a:t> approximates the identity map </a:t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But there is an important twist: the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composition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or		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rgbClr val="0033CC"/>
                    </a:solidFill>
                  </a:rPr>
                  <a:t>encoder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rgbClr val="0033CC"/>
                    </a:solidFill>
                  </a:rPr>
                  <a:t>decoder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D2186FE-1E2B-6592-388A-54086719E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1316" r="-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2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37ADB-845B-6879-DE22-3B0BC6BE9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417B76-A6DD-525A-EA3C-730568287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19400"/>
            <a:ext cx="6095999" cy="3429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DDD0A48-ACAE-4C5E-CE0A-3057013172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</p:spPr>
            <p:txBody>
              <a:bodyPr/>
              <a:lstStyle/>
              <a:p>
                <a:r>
                  <a:rPr lang="en-US" dirty="0"/>
                  <a:t>The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rgbClr val="0033CC"/>
                    </a:solidFill>
                  </a:rPr>
                  <a:t>latent space</a:t>
                </a:r>
                <a:r>
                  <a:rPr lang="en-US" dirty="0"/>
                  <a:t>. 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Typically,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encoder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compresses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input data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33CC"/>
                    </a:solidFill>
                    <a:latin typeface="Cambria Math" panose="02040503050406030204" pitchFamily="18" charset="0"/>
                  </a:rPr>
                  <a:t>	          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	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    </a:t>
                </a:r>
                <a:r>
                  <a:rPr lang="en-US" dirty="0"/>
                  <a:t>in an </a:t>
                </a:r>
                <a:r>
                  <a:rPr lang="en-US" i="1" dirty="0">
                    <a:solidFill>
                      <a:srgbClr val="0033CC"/>
                    </a:solidFill>
                  </a:rPr>
                  <a:t>unsupervised</a:t>
                </a:r>
                <a:r>
                  <a:rPr lang="en-US" dirty="0"/>
                  <a:t> manner, that is,</a:t>
                </a:r>
                <a:r>
                  <a:rPr lang="en-US" i="1" dirty="0"/>
                  <a:t> </a:t>
                </a:r>
                <a:r>
                  <a:rPr lang="en-US" dirty="0"/>
                  <a:t>the </a:t>
                </a:r>
                <a:r>
                  <a:rPr lang="en-US" i="1" dirty="0">
                    <a:solidFill>
                      <a:srgbClr val="0033CC"/>
                    </a:solidFill>
                  </a:rPr>
                  <a:t>labels</a:t>
                </a:r>
                <a:r>
                  <a:rPr lang="en-US" dirty="0"/>
                  <a:t> are the data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DDD0A48-ACAE-4C5E-CE0A-3057013172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  <a:blipFill>
                <a:blip r:embed="rId3"/>
                <a:stretch>
                  <a:fillRect l="-1115" t="-1316" b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935633B1-E622-7DC1-C9B6-A5017700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0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6D9C6-A999-8044-A345-2D7D07BF9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6F9F9A-6E4C-03B9-8810-2DE5F9FA0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Autoencoders have multiple applications including: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compression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Lossy compression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Structure detection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Anomaly detection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Noise removal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dirty="0"/>
              <a:t>Our example this week focuses on </a:t>
            </a:r>
            <a:r>
              <a:rPr lang="en-US" dirty="0">
                <a:solidFill>
                  <a:srgbClr val="0033CC"/>
                </a:solidFill>
              </a:rPr>
              <a:t>structure detection</a:t>
            </a:r>
            <a:r>
              <a:rPr lang="en-US" dirty="0"/>
              <a:t>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E08A9A4-A41D-A4A2-E2AA-95292A13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3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CF93D-FDD3-43DB-4570-580903FD8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279E5A-1E8E-574A-DDCD-07B1AAE3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0A18EE-490E-A176-D2EC-4715A9944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use an autoencoder </a:t>
            </a:r>
          </a:p>
          <a:p>
            <a:pPr marL="0" indent="0">
              <a:buNone/>
            </a:pPr>
            <a:r>
              <a:rPr lang="en-US" dirty="0"/>
              <a:t>     to search for structure in</a:t>
            </a:r>
          </a:p>
          <a:p>
            <a:pPr marL="0" indent="0">
              <a:buNone/>
            </a:pPr>
            <a:r>
              <a:rPr lang="en-US" dirty="0"/>
              <a:t>     stellar color data from the 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     Sloan Digital Sky Survey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(SDSS)*.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data are fluxes </a:t>
            </a:r>
            <a:br>
              <a:rPr lang="en-US" dirty="0"/>
            </a:br>
            <a:r>
              <a:rPr lang="en-US" dirty="0"/>
              <a:t>measured in five filters: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>
                <a:hlinkClick r:id="rId2"/>
              </a:rPr>
              <a:t>https://www.sdss.org/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6DA818B-5A8E-3E38-D4E2-3759431FA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350" y="990600"/>
            <a:ext cx="3886200" cy="2590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580D55D1-8F3F-B2B8-0089-43BB4F012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700" y="3536950"/>
            <a:ext cx="3721100" cy="2806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345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9C3DA-9A08-64E3-0E07-597230282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9EC33A-50BA-E6E2-8666-32CD6A41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952DC20-149F-4F7D-392D-CECD85A09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295400"/>
            <a:ext cx="8128000" cy="48196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SDSS Dataset (</a:t>
            </a:r>
            <a:r>
              <a:rPr lang="en-US" dirty="0">
                <a:solidFill>
                  <a:srgbClr val="0033CC"/>
                </a:solidFill>
                <a:hlinkClick r:id="rId2"/>
              </a:rPr>
              <a:t>https://cas.sdss.org/dr18/SearchTools/sql</a:t>
            </a:r>
            <a:r>
              <a:rPr lang="en-US" dirty="0">
                <a:solidFill>
                  <a:srgbClr val="0033CC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/>
              <a:t>We use data from </a:t>
            </a:r>
            <a:r>
              <a:rPr lang="en-US" dirty="0">
                <a:solidFill>
                  <a:srgbClr val="0033CC"/>
                </a:solidFill>
              </a:rPr>
              <a:t>255,000</a:t>
            </a:r>
            <a:r>
              <a:rPr lang="en-US" dirty="0"/>
              <a:t> stars, as displayed below, extracted using the SQL command: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  The plot shows no obvious</a:t>
            </a:r>
          </a:p>
          <a:p>
            <a:pPr marL="0" indent="0">
              <a:buNone/>
            </a:pPr>
            <a:r>
              <a:rPr lang="en-US" dirty="0"/>
              <a:t>				   structure, but maybe there is!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FA0B4909-F289-3714-1FA3-E438FC10C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8" y="2667000"/>
            <a:ext cx="3662362" cy="36623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7C17CF9-90C1-27AF-610F-4A83AD052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599" y="2209800"/>
            <a:ext cx="4929729" cy="2819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002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6435</TotalTime>
  <Words>1100</Words>
  <Application>Microsoft Macintosh PowerPoint</Application>
  <PresentationFormat>Letter Paper (8.5x11 in)</PresentationFormat>
  <Paragraphs>162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Times New Roman</vt:lpstr>
      <vt:lpstr>Wingdings</vt:lpstr>
      <vt:lpstr>Default Design</vt:lpstr>
      <vt:lpstr>Machine learning in physics Autoencoders</vt:lpstr>
      <vt:lpstr>PowerPoint Presentation</vt:lpstr>
      <vt:lpstr>Recap</vt:lpstr>
      <vt:lpstr>Introduction</vt:lpstr>
      <vt:lpstr>Introduction</vt:lpstr>
      <vt:lpstr>Introduction</vt:lpstr>
      <vt:lpstr>Introduction</vt:lpstr>
      <vt:lpstr>Introduction</vt:lpstr>
      <vt:lpstr>Introduction</vt:lpstr>
      <vt:lpstr>AUtoencoder</vt:lpstr>
      <vt:lpstr>Autoencoder</vt:lpstr>
      <vt:lpstr>Autoencoder</vt:lpstr>
      <vt:lpstr>AE Model: Encoder</vt:lpstr>
      <vt:lpstr>AE Model: Program View</vt:lpstr>
      <vt:lpstr>AE Model: Program View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30</cp:revision>
  <cp:lastPrinted>2019-01-07T00:35:58Z</cp:lastPrinted>
  <dcterms:created xsi:type="dcterms:W3CDTF">2024-08-29T20:46:20Z</dcterms:created>
  <dcterms:modified xsi:type="dcterms:W3CDTF">2025-01-20T03:50:20Z</dcterms:modified>
</cp:coreProperties>
</file>