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1083" r:id="rId3"/>
    <p:sldId id="1089" r:id="rId4"/>
    <p:sldId id="1090" r:id="rId5"/>
    <p:sldId id="1093" r:id="rId6"/>
    <p:sldId id="1092" r:id="rId7"/>
    <p:sldId id="1094" r:id="rId8"/>
    <p:sldId id="1095" r:id="rId9"/>
    <p:sldId id="1067" r:id="rId10"/>
    <p:sldId id="1091" r:id="rId11"/>
    <p:sldId id="1096" r:id="rId12"/>
    <p:sldId id="1097" r:id="rId13"/>
    <p:sldId id="1098" r:id="rId14"/>
    <p:sldId id="1099" r:id="rId15"/>
    <p:sldId id="1100" r:id="rId16"/>
    <p:sldId id="1101" r:id="rId17"/>
    <p:sldId id="1105" r:id="rId18"/>
    <p:sldId id="1102" r:id="rId19"/>
    <p:sldId id="1104" r:id="rId20"/>
    <p:sldId id="1103" r:id="rId21"/>
    <p:sldId id="1088" r:id="rId22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6635"/>
  </p:normalViewPr>
  <p:slideViewPr>
    <p:cSldViewPr>
      <p:cViewPr varScale="1">
        <p:scale>
          <a:sx n="90" d="100"/>
          <a:sy n="90" d="100"/>
        </p:scale>
        <p:origin x="2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0915-022-01939-z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athwarehouse.com/harmonic-motion/interactive-damped-oscillator.php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Physics-informed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Neural networks (PINN)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3714E-E401-DCCA-CCD2-8EC4976DE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68E062-13EB-56E2-44AD-F5B2B412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Model the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with a neural network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the network parameters. How?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By minimizing an average loss function comprising a </a:t>
                </a:r>
                <a:r>
                  <a:rPr lang="en-US" i="1" dirty="0">
                    <a:solidFill>
                      <a:srgbClr val="0033CC"/>
                    </a:solidFill>
                  </a:rPr>
                  <a:t>weighted sum </a:t>
                </a:r>
                <a:r>
                  <a:rPr lang="en-US" dirty="0"/>
                  <a:t>of three components: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	imposes an ODE-based constraint;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initial/boundary conditions,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constraints provided by data.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4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0AE91-A770-D5B6-EE28-12E7017D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54D54-AB50-6D50-CE1E-7CC435E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overall average loss function is a weighted sum of </a:t>
                </a:r>
                <a:br>
                  <a:rPr lang="en-US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ODE,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8947" b="-1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DFEEC-6827-D527-A2A2-4D17FA076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D93DB-571C-E3B6-E370-3235A6E2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Problem of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A73F27F-950D-31F9-8191-37FA1A30F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One problem with the average loss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is that minimization can be sensitive to the relative weights of the three components.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Moreover, since the different terms are in competition the accuracy of the solution also depends on the choice of weights.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A73F27F-950D-31F9-8191-37FA1A30F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58CA-3B89-CB86-DA3D-31106D188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D52706-6CE0-4338-789B-1AF43842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Ansatz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808D6A-5FDC-0840-2823-DAE6AE04F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One way to reduce the sensitivity to 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𝑂𝐷𝐸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to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by incorporating the initial conditions into the solution explicitly.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example, we could model the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using the </a:t>
                </a:r>
                <a:r>
                  <a:rPr lang="en-US" i="1" dirty="0"/>
                  <a:t>ansatz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the damped harmonic oscillator problem, we’ll use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808D6A-5FDC-0840-2823-DAE6AE04F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3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3DFB3-3C49-D8B4-05BD-DB6020DA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FB7221-CE20-7F6B-BEB8-1815F0E6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Automatic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ED84F79-F6E4-B242-81AC-4BC202715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key technology that makes the PINN method feasible is </a:t>
                </a:r>
                <a:r>
                  <a:rPr lang="en-US" dirty="0">
                    <a:solidFill>
                      <a:srgbClr val="0033CC"/>
                    </a:solidFill>
                  </a:rPr>
                  <a:t>automatic differentiation </a:t>
                </a:r>
                <a:r>
                  <a:rPr lang="en-US" dirty="0"/>
                  <a:t>(</a:t>
                </a:r>
                <a:r>
                  <a:rPr lang="en-US" dirty="0" err="1"/>
                  <a:t>autodiff</a:t>
                </a:r>
                <a:r>
                  <a:rPr lang="en-US" dirty="0"/>
                  <a:t>), that is, the technology that is used to compute the gradients,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exactly</a:t>
                </a:r>
                <a:r>
                  <a:rPr lang="en-US" dirty="0"/>
                  <a:t>, of the average loss with respect to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latin typeface="+mn-lt"/>
                  </a:rPr>
                  <a:t> of a neural network.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We can use </a:t>
                </a:r>
                <a:r>
                  <a:rPr lang="en-US" dirty="0" err="1"/>
                  <a:t>autodiff</a:t>
                </a:r>
                <a:r>
                  <a:rPr lang="en-US" dirty="0"/>
                  <a:t> to compute the derivatives with respect to </a:t>
                </a:r>
                <a:r>
                  <a:rPr lang="en-US" dirty="0">
                    <a:solidFill>
                      <a:srgbClr val="0033CC"/>
                    </a:solidFill>
                  </a:rPr>
                  <a:t>z</a:t>
                </a:r>
                <a:r>
                  <a:rPr lang="en-US" dirty="0"/>
                  <a:t> in the average loss functions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ED84F79-F6E4-B242-81AC-4BC202715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5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17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583CD-CB57-9B7A-51A0-D6246588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F2A9D6-6096-7371-3165-28BBCC2C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 err="1">
                <a:solidFill>
                  <a:schemeClr val="accent1"/>
                </a:solidFill>
              </a:rPr>
              <a:t>Autodiff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89FDE2-1D8B-4F26-2981-6E5926355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dxdp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torch.autograd.grad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(x, p,                                 			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torch.ones_like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(x),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create_graph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=True)[0</a:t>
                </a:r>
                <a:r>
                  <a:rPr lang="en-US" dirty="0">
                    <a:solidFill>
                      <a:srgbClr val="0033CC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Pick off </a:t>
                </a:r>
                <a:r>
                  <a:rPr lang="en-US" i="1" dirty="0">
                    <a:solidFill>
                      <a:srgbClr val="0033CC"/>
                    </a:solidFill>
                  </a:rPr>
                  <a:t>dx</a:t>
                </a:r>
                <a:r>
                  <a:rPr lang="en-US" dirty="0">
                    <a:solidFill>
                      <a:srgbClr val="0033CC"/>
                    </a:solidFill>
                  </a:rPr>
                  <a:t>/</a:t>
                </a:r>
                <a:r>
                  <a:rPr lang="en-US" i="1" dirty="0" err="1">
                    <a:solidFill>
                      <a:srgbClr val="0033CC"/>
                    </a:solidFill>
                  </a:rPr>
                  <a:t>dz</a:t>
                </a:r>
                <a:r>
                  <a:rPr lang="en-US" i="1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and change its shape.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dxdp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[:, 0].view(-1, 1)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A89FDE2-1D8B-4F26-2981-6E5926355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67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1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72AB-BDDF-9A1C-E151-1937F84E2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E52C04-69DF-EE0B-D9B1-68ED29EB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Automatic Differentiation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18C726-FD92-1274-DA25-9DAB79081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d2x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torch.autograd.grad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p,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torch.ones_like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),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create_graph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=True)[0]</a:t>
                </a:r>
              </a:p>
              <a:p>
                <a:pPr marL="0" indent="0">
                  <a:buNone/>
                </a:pPr>
                <a:r>
                  <a:rPr lang="en-US" dirty="0"/>
                  <a:t>Pick off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change its shape. 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d2xdz2 = d2x[:,0].view(-1, 1)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618C726-FD92-1274-DA25-9DAB79081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67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C72B8-650A-49DA-ED89-FAB841AEA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BA58E6-DEB2-1560-5EDE-2077F272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Note on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7A2CD4F-BA24-C010-0E96-2EAA6926C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the implementation just sketched, we are computing many more derivatives than are needed!</a:t>
                </a:r>
              </a:p>
              <a:p>
                <a:endParaRPr lang="en-US" dirty="0"/>
              </a:p>
              <a:p>
                <a:r>
                  <a:rPr lang="en-US" dirty="0"/>
                  <a:t>However, by feeding the dimensionless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 into </a:t>
                </a:r>
                <a:r>
                  <a:rPr lang="en-US" i="1" dirty="0"/>
                  <a:t>separate</a:t>
                </a:r>
                <a:r>
                  <a:rPr lang="en-US" dirty="0"/>
                  <a:t> neural networks, whose outputs are then combined, it is possible to compute only the derivatives that are relevant.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7A2CD4F-BA24-C010-0E96-2EAA6926C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6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31A4F-592B-3406-ACFD-DFD291591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6070FC-C7AD-3457-DD64-41665953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Average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7F5F227-E5F8-DE39-30ED-F5068689C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Compute average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pick off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change its shape, </a:t>
                </a:r>
              </a:p>
              <a:p>
                <a:pPr marL="0" indent="0">
                  <a:buNone/>
                </a:pPr>
                <a:r>
                  <a:rPr lang="en-US" dirty="0"/>
                  <a:t> 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zeta = p[:,-1].view(-1, 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 = d2xdz2 + 2*zeta*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dxdz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 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R = </a:t>
                </a:r>
                <a:r>
                  <a:rPr lang="en-US" b="1" dirty="0" err="1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torch.mean</a:t>
                </a:r>
                <a:r>
                  <a:rPr lang="en-US" b="1" dirty="0">
                    <a:solidFill>
                      <a:srgbClr val="0033CC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(O**2)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7F5F227-E5F8-DE39-30ED-F5068689C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772400" cy="4819650"/>
              </a:xfrm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9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6027F-E365-1893-00C8-3A2D8C46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7687AB-1C41-5FB2-FE46-9897631F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Model /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Model</a:t>
                </a:r>
                <a:endParaRPr lang="en-US" sz="2400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Domain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[−2, 2]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Training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Sample size:	250,000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Learning rate: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Batch size:	200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Iterations:	200,000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185402A5-8EAE-778E-B8C3-AC31F2324BA3}"/>
              </a:ext>
            </a:extLst>
          </p:cNvPr>
          <p:cNvGrpSpPr/>
          <p:nvPr/>
        </p:nvGrpSpPr>
        <p:grpSpPr>
          <a:xfrm>
            <a:off x="6400800" y="1295400"/>
            <a:ext cx="2458366" cy="3962400"/>
            <a:chOff x="4660900" y="1962346"/>
            <a:chExt cx="2382166" cy="3962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3AE1EE-0813-E8B3-B4F5-EEFCC8D31984}"/>
                </a:ext>
              </a:extLst>
            </p:cNvPr>
            <p:cNvGrpSpPr/>
            <p:nvPr/>
          </p:nvGrpSpPr>
          <p:grpSpPr>
            <a:xfrm>
              <a:off x="4660900" y="4177535"/>
              <a:ext cx="1663700" cy="956749"/>
              <a:chOff x="2057400" y="4748504"/>
              <a:chExt cx="2286000" cy="133729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FCA3988-8E8F-323E-C435-3C9F8048EDFD}"/>
                  </a:ext>
                </a:extLst>
              </p:cNvPr>
              <p:cNvGrpSpPr/>
              <p:nvPr/>
            </p:nvGrpSpPr>
            <p:grpSpPr>
              <a:xfrm>
                <a:off x="2057400" y="5088853"/>
                <a:ext cx="2286000" cy="996950"/>
                <a:chOff x="5410200" y="4620220"/>
                <a:chExt cx="2286000" cy="99695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D3709731-1C4D-A671-E50C-9E389A4F1639}"/>
                    </a:ext>
                  </a:extLst>
                </p:cNvPr>
                <p:cNvSpPr/>
                <p:nvPr/>
              </p:nvSpPr>
              <p:spPr bwMode="auto">
                <a:xfrm>
                  <a:off x="5410200" y="5100935"/>
                  <a:ext cx="2286000" cy="51623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atin typeface="Times New Roman" pitchFamily="-65" charset="0"/>
                    </a:rPr>
                    <a:t>Linear(4, 32)</a:t>
                  </a:r>
                  <a:endParaRPr kumimoji="0" lang="en-US" sz="1800" b="1" i="0" u="none" strike="noStrike" cap="none" normalizeH="0" baseline="0" dirty="0">
                    <a:ln>
                      <a:noFill/>
                    </a:ln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3CB207B-D4C0-CDAC-5A45-B65F7F710BD4}"/>
                    </a:ext>
                  </a:extLst>
                </p:cNvPr>
                <p:cNvSpPr/>
                <p:nvPr/>
              </p:nvSpPr>
              <p:spPr bwMode="auto">
                <a:xfrm>
                  <a:off x="5410200" y="4620220"/>
                  <a:ext cx="2286000" cy="5162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err="1">
                      <a:latin typeface="Times New Roman" pitchFamily="-65" charset="0"/>
                    </a:rPr>
                    <a:t>SiLU</a:t>
                  </a:r>
                  <a:r>
                    <a:rPr lang="en-US" sz="1800" dirty="0">
                      <a:latin typeface="Times New Roman" pitchFamily="-65" charset="0"/>
                    </a:rPr>
                    <a:t>()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03C27EA-3D4E-2511-730D-E6561D3B92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4748504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9D8FC3B-BD1B-A4AE-BE0E-1E6A5CFDF0D4}"/>
                </a:ext>
              </a:extLst>
            </p:cNvPr>
            <p:cNvGrpSpPr/>
            <p:nvPr/>
          </p:nvGrpSpPr>
          <p:grpSpPr>
            <a:xfrm>
              <a:off x="5366666" y="5121298"/>
              <a:ext cx="330559" cy="803448"/>
              <a:chOff x="3066310" y="5969678"/>
              <a:chExt cx="300508" cy="80344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126194B-A4CC-2198-E6E7-E2A65BD1C2C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969678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DE021B4-C8E5-B63D-F975-C8F026E894C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197964C-F039-27C0-0ADE-0069CD5F64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22222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7DB1926-D9DF-7DBF-DF75-3A171B4456A0}"/>
                </a:ext>
              </a:extLst>
            </p:cNvPr>
            <p:cNvGrpSpPr/>
            <p:nvPr/>
          </p:nvGrpSpPr>
          <p:grpSpPr>
            <a:xfrm>
              <a:off x="4660900" y="2487863"/>
              <a:ext cx="1663700" cy="651128"/>
              <a:chOff x="2057400" y="5175687"/>
              <a:chExt cx="2286000" cy="91011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3ADBE26-D010-1B9F-CFD8-E4BB475F8D1A}"/>
                  </a:ext>
                </a:extLst>
              </p:cNvPr>
              <p:cNvSpPr/>
              <p:nvPr/>
            </p:nvSpPr>
            <p:spPr bwMode="auto">
              <a:xfrm>
                <a:off x="2057400" y="5569568"/>
                <a:ext cx="2286000" cy="51623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atin typeface="Times New Roman" pitchFamily="-65" charset="0"/>
                  </a:rPr>
                  <a:t>Linear(32, 1)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ECCE452-23F8-1136-36B2-C49FD637375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175687"/>
                <a:ext cx="0" cy="356895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94E85F-08EF-BBAF-6D25-95E8CA373F33}"/>
                </a:ext>
              </a:extLst>
            </p:cNvPr>
            <p:cNvGrpSpPr/>
            <p:nvPr/>
          </p:nvGrpSpPr>
          <p:grpSpPr>
            <a:xfrm>
              <a:off x="4660900" y="3162572"/>
              <a:ext cx="2382166" cy="956749"/>
              <a:chOff x="4660900" y="3162572"/>
              <a:chExt cx="2382166" cy="95674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D85A80A-1923-746F-D66F-4C119E12CC02}"/>
                  </a:ext>
                </a:extLst>
              </p:cNvPr>
              <p:cNvGrpSpPr/>
              <p:nvPr/>
            </p:nvGrpSpPr>
            <p:grpSpPr>
              <a:xfrm>
                <a:off x="4660900" y="3162572"/>
                <a:ext cx="1663700" cy="956749"/>
                <a:chOff x="2057400" y="4748504"/>
                <a:chExt cx="2286000" cy="133729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433F0A7C-EBF0-974E-DCF2-D9462D8F5413}"/>
                    </a:ext>
                  </a:extLst>
                </p:cNvPr>
                <p:cNvGrpSpPr/>
                <p:nvPr/>
              </p:nvGrpSpPr>
              <p:grpSpPr>
                <a:xfrm>
                  <a:off x="2057400" y="5088853"/>
                  <a:ext cx="2286000" cy="996950"/>
                  <a:chOff x="5410200" y="4620220"/>
                  <a:chExt cx="2286000" cy="996950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2872834-9CAF-E785-3B0F-66DA691882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5100935"/>
                    <a:ext cx="2286000" cy="516235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>
                        <a:latin typeface="Times New Roman" pitchFamily="-65" charset="0"/>
                      </a:rPr>
                      <a:t>Linear(32, 32)</a:t>
                    </a: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FFAEA6F-9CE2-89CC-69DF-FFD3750F61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4620220"/>
                    <a:ext cx="2286000" cy="51623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err="1">
                        <a:latin typeface="Times New Roman" pitchFamily="-65" charset="0"/>
                      </a:rPr>
                      <a:t>SiLU</a:t>
                    </a:r>
                    <a:r>
                      <a:rPr lang="en-US" sz="1800" dirty="0">
                        <a:latin typeface="Times New Roman" pitchFamily="-65" charset="0"/>
                      </a:rPr>
                      <a:t>()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108FA911-A9CF-5948-1C1B-65E56BD4B9A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200400" y="4748504"/>
                  <a:ext cx="0" cy="356896"/>
                </a:xfrm>
                <a:prstGeom prst="straightConnector1">
                  <a:avLst/>
                </a:prstGeom>
                <a:noFill/>
                <a:ln w="666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32ECCC2-D45C-BF1D-0C80-3EA5BA51B5E3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1091CDD-C32A-2866-B688-7283EAAC66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3ECA9C-E9DC-372E-D957-16DD5CAD9B83}"/>
                    </a:ext>
                  </a:extLst>
                </p:cNvPr>
                <p:cNvSpPr txBox="1"/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2637F75-FE10-FC46-20DB-772C41A89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3883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71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7ADB-845B-6879-DE22-3B0BC6BE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17B76-A6DD-525A-EA3C-73056828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38400"/>
            <a:ext cx="6095999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autoencoder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compresses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input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 latent space</a:t>
                </a:r>
                <a:r>
                  <a:rPr lang="en-US" dirty="0">
                    <a:solidFill>
                      <a:srgbClr val="0033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then back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3"/>
                <a:stretch>
                  <a:fillRect l="-127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935633B1-E622-7DC1-C9B6-A501770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Autoencoder</a:t>
            </a:r>
          </a:p>
        </p:txBody>
      </p:sp>
    </p:spTree>
    <p:extLst>
      <p:ext uri="{BB962C8B-B14F-4D97-AF65-F5344CB8AC3E}">
        <p14:creationId xmlns:p14="http://schemas.microsoft.com/office/powerpoint/2010/main" val="149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8F8CD-B96E-25CC-BCC6-7515E1663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9C4414-58DE-EAAF-F50A-0788C9AE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82FA51-447D-2E4A-4D40-4D5C598B4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772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Comparisons of PINN results with exact solution for a random collection of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082FA51-447D-2E4A-4D40-4D5C598B4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772400" cy="4819650"/>
              </a:xfrm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5E99D40-8019-733E-B5EB-7B5AFB202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114550"/>
            <a:ext cx="5410200" cy="4057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graph with a blue line&#10;&#10;Description automatically generated">
            <a:extLst>
              <a:ext uri="{FF2B5EF4-FFF2-40B4-BE49-F238E27FC236}">
                <a16:creationId xmlns:a16="http://schemas.microsoft.com/office/drawing/2014/main" id="{C2FD34F8-6CA7-0F78-2C21-148D76A6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45" y="2227091"/>
            <a:ext cx="3605727" cy="2403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043E5D-9FA2-4E1C-347F-D90B09F42970}"/>
                  </a:ext>
                </a:extLst>
              </p:cNvPr>
              <p:cNvSpPr txBox="1"/>
              <p:nvPr/>
            </p:nvSpPr>
            <p:spPr>
              <a:xfrm>
                <a:off x="350997" y="5802868"/>
                <a:ext cx="3346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sz="1800" dirty="0"/>
                  <a:t> in the plots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043E5D-9FA2-4E1C-347F-D90B09F4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97" y="5802868"/>
                <a:ext cx="3346622" cy="369332"/>
              </a:xfrm>
              <a:prstGeom prst="rect">
                <a:avLst/>
              </a:prstGeom>
              <a:blipFill>
                <a:blip r:embed="rId5"/>
                <a:stretch>
                  <a:fillRect l="-1509" t="-6452" r="-377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72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E1E-C644-828C-8BB5-30BF1471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56444-88BA-CD4E-25CE-6F7C7AA9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2B846A-7F3C-5809-5D05-66B4BFACE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So-called physics-informed neural networks offer a new way to solve differential equations in many scientific and engineering domains.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Finding solutions with PINNs is typically more computationally demanding than with traditional numerical methods.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an infinite number of solutions can be found at the same time, each corresponding to a different set of initial/boundary conditions and problem parameters.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EDD4-3406-D824-2917-967EEF06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1D9C93-5C57-4A21-CF34-91B74B41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849678-F4FD-BC9A-D1C7-754969C1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week we introduce a neural network called 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Convolutional neural networks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Autoencoder (AE)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Physics-informed neural networks (PINN)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Flow and diffusion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Graph neural networks (GNN)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Transformer neural networks (TNN)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7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6790D-88AE-A73C-F5FA-15084DB1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85AD44-D925-119E-72D1-4C1CF699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038FDA-6B3A-07F1-3A09-711E327B1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 of </a:t>
            </a:r>
            <a:r>
              <a:rPr lang="en-US" dirty="0">
                <a:solidFill>
                  <a:srgbClr val="0033CC"/>
                </a:solidFill>
              </a:rPr>
              <a:t>physics-informed neural networks </a:t>
            </a:r>
            <a:r>
              <a:rPr lang="en-US" dirty="0"/>
              <a:t>(PINN) is a way</a:t>
            </a:r>
            <a:r>
              <a:rPr lang="en-US" baseline="30000" dirty="0"/>
              <a:t>1,2</a:t>
            </a:r>
            <a:r>
              <a:rPr lang="en-US" dirty="0"/>
              <a:t> to solve ordinary and partial differential equations (ODE, PDE) using neural networks.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method leverages the modeling flexibility of neural networks and the computational tools that have been developed to fit these enormously complicated functions.</a:t>
            </a:r>
          </a:p>
          <a:p>
            <a:pPr marL="0" indent="0">
              <a:buNone/>
            </a:pPr>
            <a:endParaRPr lang="en-US" dirty="0"/>
          </a:p>
          <a:p>
            <a:pPr>
              <a:buAutoNum type="arabicPeriod"/>
            </a:pP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Raissi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, M.,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Perdikaris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, P.,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Karniadakis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, G.E., Physics-informed neural networks: A deep learning frame-work for solving forward and inverse problems involving nonlinear partial differential equations. J. </a:t>
            </a:r>
            <a:r>
              <a:rPr lang="en-US" sz="1800" dirty="0" err="1">
                <a:solidFill>
                  <a:srgbClr val="111111"/>
                </a:solidFill>
                <a:effectLst/>
                <a:latin typeface="+mn-lt"/>
              </a:rPr>
              <a:t>Comput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. Phys. 378, 686–707 (2019).</a:t>
            </a:r>
            <a:endParaRPr lang="en-US" sz="1800" dirty="0">
              <a:latin typeface="+mn-lt"/>
            </a:endParaRPr>
          </a:p>
          <a:p>
            <a:pPr>
              <a:buAutoNum type="arabicPeriod"/>
            </a:pP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Cuomo, S </a:t>
            </a:r>
            <a:r>
              <a:rPr lang="en-US" sz="1800" i="1" dirty="0">
                <a:solidFill>
                  <a:srgbClr val="111111"/>
                </a:solidFill>
                <a:effectLst/>
                <a:latin typeface="+mn-lt"/>
              </a:rPr>
              <a:t>et al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.  Journal of Scientific Computing (2022) 92:88 </a:t>
            </a:r>
            <a:r>
              <a:rPr lang="en-US" sz="1800" dirty="0">
                <a:solidFill>
                  <a:srgbClr val="111111"/>
                </a:solidFill>
                <a:effectLst/>
                <a:latin typeface="+mn-lt"/>
                <a:hlinkClick r:id="rId2"/>
              </a:rPr>
              <a:t>https://doi.org/10.1007/s10915-022-01939-z</a:t>
            </a:r>
            <a:endParaRPr lang="en-US" sz="1800" dirty="0">
              <a:solidFill>
                <a:srgbClr val="111111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11111"/>
                </a:solidFill>
                <a:effectLst/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BF4F-9FFC-09C7-891D-F5EC1DE5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9389FB-795F-6F68-20C4-91E6D48F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CEA569-1824-8BF2-7D0C-D47358D7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Advantages of the PINN method</a:t>
            </a:r>
          </a:p>
          <a:p>
            <a:r>
              <a:rPr lang="en-US" dirty="0"/>
              <a:t>Provides mesh-free solutions.</a:t>
            </a:r>
          </a:p>
          <a:p>
            <a:r>
              <a:rPr lang="en-US" dirty="0"/>
              <a:t>Can incorporate data to guide solutions.</a:t>
            </a:r>
          </a:p>
          <a:p>
            <a:r>
              <a:rPr lang="en-US" dirty="0"/>
              <a:t>Scales well with the dimensionality of the space.</a:t>
            </a:r>
          </a:p>
          <a:p>
            <a:r>
              <a:rPr lang="en-US" dirty="0"/>
              <a:t>Can find solutions conditioned on initial/boundary conditions. In effect, solutions can be found for </a:t>
            </a:r>
            <a:r>
              <a:rPr lang="en-US" i="1" dirty="0"/>
              <a:t>infinitely</a:t>
            </a:r>
            <a:r>
              <a:rPr lang="en-US" dirty="0"/>
              <a:t> many initial/boundary conditions simultaneously.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Disadvantages of PINNs</a:t>
            </a:r>
          </a:p>
          <a:p>
            <a:r>
              <a:rPr lang="en-US" dirty="0"/>
              <a:t>For a given set of initial/boundary conditions, much slower than traditional numerical methods. </a:t>
            </a:r>
          </a:p>
          <a:p>
            <a:r>
              <a:rPr lang="en-US" dirty="0"/>
              <a:t>Convergence is sensitive to the details of the average loss.</a:t>
            </a:r>
          </a:p>
        </p:txBody>
      </p:sp>
    </p:spTree>
    <p:extLst>
      <p:ext uri="{BB962C8B-B14F-4D97-AF65-F5344CB8AC3E}">
        <p14:creationId xmlns:p14="http://schemas.microsoft.com/office/powerpoint/2010/main" val="12254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163E-89FB-CDD0-2F15-7B18661A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0847F5-65A4-110D-8433-7A5D0C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essential ideas of PINNs will be explained using the well-known problem of the </a:t>
                </a:r>
                <a:r>
                  <a:rPr lang="en-US" dirty="0">
                    <a:solidFill>
                      <a:srgbClr val="0033CC"/>
                    </a:solidFill>
                  </a:rPr>
                  <a:t>damped harmonic oscillator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displacement of an object of mass </a:t>
                </a:r>
                <a:r>
                  <a:rPr lang="en-US" i="1" dirty="0">
                    <a:solidFill>
                      <a:srgbClr val="0033CC"/>
                    </a:solidFill>
                  </a:rPr>
                  <a:t>m</a:t>
                </a:r>
                <a:r>
                  <a:rPr lang="en-US" dirty="0"/>
                  <a:t>, </a:t>
                </a:r>
                <a:r>
                  <a:rPr lang="en-US" i="1" dirty="0">
                    <a:solidFill>
                      <a:srgbClr val="0033CC"/>
                    </a:solidFill>
                  </a:rPr>
                  <a:t>k</a:t>
                </a:r>
                <a:r>
                  <a:rPr lang="en-US" dirty="0"/>
                  <a:t> is the spring constant,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the viscous damping coefficient,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the natural frequency of the</a:t>
                </a:r>
              </a:p>
              <a:p>
                <a:pPr marL="0" indent="0">
                  <a:buNone/>
                </a:pPr>
                <a:r>
                  <a:rPr lang="en-US" dirty="0"/>
                  <a:t>spring.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600" dirty="0">
                    <a:hlinkClick r:id="rId2"/>
                  </a:rPr>
                  <a:t>https://www.mathwarehouse.com/harmonic-motion/interactive-damped-oscillator.php</a:t>
                </a: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urple background with black text&#10;&#10;Description automatically generated">
            <a:extLst>
              <a:ext uri="{FF2B5EF4-FFF2-40B4-BE49-F238E27FC236}">
                <a16:creationId xmlns:a16="http://schemas.microsoft.com/office/drawing/2014/main" id="{11483724-E438-2193-2392-A563E7FD3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114800"/>
            <a:ext cx="4241800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5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0E9A1-C178-3EC5-2DDB-E09B0E4B5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F1F84-0AE0-FD5B-83D1-CA23AE52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C1483B0-BA2C-11DA-100F-040FC15B7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dynamics of the damped harmonic oscillator can be described with a single free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damping ratio, which allows us to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dimensional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Since this is a 2</a:t>
                </a:r>
                <a:r>
                  <a:rPr lang="en-US" baseline="30000" dirty="0"/>
                  <a:t>nd</a:t>
                </a:r>
                <a:r>
                  <a:rPr lang="en-US" dirty="0"/>
                  <a:t> order ODE, to get a particular solution we need to specify initial conditions: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C1483B0-BA2C-11DA-100F-040FC15B7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4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69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851EB-EF97-D7C1-725A-DD1E74AC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5CF48A-A62F-8FBA-B02F-6F4EA326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57C0EFF-605F-1792-1C5A-9D8D797F7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damped harmonic oscillator can be solved exactly. </a:t>
                </a:r>
              </a:p>
              <a:p>
                <a:pPr marL="0" indent="0">
                  <a:buNone/>
                </a:pPr>
                <a:r>
                  <a:rPr lang="en-US" dirty="0"/>
                  <a:t>We’ll consider the underdamped case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for which the solution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𝜁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exact solution can be used to check the accuracy of the neural network solutions.  </a:t>
                </a:r>
              </a:p>
              <a:p>
                <a:r>
                  <a:rPr lang="en-US" dirty="0"/>
                  <a:t>We’ll compute solutions </a:t>
                </a:r>
                <a:r>
                  <a:rPr lang="en-US" i="1" dirty="0">
                    <a:solidFill>
                      <a:srgbClr val="0033CC"/>
                    </a:solidFill>
                  </a:rPr>
                  <a:t>conditioned</a:t>
                </a:r>
                <a:r>
                  <a:rPr lang="en-US" dirty="0"/>
                  <a:t> on the triplet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57C0EFF-605F-1792-1C5A-9D8D797F7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9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2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Physics-informed </a:t>
            </a:r>
            <a:br>
              <a:rPr lang="en-US" dirty="0"/>
            </a:br>
            <a:r>
              <a:rPr lang="en-US" dirty="0"/>
              <a:t>neural networks (PINN)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7963</TotalTime>
  <Words>1344</Words>
  <Application>Microsoft Macintosh PowerPoint</Application>
  <PresentationFormat>Letter Paper (8.5x11 in)</PresentationFormat>
  <Paragraphs>160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Courier New</vt:lpstr>
      <vt:lpstr>Times New Roman</vt:lpstr>
      <vt:lpstr>Wingdings</vt:lpstr>
      <vt:lpstr>Default Design</vt:lpstr>
      <vt:lpstr>Machine learning in physics Physics-informed  Neural networks (PINN)</vt:lpstr>
      <vt:lpstr>Recap: Autoencoder</vt:lpstr>
      <vt:lpstr>Introduction</vt:lpstr>
      <vt:lpstr>Introduction</vt:lpstr>
      <vt:lpstr>Introduction</vt:lpstr>
      <vt:lpstr>Introduction</vt:lpstr>
      <vt:lpstr>Introduction</vt:lpstr>
      <vt:lpstr>Introduction</vt:lpstr>
      <vt:lpstr>Physics-informed  neural networks (PINN)</vt:lpstr>
      <vt:lpstr>PINNs: Basic Idea</vt:lpstr>
      <vt:lpstr>PINNs: Basic Idea</vt:lpstr>
      <vt:lpstr>PINNs: Problem of Weights</vt:lpstr>
      <vt:lpstr>PINNs: Ansatz</vt:lpstr>
      <vt:lpstr>PINNs: Automatic Differentiation</vt:lpstr>
      <vt:lpstr>PINNs: Autodiff</vt:lpstr>
      <vt:lpstr>PINNs: Automatic Differentiation</vt:lpstr>
      <vt:lpstr>PINNs: Note on implementation</vt:lpstr>
      <vt:lpstr>PINNs: Average Loss</vt:lpstr>
      <vt:lpstr>PINNs: Model / Training</vt:lpstr>
      <vt:lpstr>PINNs: 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37</cp:revision>
  <cp:lastPrinted>2019-01-07T00:35:58Z</cp:lastPrinted>
  <dcterms:created xsi:type="dcterms:W3CDTF">2024-08-29T20:46:20Z</dcterms:created>
  <dcterms:modified xsi:type="dcterms:W3CDTF">2025-01-23T05:03:41Z</dcterms:modified>
</cp:coreProperties>
</file>