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27" r:id="rId3"/>
    <p:sldId id="1043" r:id="rId4"/>
    <p:sldId id="1044" r:id="rId5"/>
    <p:sldId id="1022" r:id="rId6"/>
    <p:sldId id="1040" r:id="rId7"/>
    <p:sldId id="1045" r:id="rId8"/>
    <p:sldId id="1046" r:id="rId9"/>
    <p:sldId id="1053" r:id="rId10"/>
    <p:sldId id="1047" r:id="rId11"/>
    <p:sldId id="1033" r:id="rId12"/>
    <p:sldId id="1048" r:id="rId13"/>
    <p:sldId id="1031" r:id="rId14"/>
    <p:sldId id="1049" r:id="rId15"/>
    <p:sldId id="1050" r:id="rId16"/>
    <p:sldId id="1051" r:id="rId17"/>
    <p:sldId id="1052" r:id="rId18"/>
    <p:sldId id="1042" r:id="rId19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/>
    <p:restoredTop sz="86635"/>
  </p:normalViewPr>
  <p:slideViewPr>
    <p:cSldViewPr>
      <p:cViewPr varScale="1">
        <p:scale>
          <a:sx n="88" d="100"/>
          <a:sy n="88" d="100"/>
        </p:scale>
        <p:origin x="15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5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DF535-56A9-5FE1-75AA-7EA10564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function&#10;&#10;Description automatically generated">
            <a:extLst>
              <a:ext uri="{FF2B5EF4-FFF2-40B4-BE49-F238E27FC236}">
                <a16:creationId xmlns:a16="http://schemas.microsoft.com/office/drawing/2014/main" id="{6F056D68-A397-B3B1-0686-EEBC4B73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4" y="34036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graph of a function&#10;&#10;Description automatically generated">
            <a:extLst>
              <a:ext uri="{FF2B5EF4-FFF2-40B4-BE49-F238E27FC236}">
                <a16:creationId xmlns:a16="http://schemas.microsoft.com/office/drawing/2014/main" id="{A86F94DE-6CF7-24F3-FAB6-EBD36C08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34036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243018-889C-B2B3-1F5D-17ED3AF4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Accuracy, Precision, Recall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2D6F545-675A-4AF5-BCA1-CC5C0ECDD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Accuracy</a:t>
                </a:r>
                <a:r>
                  <a:rPr lang="en-US" b="0" dirty="0"/>
                  <a:t>	= (TP + TN) / (FN + TP + TN + FP)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Precision</a:t>
                </a:r>
                <a:r>
                  <a:rPr lang="en-US" dirty="0"/>
                  <a:t>	= TP / (TP + FP)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Recall</a:t>
                </a:r>
                <a:r>
                  <a:rPr lang="en-US" b="0" dirty="0"/>
                  <a:t>		= TP / (FN + TP)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True Positive Rate </a:t>
                </a:r>
                <a:r>
                  <a:rPr lang="en-US" b="0" dirty="0"/>
                  <a:t>(TPR)	= TP / (FN + TP)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endParaRPr lang="en-US" b="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False Positive Rate </a:t>
                </a:r>
                <a:r>
                  <a:rPr lang="en-US" dirty="0"/>
                  <a:t>(FPR)	= FP / (TN + FP)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2D6F545-675A-4AF5-BCA1-CC5C0ECDD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4"/>
                <a:stretch>
                  <a:fillRect l="-12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ROC curve is a plot of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TPR vs. FPR, that is,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|0)</m:t>
                      </m:r>
                    </m:oMath>
                  </m:oMathPara>
                </a14:m>
                <a:endParaRPr lang="en-US" dirty="0">
                  <a:solidFill>
                    <a:srgbClr val="0033CC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(usually)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4EBCB0AC-A544-D7DE-97C5-CF8BAC90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662435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233E-4612-1EF1-198D-7E2E0296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991-5CFF-F6C8-CDA0-56652C86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55095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By now it should be clear that </a:t>
                </a:r>
                <a:r>
                  <a:rPr lang="en-US" i="1" dirty="0">
                    <a:latin typeface="+mn-lt"/>
                  </a:rPr>
                  <a:t>any</a:t>
                </a:r>
                <a:r>
                  <a:rPr lang="en-US" dirty="0">
                    <a:latin typeface="+mn-lt"/>
                  </a:rPr>
                  <a:t> ML model, regardless of sophistication, when trained using binary cross entropy approximates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same</a:t>
                </a:r>
                <a:r>
                  <a:rPr lang="en-US" dirty="0">
                    <a:latin typeface="+mn-lt"/>
                  </a:rPr>
                  <a:t> function, namely:</a:t>
                </a:r>
                <a:br>
                  <a:rPr lang="en-US" b="0" dirty="0">
                    <a:latin typeface="+mn-lt"/>
                  </a:rPr>
                </a:b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Note: This function can be rewritten as follows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CFDDE-62CA-9436-86B6-FAC5DAAF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3723F-2C4D-8CF0-09DD-B71E6280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D59A1A-50A0-284F-DB91-5EA685DA7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is a </a:t>
                </a:r>
                <a:r>
                  <a:rPr lang="en-US" b="0" i="1" u="sng" dirty="0">
                    <a:solidFill>
                      <a:srgbClr val="0033CC"/>
                    </a:solidFill>
                    <a:latin typeface="+mn-lt"/>
                  </a:rPr>
                  <a:t>known</a:t>
                </a:r>
                <a:r>
                  <a:rPr lang="en-US" b="0" dirty="0">
                    <a:latin typeface="+mn-lt"/>
                  </a:rPr>
                  <a:t> </a:t>
                </a:r>
                <a:r>
                  <a:rPr lang="en-US" b="0" i="1" dirty="0">
                    <a:latin typeface="+mn-lt"/>
                  </a:rPr>
                  <a:t>d</a:t>
                </a:r>
                <a:r>
                  <a:rPr lang="en-US" b="0" dirty="0">
                    <a:latin typeface="+mn-lt"/>
                  </a:rPr>
                  <a:t>-dimensional density that approximates an </a:t>
                </a:r>
                <a:r>
                  <a:rPr lang="en-US" b="0" i="1" u="sng" dirty="0">
                    <a:solidFill>
                      <a:srgbClr val="0033CC"/>
                    </a:solidFill>
                    <a:latin typeface="+mn-lt"/>
                  </a:rPr>
                  <a:t>unknown</a:t>
                </a:r>
                <a:r>
                  <a:rPr lang="en-US" b="0" dirty="0">
                    <a:latin typeface="+mn-lt"/>
                  </a:rPr>
                  <a:t>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.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0" dirty="0"/>
                  <a:t>The expression </a:t>
                </a:r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suggests a way to use machine learning to improve upon the  approximation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D59A1A-50A0-284F-DB91-5EA685DA7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7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85FAE-27C2-8BB3-6FEE-71FA98E0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65E00-5CA2-2EC7-8CDA-2FFC5793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BB4544E-B2F7-15C2-FEF0-91F9F534E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dataset </a:t>
                </a:r>
                <a:r>
                  <a:rPr lang="en-US" dirty="0">
                    <a:solidFill>
                      <a:srgbClr val="0033CC"/>
                    </a:solidFill>
                  </a:rPr>
                  <a:t>U[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] </a:t>
                </a:r>
                <a:r>
                  <a:rPr lang="en-US" dirty="0"/>
                  <a:t>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where each data instance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sampled from an </a:t>
                </a:r>
                <a:r>
                  <a:rPr lang="en-US" i="1" dirty="0"/>
                  <a:t>unknown</a:t>
                </a:r>
                <a:r>
                  <a:rPr lang="en-US" dirty="0"/>
                  <a:t>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another dataset K[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] 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a </a:t>
                </a:r>
                <a:r>
                  <a:rPr lang="en-US" i="1" dirty="0"/>
                  <a:t>known</a:t>
                </a:r>
                <a:r>
                  <a:rPr lang="en-US" dirty="0"/>
                  <a:t> density. 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>
                  <a:solidFill>
                    <a:srgbClr val="0033CC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Train a binary classifier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Approximate the unknown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BB4544E-B2F7-15C2-FEF0-91F9F534E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7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4BB75-C7FD-A545-2D7F-9AF91FEA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720821-06F8-57AE-7CC4-75963BB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5C1975-8E13-2BA1-7AC2-66CBFD887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we can go further*.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our dataset U is from a simulation that depends on a set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sample these parameters from 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known</a:t>
                </a:r>
                <a:r>
                  <a:rPr lang="en-US" dirty="0"/>
                  <a:t> prior,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 For each point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unknown</a:t>
                </a:r>
                <a:r>
                  <a:rPr lang="en-US" dirty="0"/>
                  <a:t>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using the simulator.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dataset,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 comprises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that constitute a point cloud representation of the unknown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5C1975-8E13-2BA1-7AC2-66CBFD887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30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00067B-73D2-8C50-C0A1-8A38ED301FC6}"/>
              </a:ext>
            </a:extLst>
          </p:cNvPr>
          <p:cNvSpPr txBox="1"/>
          <p:nvPr/>
        </p:nvSpPr>
        <p:spPr>
          <a:xfrm>
            <a:off x="3352800" y="5831740"/>
            <a:ext cx="48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Baldi</a:t>
            </a:r>
            <a:r>
              <a:rPr lang="en-US" sz="1600" dirty="0"/>
              <a:t>, P., Cranmer, K., </a:t>
            </a:r>
            <a:r>
              <a:rPr lang="en-US" sz="1600" dirty="0" err="1"/>
              <a:t>Faucett</a:t>
            </a:r>
            <a:r>
              <a:rPr lang="en-US" sz="1600" dirty="0"/>
              <a:t>, T. </a:t>
            </a:r>
            <a:r>
              <a:rPr lang="en-US" sz="1600" i="1" dirty="0"/>
              <a:t>et al.</a:t>
            </a:r>
            <a:r>
              <a:rPr lang="en-US" sz="1600" dirty="0"/>
              <a:t> </a:t>
            </a:r>
          </a:p>
          <a:p>
            <a:r>
              <a:rPr lang="en-US" sz="1600" dirty="0"/>
              <a:t>Parameterized neural networks for high-energy physics. </a:t>
            </a:r>
          </a:p>
          <a:p>
            <a:r>
              <a:rPr lang="en-US" sz="1600" i="1" dirty="0"/>
              <a:t>Eur. Phys. J. C</a:t>
            </a:r>
            <a:r>
              <a:rPr lang="en-US" sz="1600" dirty="0"/>
              <a:t> </a:t>
            </a:r>
            <a:r>
              <a:rPr lang="en-US" sz="1600" b="1" dirty="0"/>
              <a:t>76</a:t>
            </a:r>
            <a:r>
              <a:rPr lang="en-US" sz="1600" dirty="0"/>
              <a:t>, 235 (2016). </a:t>
            </a:r>
          </a:p>
        </p:txBody>
      </p:sp>
    </p:spTree>
    <p:extLst>
      <p:ext uri="{BB962C8B-B14F-4D97-AF65-F5344CB8AC3E}">
        <p14:creationId xmlns:p14="http://schemas.microsoft.com/office/powerpoint/2010/main" val="352900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71CF8-6391-B492-D4D6-F4F481B9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AFA258-15BA-73B2-A895-6F0D47DD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A0F1CB-A47B-70E4-E81D-4D20BEC82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 dataset 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sampled from the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same</a:t>
                </a:r>
                <a:r>
                  <a:rPr lang="en-US" dirty="0"/>
                  <a:t> prior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0033CC"/>
                    </a:solidFill>
                  </a:rPr>
                  <a:t> sample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known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density</a:t>
                </a:r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>
                  <a:solidFill>
                    <a:srgbClr val="0033CC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Train a classifier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A0F1CB-A47B-70E4-E81D-4D20BEC82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addition to the ROC curve and the AUC, the performance of a classifier can be characterized with several other numbers including:</a:t>
            </a:r>
          </a:p>
          <a:p>
            <a:pPr lvl="1"/>
            <a:r>
              <a:rPr lang="en-US" dirty="0"/>
              <a:t>False Negatives (FN)</a:t>
            </a:r>
          </a:p>
          <a:p>
            <a:pPr lvl="1"/>
            <a:r>
              <a:rPr lang="en-US" dirty="0"/>
              <a:t>True Positives	(TP)</a:t>
            </a:r>
          </a:p>
          <a:p>
            <a:pPr lvl="1"/>
            <a:r>
              <a:rPr lang="en-US" dirty="0"/>
              <a:t>True Negatives 	(TN)</a:t>
            </a:r>
          </a:p>
          <a:p>
            <a:pPr lvl="1"/>
            <a:r>
              <a:rPr lang="en-US" dirty="0"/>
              <a:t>False Positives	(FP)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classifier can be used to improve the approximation of a probability density by exploiting the fact that we know what a classifier approximates.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have we learned so far?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Machine learning models are trained by minimizing </a:t>
                </a: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using some variation of </a:t>
                </a:r>
                <a:r>
                  <a:rPr lang="en-US" b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/>
                  <a:t>tochastic </a:t>
                </a:r>
                <a:r>
                  <a:rPr lang="en-US" b="1" dirty="0">
                    <a:solidFill>
                      <a:srgbClr val="0033CC"/>
                    </a:solidFill>
                  </a:rPr>
                  <a:t>G</a:t>
                </a:r>
                <a:r>
                  <a:rPr lang="en-US" dirty="0"/>
                  <a:t>radient </a:t>
                </a:r>
                <a:r>
                  <a:rPr lang="en-US" b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/>
                  <a:t>escent. </a:t>
                </a:r>
                <a:br>
                  <a:rPr lang="en-US" dirty="0"/>
                </a:br>
                <a:r>
                  <a:rPr lang="en-US" dirty="0"/>
                  <a:t>      Stochasticity is introduced by using a different batch</a:t>
                </a:r>
                <a:br>
                  <a:rPr lang="en-US" dirty="0"/>
                </a:br>
                <a:r>
                  <a:rPr lang="en-US" dirty="0"/>
                  <a:t>      of data, with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at each step.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The loss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is chosen according to the task at hand.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BFC140-278B-664E-6BCF-9B66463A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A1B08-1158-8B28-BD0C-D1A7508A7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The empirical risk function (which is typically referred to as the “loss” in ML circles) is an </a:t>
                </a:r>
                <a:r>
                  <a:rPr lang="en-US" i="1" dirty="0"/>
                  <a:t>unbiased</a:t>
                </a:r>
                <a:r>
                  <a:rPr lang="en-US" dirty="0"/>
                  <a:t> Monte Carlo estimate of the risk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density of the data.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Minimizing the risk functional with respect to the ML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shows that the best-fit model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A1B08-1158-8B28-BD0C-D1A7508A7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8421" r="-653" b="-4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4E69-F78B-C481-2A9C-8589BD66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EAACB0-96B0-DA0C-8345-099C7750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43F2D7-FABC-3C13-6ECA-F456A8153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We found that the binary cross entropy loss yields a best-fit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approximates the discriminant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when a balanced dataset is used where the two classes of</a:t>
                </a:r>
              </a:p>
              <a:p>
                <a:pPr marL="0" indent="0">
                  <a:buNone/>
                </a:pPr>
                <a:r>
                  <a:rPr lang="en-US" dirty="0"/>
                  <a:t>      object are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1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n-US" dirty="0"/>
                  <a:t>Two commonly used measures of classifier quality are the  </a:t>
                </a:r>
                <a:r>
                  <a:rPr lang="en-US" dirty="0">
                    <a:solidFill>
                      <a:srgbClr val="0033CC"/>
                    </a:solidFill>
                  </a:rPr>
                  <a:t>Receiver Operating Characteristic </a:t>
                </a:r>
                <a:r>
                  <a:rPr lang="en-US" dirty="0"/>
                  <a:t>(ROC) curve and the </a:t>
                </a:r>
                <a:r>
                  <a:rPr lang="en-US" dirty="0">
                    <a:solidFill>
                      <a:srgbClr val="0033CC"/>
                    </a:solidFill>
                  </a:rPr>
                  <a:t>Area Under the (ROC) Curve </a:t>
                </a:r>
                <a:r>
                  <a:rPr lang="en-US" dirty="0"/>
                  <a:t>(AUC).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43F2D7-FABC-3C13-6ECA-F456A815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28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Performance: Counts 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classifier,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indicator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[∗]</m:t>
                    </m:r>
                  </m:oMath>
                </a14:m>
                <a:r>
                  <a:rPr lang="en-US" dirty="0"/>
                  <a:t>, the targets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defining “positives” as objects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“negatives” as those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the following counts can be computed: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False Negatives 	(FN):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True Positives 	(TP):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True Negatives 	(TN):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False Positives 	(FP):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is true, 0 otherwise; 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 is a given threshold.</a:t>
                </a: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0CCC6-1254-A8A6-1666-29EA2E74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B4D7EC-0A9E-88B8-3786-D04B92B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Performance: Counts 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99783-2799-6C19-C31C-FAF24757F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				TN: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FP: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99783-2799-6C19-C31C-FAF24757F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2"/>
                <a:stretch>
                  <a:fillRect l="-1205" t="-12368" b="-2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graph of a function&#10;&#10;Description automatically generated">
            <a:extLst>
              <a:ext uri="{FF2B5EF4-FFF2-40B4-BE49-F238E27FC236}">
                <a16:creationId xmlns:a16="http://schemas.microsoft.com/office/drawing/2014/main" id="{ED5C4D9E-FC76-30ED-A950-D295A54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3622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graph of a function&#10;&#10;Description automatically generated">
            <a:extLst>
              <a:ext uri="{FF2B5EF4-FFF2-40B4-BE49-F238E27FC236}">
                <a16:creationId xmlns:a16="http://schemas.microsoft.com/office/drawing/2014/main" id="{0735ED67-9E57-1D90-753D-20058D423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860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9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3E14-E81B-0001-CB18-62738DE0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A01A-487B-ACAE-8ABB-3CF070E8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691D5-9F0D-FB02-2F98-B56C50D2C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0033CC"/>
                    </a:solidFill>
                  </a:rPr>
                  <a:t>confusion matrix</a:t>
                </a:r>
                <a:r>
                  <a:rPr lang="en-US" dirty="0"/>
                  <a:t> is a simple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ay to summari</a:t>
                </a:r>
                <a:r>
                  <a:rPr lang="en-US" dirty="0"/>
                  <a:t>ze the counts in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="0" dirty="0"/>
                  <a:t>he four disjoint regions.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 perfectly separable dataset</a:t>
                </a:r>
                <a:br>
                  <a:rPr lang="en-US" b="0" dirty="0"/>
                </a:br>
                <a:r>
                  <a:rPr lang="en-US" b="0" dirty="0"/>
                  <a:t>would yield a diagonal matrix</a:t>
                </a:r>
                <a:r>
                  <a:rPr lang="en-US" dirty="0"/>
                  <a:t>.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TN: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FP: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691D5-9F0D-FB02-2F98-B56C50D2C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2"/>
                <a:stretch>
                  <a:fillRect l="-1205" t="-12368" b="-2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C32FE41-1CEB-B66A-E34F-950A4C4D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6576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94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A5D4-61CE-7BA2-0A77-B01D721BB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FFE38CD-8CD0-A665-1977-8FF686A07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Confusion Matrix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FFE38CD-8CD0-A665-1977-8FF686A07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186DAB4B-38CF-DB45-3844-107A48AA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4" y="3287712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4B6085F-DA2F-133C-082B-29395A94D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990600"/>
            <a:ext cx="36576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B03FEB89-1C50-8CFB-0F50-EF9D2DA7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2639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46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4472</TotalTime>
  <Words>1075</Words>
  <Application>Microsoft Macintosh PowerPoint</Application>
  <PresentationFormat>Letter Paper (8.5x11 in)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Times New Roman</vt:lpstr>
      <vt:lpstr>Wingdings</vt:lpstr>
      <vt:lpstr>Default Design</vt:lpstr>
      <vt:lpstr>Machine learning in physics Foundations 5</vt:lpstr>
      <vt:lpstr>Recap</vt:lpstr>
      <vt:lpstr>Recap</vt:lpstr>
      <vt:lpstr>Recap</vt:lpstr>
      <vt:lpstr>Classifier Performance</vt:lpstr>
      <vt:lpstr>Classifier Performance: Counts </vt:lpstr>
      <vt:lpstr>Classifier Performance: Counts </vt:lpstr>
      <vt:lpstr>Confusion Matrix</vt:lpstr>
      <vt:lpstr>Confusion Matrix (t=0.9)</vt:lpstr>
      <vt:lpstr>Accuracy, Precision, Recall</vt:lpstr>
      <vt:lpstr>ROC and AUC</vt:lpstr>
      <vt:lpstr>Beyond Classification</vt:lpstr>
      <vt:lpstr>Beyond Classification</vt:lpstr>
      <vt:lpstr>Beyond Classification</vt:lpstr>
      <vt:lpstr>Density Estimation</vt:lpstr>
      <vt:lpstr>Conditional Density Estimation</vt:lpstr>
      <vt:lpstr>Conditional Density Estimation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15</cp:revision>
  <cp:lastPrinted>2019-01-07T00:35:58Z</cp:lastPrinted>
  <dcterms:created xsi:type="dcterms:W3CDTF">2024-08-29T20:46:20Z</dcterms:created>
  <dcterms:modified xsi:type="dcterms:W3CDTF">2024-09-24T17:24:00Z</dcterms:modified>
</cp:coreProperties>
</file>