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1027" r:id="rId3"/>
    <p:sldId id="1043" r:id="rId4"/>
    <p:sldId id="1055" r:id="rId5"/>
    <p:sldId id="1056" r:id="rId6"/>
    <p:sldId id="1057" r:id="rId7"/>
    <p:sldId id="1058" r:id="rId8"/>
    <p:sldId id="1067" r:id="rId9"/>
    <p:sldId id="1022" r:id="rId10"/>
    <p:sldId id="1065" r:id="rId11"/>
    <p:sldId id="1068" r:id="rId12"/>
    <p:sldId id="1069" r:id="rId13"/>
    <p:sldId id="1070" r:id="rId14"/>
    <p:sldId id="1071" r:id="rId15"/>
    <p:sldId id="1072" r:id="rId16"/>
    <p:sldId id="1073" r:id="rId17"/>
    <p:sldId id="1074" r:id="rId18"/>
    <p:sldId id="1054" r:id="rId19"/>
    <p:sldId id="1042" r:id="rId20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5"/>
    <p:restoredTop sz="86620"/>
  </p:normalViewPr>
  <p:slideViewPr>
    <p:cSldViewPr>
      <p:cViewPr varScale="1">
        <p:scale>
          <a:sx n="90" d="100"/>
          <a:sy n="90" d="100"/>
        </p:scale>
        <p:origin x="26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clarifai.com/technology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stronn.readthedocs.io/en/stable/galaxy10.html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convolutional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neural networks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189A2-B980-77F2-57E2-F62271B05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F29AA-EE63-DE73-E242-419D7AF5364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KL divergence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be rewritten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recognize the term in brackets as the </a:t>
                </a:r>
                <a:r>
                  <a:rPr lang="en-US" dirty="0">
                    <a:solidFill>
                      <a:srgbClr val="0033CC"/>
                    </a:solidFill>
                  </a:rPr>
                  <a:t>entropy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of the distribution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first term is called the </a:t>
                </a:r>
                <a:r>
                  <a:rPr lang="en-US" dirty="0">
                    <a:solidFill>
                      <a:srgbClr val="0033CC"/>
                    </a:solidFill>
                  </a:rPr>
                  <a:t>cross entropy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 </a:t>
                </a:r>
                <a:r>
                  <a:rPr lang="en-US" dirty="0">
                    <a:solidFill>
                      <a:schemeClr val="tx1"/>
                    </a:solidFill>
                  </a:rPr>
                  <a:t>Notice that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F29AA-EE63-DE73-E242-419D7AF53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309" t="-19474" r="-81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04AD91-0A5A-13FC-41D2-CACC15F3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Cross Entropy?</a:t>
            </a:r>
          </a:p>
        </p:txBody>
      </p:sp>
    </p:spTree>
    <p:extLst>
      <p:ext uri="{BB962C8B-B14F-4D97-AF65-F5344CB8AC3E}">
        <p14:creationId xmlns:p14="http://schemas.microsoft.com/office/powerpoint/2010/main" val="413588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5347A-3AD1-6446-0742-0002E0E01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FDB80-DCED-884F-0D31-D45D0081762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Our goal is to classify galaxies into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classes according to their morphology.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do so, we need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approximates the class probabilities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galaxy image,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is the probability distribution of galaxy images for morphology class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are the class priors. 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FDB80-DCED-884F-0D31-D45D00817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309" t="-1316" r="-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71C786C-A6C0-7229-3C92-BD43C13F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 Loss</a:t>
            </a:r>
          </a:p>
        </p:txBody>
      </p:sp>
    </p:spTree>
    <p:extLst>
      <p:ext uri="{BB962C8B-B14F-4D97-AF65-F5344CB8AC3E}">
        <p14:creationId xmlns:p14="http://schemas.microsoft.com/office/powerpoint/2010/main" val="304101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1C68B-DC7D-B323-2BDE-4CBB9B3EE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463199-4286-3896-6D44-76DAE474DB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Assignment 2</a:t>
                </a:r>
              </a:p>
              <a:p>
                <a:pPr marL="0" indent="0">
                  <a:buNone/>
                </a:pPr>
                <a:r>
                  <a:rPr lang="en-US" dirty="0"/>
                  <a:t>Every image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associated with a class label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Show that the average of the loss function</a:t>
                </a:r>
                <a:br>
                  <a:rPr lang="en-US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over an infinite about of data,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∈[0,…,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b="0" dirty="0"/>
                  <a:t> yields </a:t>
                </a:r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463199-4286-3896-6D44-76DAE474DB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309" t="-1316" r="-982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A694026-0657-CC2C-6034-06487D5E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 Loss</a:t>
            </a:r>
          </a:p>
        </p:txBody>
      </p:sp>
    </p:spTree>
    <p:extLst>
      <p:ext uri="{BB962C8B-B14F-4D97-AF65-F5344CB8AC3E}">
        <p14:creationId xmlns:p14="http://schemas.microsoft.com/office/powerpoint/2010/main" val="343256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69851-6FB6-9345-2799-310F9B85F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308A7-BEDA-F160-1904-D5ACCB21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Convolutional </a:t>
            </a:r>
            <a:br>
              <a:rPr lang="en-US" dirty="0"/>
            </a:br>
            <a:r>
              <a:rPr lang="en-US" dirty="0"/>
              <a:t>neural networks (CNN)</a:t>
            </a:r>
            <a:br>
              <a:rPr lang="en-US" dirty="0"/>
            </a:b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275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8EBF6-A3CC-BB76-2219-454463BA9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3F89-66AF-59C0-A65D-922506AB1B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>
                <a:solidFill>
                  <a:srgbClr val="0033CC"/>
                </a:solidFill>
              </a:rPr>
              <a:t>Convolutional neural networks</a:t>
            </a:r>
            <a:r>
              <a:rPr lang="en-US" dirty="0"/>
              <a:t> (CNN) are </a:t>
            </a:r>
            <a:r>
              <a:rPr lang="en-US" i="1" dirty="0">
                <a:solidFill>
                  <a:srgbClr val="0033CC"/>
                </a:solidFill>
              </a:rPr>
              <a:t>functions</a:t>
            </a:r>
            <a:r>
              <a:rPr lang="en-US" dirty="0"/>
              <a:t> that code 2D (or 3D) data and classify objects using their coded representations via a fully-connected neural network.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The key insight that underpins CNNs is the approximate translational invariance of natural images.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Source: </a:t>
            </a:r>
            <a:r>
              <a:rPr lang="en-US" sz="2000" dirty="0">
                <a:hlinkClick r:id="rId2"/>
              </a:rPr>
              <a:t>https://www.clarifai.com/technology</a:t>
            </a:r>
            <a:endParaRPr lang="en-US" sz="2000" dirty="0"/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57404-DF76-35E5-7748-04B4F822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pic>
        <p:nvPicPr>
          <p:cNvPr id="4" name="Picture 2" descr="onvolutional Neural Networks">
            <a:extLst>
              <a:ext uri="{FF2B5EF4-FFF2-40B4-BE49-F238E27FC236}">
                <a16:creationId xmlns:a16="http://schemas.microsoft.com/office/drawing/2014/main" id="{5BAF5F0B-A7DB-A818-679D-7F456ADA3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3971925"/>
            <a:ext cx="8006984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49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AA8FB-6DC4-BA80-C403-D381FC6A0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nvolutional Neural Networks">
            <a:extLst>
              <a:ext uri="{FF2B5EF4-FFF2-40B4-BE49-F238E27FC236}">
                <a16:creationId xmlns:a16="http://schemas.microsoft.com/office/drawing/2014/main" id="{85C257A9-825C-566A-317E-442E3F61F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654056"/>
            <a:ext cx="6584584" cy="174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nvolution_schematic">
            <a:extLst>
              <a:ext uri="{FF2B5EF4-FFF2-40B4-BE49-F238E27FC236}">
                <a16:creationId xmlns:a16="http://schemas.microsoft.com/office/drawing/2014/main" id="{97A5E80B-8BBE-199E-F9C5-7708E2B9C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584" y="2628785"/>
            <a:ext cx="3073816" cy="224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45C6-DBC2-C6D1-11AF-1179B2A618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standard </a:t>
            </a:r>
            <a:r>
              <a:rPr lang="en-US" dirty="0">
                <a:solidFill>
                  <a:srgbClr val="0033CC"/>
                </a:solidFill>
              </a:rPr>
              <a:t>CNN </a:t>
            </a:r>
            <a:r>
              <a:rPr lang="en-US" dirty="0"/>
              <a:t>comprises three types of processing layers: 1. </a:t>
            </a:r>
            <a:r>
              <a:rPr lang="en-US" dirty="0">
                <a:solidFill>
                  <a:srgbClr val="0033CC"/>
                </a:solidFill>
              </a:rPr>
              <a:t>convolution</a:t>
            </a:r>
            <a:r>
              <a:rPr lang="en-US" dirty="0"/>
              <a:t>, 2. </a:t>
            </a:r>
            <a:r>
              <a:rPr lang="en-US" dirty="0">
                <a:solidFill>
                  <a:srgbClr val="0033CC"/>
                </a:solidFill>
              </a:rPr>
              <a:t>pooling</a:t>
            </a:r>
            <a:r>
              <a:rPr lang="en-US" dirty="0"/>
              <a:t>, and 3. </a:t>
            </a:r>
            <a:r>
              <a:rPr lang="en-US" dirty="0">
                <a:solidFill>
                  <a:srgbClr val="0033CC"/>
                </a:solidFill>
              </a:rPr>
              <a:t>classification</a:t>
            </a:r>
            <a:r>
              <a:rPr lang="en-US" dirty="0"/>
              <a:t>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dirty="0">
                <a:solidFill>
                  <a:srgbClr val="0033CC"/>
                </a:solidFill>
              </a:rPr>
              <a:t>Convolution layers</a:t>
            </a:r>
            <a:br>
              <a:rPr lang="en-US" dirty="0"/>
            </a:br>
            <a:r>
              <a:rPr lang="en-US" dirty="0"/>
              <a:t>The input to a layer is </a:t>
            </a:r>
            <a:r>
              <a:rPr lang="en-US" i="1" dirty="0">
                <a:solidFill>
                  <a:srgbClr val="0033CC"/>
                </a:solidFill>
              </a:rPr>
              <a:t>convolved</a:t>
            </a:r>
            <a:r>
              <a:rPr lang="en-US" dirty="0"/>
              <a:t> with one or more matrices using element-wise products </a:t>
            </a:r>
            <a:br>
              <a:rPr lang="en-US" dirty="0"/>
            </a:br>
            <a:r>
              <a:rPr lang="en-US" dirty="0"/>
              <a:t>that are then summed. In this example,</a:t>
            </a:r>
            <a:br>
              <a:rPr lang="en-US" dirty="0"/>
            </a:br>
            <a:r>
              <a:rPr lang="en-US" dirty="0"/>
              <a:t>the convolution compresses the image</a:t>
            </a:r>
            <a:br>
              <a:rPr lang="en-US" dirty="0"/>
            </a:br>
            <a:r>
              <a:rPr lang="en-US" dirty="0"/>
              <a:t>from 5 x 5 to a to a 3 x 3 matrix.</a:t>
            </a:r>
            <a:br>
              <a:rPr lang="en-US" dirty="0"/>
            </a:br>
            <a:r>
              <a:rPr lang="en-US" dirty="0"/>
              <a:t>	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BE74E-DBAF-17F7-E3F2-455FA228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7957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FDCF1-1C0B-650E-E76C-BC5FA4DF8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nvolutional Neural Networks">
            <a:extLst>
              <a:ext uri="{FF2B5EF4-FFF2-40B4-BE49-F238E27FC236}">
                <a16:creationId xmlns:a16="http://schemas.microsoft.com/office/drawing/2014/main" id="{6D8FEE07-8992-9831-D335-FA9E157B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654056"/>
            <a:ext cx="6584584" cy="174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een Shot 2016-08-10 at 3.38.39 AM.png">
            <a:extLst>
              <a:ext uri="{FF2B5EF4-FFF2-40B4-BE49-F238E27FC236}">
                <a16:creationId xmlns:a16="http://schemas.microsoft.com/office/drawing/2014/main" id="{4691E9D9-A752-A3A8-C926-6C75593D6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52435"/>
            <a:ext cx="3124200" cy="266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93A11-6A5E-E4E7-111E-B12AFE8518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DA542-80E9-B2EC-090D-71AD62F9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F1213790-8BCA-42AB-2761-3C45DA2BF6B4}"/>
              </a:ext>
            </a:extLst>
          </p:cNvPr>
          <p:cNvSpPr txBox="1">
            <a:spLocks/>
          </p:cNvSpPr>
          <p:nvPr/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/>
                <a:ea typeface="ＭＳ Ｐゴシック" pitchFamily="-109" charset="-128"/>
                <a:cs typeface="Times New Roman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80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80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 startAt="2"/>
            </a:pPr>
            <a:r>
              <a:rPr lang="en-US" b="1" kern="0" dirty="0">
                <a:solidFill>
                  <a:srgbClr val="0033CC"/>
                </a:solidFill>
              </a:rPr>
              <a:t>Pooling Layers</a:t>
            </a:r>
            <a:br>
              <a:rPr lang="en-US" kern="0" dirty="0"/>
            </a:br>
            <a:r>
              <a:rPr lang="en-US" kern="0" dirty="0"/>
              <a:t>After convolution, and a pixel-by-pixel non-linear map  (using, e.g., the function </a:t>
            </a:r>
            <a:r>
              <a:rPr lang="en-US" i="1" kern="0" dirty="0">
                <a:solidFill>
                  <a:srgbClr val="0033CC"/>
                </a:solidFill>
              </a:rPr>
              <a:t>y</a:t>
            </a:r>
            <a:r>
              <a:rPr lang="en-US" kern="0" dirty="0">
                <a:solidFill>
                  <a:srgbClr val="0033CC"/>
                </a:solidFill>
              </a:rPr>
              <a:t> = max(0, </a:t>
            </a:r>
            <a:r>
              <a:rPr lang="en-US" i="1" kern="0" dirty="0">
                <a:solidFill>
                  <a:srgbClr val="0033CC"/>
                </a:solidFill>
              </a:rPr>
              <a:t>x</a:t>
            </a:r>
            <a:r>
              <a:rPr lang="en-US" kern="0" dirty="0">
                <a:solidFill>
                  <a:srgbClr val="0033CC"/>
                </a:solidFill>
              </a:rPr>
              <a:t>) </a:t>
            </a:r>
            <a:r>
              <a:rPr lang="en-US" kern="0" dirty="0"/>
              <a:t>= </a:t>
            </a:r>
            <a:r>
              <a:rPr lang="en-US" kern="0" dirty="0" err="1"/>
              <a:t>ReLU</a:t>
            </a:r>
            <a:r>
              <a:rPr lang="en-US" kern="0" dirty="0"/>
              <a:t>(</a:t>
            </a:r>
            <a:r>
              <a:rPr lang="en-US" i="1" kern="0" dirty="0"/>
              <a:t>x</a:t>
            </a:r>
            <a:r>
              <a:rPr lang="en-US" kern="0" dirty="0"/>
              <a:t>)), a coarse-graining of the layer is performed. Here, </a:t>
            </a:r>
            <a:br>
              <a:rPr lang="en-US" kern="0" dirty="0"/>
            </a:br>
            <a:r>
              <a:rPr lang="en-US" kern="0" dirty="0"/>
              <a:t>called </a:t>
            </a:r>
            <a:r>
              <a:rPr lang="en-US" kern="0" dirty="0">
                <a:solidFill>
                  <a:srgbClr val="0033CC"/>
                </a:solidFill>
              </a:rPr>
              <a:t>max pooling </a:t>
            </a:r>
            <a:r>
              <a:rPr lang="en-US" kern="0" dirty="0"/>
              <a:t>in which the maximum </a:t>
            </a:r>
            <a:br>
              <a:rPr lang="en-US" kern="0" dirty="0"/>
            </a:br>
            <a:r>
              <a:rPr lang="en-US" kern="0" dirty="0"/>
              <a:t>values within a series of small windows</a:t>
            </a:r>
            <a:br>
              <a:rPr lang="en-US" kern="0" dirty="0"/>
            </a:br>
            <a:r>
              <a:rPr lang="en-US" kern="0" dirty="0"/>
              <a:t>are selected and become the output of</a:t>
            </a:r>
            <a:br>
              <a:rPr lang="en-US" kern="0" dirty="0"/>
            </a:br>
            <a:r>
              <a:rPr lang="en-US" kern="0" dirty="0"/>
              <a:t>a pooling layer.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kern="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kern="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kern="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kern="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kern="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sz="2000" kern="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46715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9B0F3-D131-2365-DC3D-BF8785134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A18BF-49FA-7D7A-19B3-F72C5E5A68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66174-C21A-0A20-E0DA-2F722F1D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pic>
        <p:nvPicPr>
          <p:cNvPr id="4" name="Picture 2" descr="onvolutional Neural Networks">
            <a:extLst>
              <a:ext uri="{FF2B5EF4-FFF2-40B4-BE49-F238E27FC236}">
                <a16:creationId xmlns:a16="http://schemas.microsoft.com/office/drawing/2014/main" id="{216567AC-0512-BB5F-3244-9CC49484F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654056"/>
            <a:ext cx="6584584" cy="174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6">
                <a:extLst>
                  <a:ext uri="{FF2B5EF4-FFF2-40B4-BE49-F238E27FC236}">
                    <a16:creationId xmlns:a16="http://schemas.microsoft.com/office/drawing/2014/main" id="{EF6C275D-7E0B-D136-0A47-F5C056E4795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1200" y="1295400"/>
                <a:ext cx="7772400" cy="481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/>
                    <a:ea typeface="ＭＳ Ｐゴシック" pitchFamily="-109" charset="-128"/>
                    <a:cs typeface="Times New Roman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Font typeface="Wingdings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/>
                    <a:ea typeface="ＭＳ Ｐゴシック" pitchFamily="-65" charset="-128"/>
                    <a:cs typeface="Times New Roman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CC"/>
                  </a:buClr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/>
                    <a:ea typeface="ＭＳ Ｐゴシック" pitchFamily="-65" charset="-128"/>
                    <a:cs typeface="Times New Roman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1800">
                    <a:solidFill>
                      <a:schemeClr val="tx1"/>
                    </a:solidFill>
                    <a:latin typeface="Times New Roman"/>
                    <a:ea typeface="ＭＳ Ｐゴシック" pitchFamily="-65" charset="-128"/>
                    <a:cs typeface="Times New Roman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1800">
                    <a:solidFill>
                      <a:schemeClr val="tx1"/>
                    </a:solidFill>
                    <a:latin typeface="Times New Roman"/>
                    <a:ea typeface="ＭＳ Ｐゴシック" pitchFamily="-65" charset="-128"/>
                    <a:cs typeface="Times New Roman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9pPr>
              </a:lstStyle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ClrTx/>
                  <a:buNone/>
                  <a:defRPr/>
                </a:pPr>
                <a:r>
                  <a:rPr lang="en-US" b="1" dirty="0">
                    <a:solidFill>
                      <a:srgbClr val="0033CC"/>
                    </a:solidFill>
                  </a:rPr>
                  <a:t>3. Classification Layers</a:t>
                </a:r>
                <a:br>
                  <a:rPr lang="en-US" dirty="0"/>
                </a:br>
                <a:r>
                  <a:rPr lang="en-US" dirty="0"/>
                  <a:t>After an alternating sequence of convolution and pooling layers, the outputs go to a fully-connected neural network whose outputs approximate the class probabilities: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b="0" i="0" smtClean="0">
                          <a:latin typeface="Cambria Math" charset="0"/>
                        </a:rPr>
                        <m:t>)/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charset="0"/>
                            </a:rPr>
                            <m:t>j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kern="0" dirty="0"/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kern="0" dirty="0"/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kern="0" dirty="0"/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kern="0" dirty="0"/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kern="0" dirty="0"/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sz="2000" kern="0" dirty="0"/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sz="2000" kern="0" dirty="0"/>
              </a:p>
            </p:txBody>
          </p:sp>
        </mc:Choice>
        <mc:Fallback xmlns="">
          <p:sp>
            <p:nvSpPr>
              <p:cNvPr id="6" name="Content Placeholder 6">
                <a:extLst>
                  <a:ext uri="{FF2B5EF4-FFF2-40B4-BE49-F238E27FC236}">
                    <a16:creationId xmlns:a16="http://schemas.microsoft.com/office/drawing/2014/main" id="{EF6C275D-7E0B-D136-0A47-F5C056E4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200" y="1295400"/>
                <a:ext cx="7772400" cy="4819650"/>
              </a:xfrm>
              <a:prstGeom prst="rect">
                <a:avLst/>
              </a:prstGeom>
              <a:blipFill>
                <a:blip r:embed="rId3"/>
                <a:stretch>
                  <a:fillRect l="-1305" t="-13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262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472C2907-AB0E-2A7D-5FA1-D18831CD96F8}"/>
              </a:ext>
            </a:extLst>
          </p:cNvPr>
          <p:cNvGrpSpPr/>
          <p:nvPr/>
        </p:nvGrpSpPr>
        <p:grpSpPr>
          <a:xfrm>
            <a:off x="2728436" y="2699429"/>
            <a:ext cx="1799462" cy="2147287"/>
            <a:chOff x="3404684" y="3189408"/>
            <a:chExt cx="1429278" cy="1980545"/>
          </a:xfrm>
        </p:grpSpPr>
        <p:sp>
          <p:nvSpPr>
            <p:cNvPr id="58" name="Data 57">
              <a:extLst>
                <a:ext uri="{FF2B5EF4-FFF2-40B4-BE49-F238E27FC236}">
                  <a16:creationId xmlns:a16="http://schemas.microsoft.com/office/drawing/2014/main" id="{320AF904-C4D1-40DD-14C4-5AE8E72B948C}"/>
                </a:ext>
              </a:extLst>
            </p:cNvPr>
            <p:cNvSpPr/>
            <p:nvPr/>
          </p:nvSpPr>
          <p:spPr>
            <a:xfrm rot="16200000">
              <a:off x="3571255" y="3540617"/>
              <a:ext cx="1613916" cy="911498"/>
            </a:xfrm>
            <a:prstGeom prst="flowChartInputOutput">
              <a:avLst/>
            </a:prstGeom>
            <a:solidFill>
              <a:srgbClr val="C00000">
                <a:alpha val="51184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E2D5C6-1B4E-B6BD-B37B-A03AEA6C01C6}"/>
                </a:ext>
              </a:extLst>
            </p:cNvPr>
            <p:cNvGrpSpPr/>
            <p:nvPr/>
          </p:nvGrpSpPr>
          <p:grpSpPr>
            <a:xfrm>
              <a:off x="3404684" y="3318003"/>
              <a:ext cx="1252657" cy="1851950"/>
              <a:chOff x="2840300" y="3624290"/>
              <a:chExt cx="1252657" cy="1851950"/>
            </a:xfrm>
          </p:grpSpPr>
          <p:sp>
            <p:nvSpPr>
              <p:cNvPr id="14" name="Data 13">
                <a:extLst>
                  <a:ext uri="{FF2B5EF4-FFF2-40B4-BE49-F238E27FC236}">
                    <a16:creationId xmlns:a16="http://schemas.microsoft.com/office/drawing/2014/main" id="{0E0C2251-9C6B-C476-498A-22AF03378E87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Data 14">
                <a:extLst>
                  <a:ext uri="{FF2B5EF4-FFF2-40B4-BE49-F238E27FC236}">
                    <a16:creationId xmlns:a16="http://schemas.microsoft.com/office/drawing/2014/main" id="{3FF1FBF8-EC33-95E2-C608-16D2AE84F847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Data 15">
                <a:extLst>
                  <a:ext uri="{FF2B5EF4-FFF2-40B4-BE49-F238E27FC236}">
                    <a16:creationId xmlns:a16="http://schemas.microsoft.com/office/drawing/2014/main" id="{4B0826C9-8D37-A2A7-2243-C2044F1DB56F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19E1B6-A59F-C29B-73E3-5311E6B80078}"/>
              </a:ext>
            </a:extLst>
          </p:cNvPr>
          <p:cNvGrpSpPr/>
          <p:nvPr/>
        </p:nvGrpSpPr>
        <p:grpSpPr>
          <a:xfrm>
            <a:off x="-154239" y="3121416"/>
            <a:ext cx="2775857" cy="3077187"/>
            <a:chOff x="2840300" y="3624290"/>
            <a:chExt cx="1252657" cy="1851950"/>
          </a:xfrm>
        </p:grpSpPr>
        <p:sp>
          <p:nvSpPr>
            <p:cNvPr id="18" name="Data 17">
              <a:extLst>
                <a:ext uri="{FF2B5EF4-FFF2-40B4-BE49-F238E27FC236}">
                  <a16:creationId xmlns:a16="http://schemas.microsoft.com/office/drawing/2014/main" id="{D063D4A1-CD07-5E38-3A90-69526C540D02}"/>
                </a:ext>
              </a:extLst>
            </p:cNvPr>
            <p:cNvSpPr/>
            <p:nvPr/>
          </p:nvSpPr>
          <p:spPr>
            <a:xfrm rot="16200000">
              <a:off x="2830250" y="3975499"/>
              <a:ext cx="1613916" cy="911498"/>
            </a:xfrm>
            <a:prstGeom prst="flowChartInputOutput">
              <a:avLst/>
            </a:prstGeom>
            <a:solidFill>
              <a:schemeClr val="accent1">
                <a:lumMod val="75000"/>
                <a:alpha val="51184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Data 18">
              <a:extLst>
                <a:ext uri="{FF2B5EF4-FFF2-40B4-BE49-F238E27FC236}">
                  <a16:creationId xmlns:a16="http://schemas.microsoft.com/office/drawing/2014/main" id="{C78CBB71-E72E-E38A-392B-74AF2F1E2B4B}"/>
                </a:ext>
              </a:extLst>
            </p:cNvPr>
            <p:cNvSpPr/>
            <p:nvPr/>
          </p:nvSpPr>
          <p:spPr>
            <a:xfrm rot="16200000">
              <a:off x="2669142" y="4101773"/>
              <a:ext cx="1613916" cy="911498"/>
            </a:xfrm>
            <a:prstGeom prst="flowChartInputOutput">
              <a:avLst/>
            </a:prstGeom>
            <a:solidFill>
              <a:schemeClr val="accent2">
                <a:lumMod val="50000"/>
                <a:alpha val="51184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Data 19">
              <a:extLst>
                <a:ext uri="{FF2B5EF4-FFF2-40B4-BE49-F238E27FC236}">
                  <a16:creationId xmlns:a16="http://schemas.microsoft.com/office/drawing/2014/main" id="{F21C231E-30D2-0E18-9326-5D6C2CB32A6B}"/>
                </a:ext>
              </a:extLst>
            </p:cNvPr>
            <p:cNvSpPr/>
            <p:nvPr/>
          </p:nvSpPr>
          <p:spPr>
            <a:xfrm rot="16200000">
              <a:off x="2489091" y="4213533"/>
              <a:ext cx="1613916" cy="911498"/>
            </a:xfrm>
            <a:prstGeom prst="flowChartInputOutput">
              <a:avLst/>
            </a:prstGeom>
            <a:solidFill>
              <a:srgbClr val="C00000">
                <a:alpha val="51184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6D8BDA8-CDC8-9D42-44C8-BD6C41305B08}"/>
              </a:ext>
            </a:extLst>
          </p:cNvPr>
          <p:cNvGrpSpPr/>
          <p:nvPr/>
        </p:nvGrpSpPr>
        <p:grpSpPr>
          <a:xfrm>
            <a:off x="6250537" y="1717251"/>
            <a:ext cx="1189439" cy="1203916"/>
            <a:chOff x="7046809" y="1505675"/>
            <a:chExt cx="1585919" cy="160522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B155C0-B68D-3F91-C7B3-488511C530E5}"/>
                </a:ext>
              </a:extLst>
            </p:cNvPr>
            <p:cNvGrpSpPr/>
            <p:nvPr/>
          </p:nvGrpSpPr>
          <p:grpSpPr>
            <a:xfrm>
              <a:off x="7046809" y="1904436"/>
              <a:ext cx="896722" cy="1206460"/>
              <a:chOff x="2840300" y="3624290"/>
              <a:chExt cx="1252657" cy="1851950"/>
            </a:xfrm>
          </p:grpSpPr>
          <p:sp>
            <p:nvSpPr>
              <p:cNvPr id="5" name="Data 4">
                <a:extLst>
                  <a:ext uri="{FF2B5EF4-FFF2-40B4-BE49-F238E27FC236}">
                    <a16:creationId xmlns:a16="http://schemas.microsoft.com/office/drawing/2014/main" id="{0CBA0DDE-0ABE-9725-D85D-6F257685DCA4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" name="Data 5">
                <a:extLst>
                  <a:ext uri="{FF2B5EF4-FFF2-40B4-BE49-F238E27FC236}">
                    <a16:creationId xmlns:a16="http://schemas.microsoft.com/office/drawing/2014/main" id="{3CAF5FDA-1C0D-F934-4A1D-7B6CFDE79CC4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" name="Data 6">
                <a:extLst>
                  <a:ext uri="{FF2B5EF4-FFF2-40B4-BE49-F238E27FC236}">
                    <a16:creationId xmlns:a16="http://schemas.microsoft.com/office/drawing/2014/main" id="{D102602F-8727-27A0-1E23-5DA04551F0C5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110A40-80A3-A819-7C84-6602CB50FFF3}"/>
                </a:ext>
              </a:extLst>
            </p:cNvPr>
            <p:cNvGrpSpPr/>
            <p:nvPr/>
          </p:nvGrpSpPr>
          <p:grpSpPr>
            <a:xfrm>
              <a:off x="7390646" y="1704950"/>
              <a:ext cx="896722" cy="1206460"/>
              <a:chOff x="2840300" y="3624290"/>
              <a:chExt cx="1252657" cy="1851950"/>
            </a:xfrm>
          </p:grpSpPr>
          <p:sp>
            <p:nvSpPr>
              <p:cNvPr id="25" name="Data 24">
                <a:extLst>
                  <a:ext uri="{FF2B5EF4-FFF2-40B4-BE49-F238E27FC236}">
                    <a16:creationId xmlns:a16="http://schemas.microsoft.com/office/drawing/2014/main" id="{3B613670-277D-9BF6-76BB-594F0E46D0D0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Data 22">
                <a:extLst>
                  <a:ext uri="{FF2B5EF4-FFF2-40B4-BE49-F238E27FC236}">
                    <a16:creationId xmlns:a16="http://schemas.microsoft.com/office/drawing/2014/main" id="{27D133EE-78EF-08A5-8ADB-1499FE89CA45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Data 23">
                <a:extLst>
                  <a:ext uri="{FF2B5EF4-FFF2-40B4-BE49-F238E27FC236}">
                    <a16:creationId xmlns:a16="http://schemas.microsoft.com/office/drawing/2014/main" id="{78F49278-AB67-0757-7ADF-0DFB5D5141C7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75F216C-3FDA-DA57-D96F-A27E15125EB7}"/>
                </a:ext>
              </a:extLst>
            </p:cNvPr>
            <p:cNvGrpSpPr/>
            <p:nvPr/>
          </p:nvGrpSpPr>
          <p:grpSpPr>
            <a:xfrm>
              <a:off x="7736006" y="1505675"/>
              <a:ext cx="896722" cy="1206460"/>
              <a:chOff x="2840300" y="3624290"/>
              <a:chExt cx="1252657" cy="1851950"/>
            </a:xfrm>
          </p:grpSpPr>
          <p:sp>
            <p:nvSpPr>
              <p:cNvPr id="27" name="Data 26">
                <a:extLst>
                  <a:ext uri="{FF2B5EF4-FFF2-40B4-BE49-F238E27FC236}">
                    <a16:creationId xmlns:a16="http://schemas.microsoft.com/office/drawing/2014/main" id="{DB607001-B21D-DEE0-5A94-51D5BC880A42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Data 27">
                <a:extLst>
                  <a:ext uri="{FF2B5EF4-FFF2-40B4-BE49-F238E27FC236}">
                    <a16:creationId xmlns:a16="http://schemas.microsoft.com/office/drawing/2014/main" id="{5DEA2939-F775-FAFE-0C69-A7D55BA9D16A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" name="Data 28">
                <a:extLst>
                  <a:ext uri="{FF2B5EF4-FFF2-40B4-BE49-F238E27FC236}">
                    <a16:creationId xmlns:a16="http://schemas.microsoft.com/office/drawing/2014/main" id="{5BD91EA1-3F41-8752-A6EF-DEE175508648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1C858AC-42B5-4E9B-A0FC-7200B792963C}"/>
              </a:ext>
            </a:extLst>
          </p:cNvPr>
          <p:cNvGrpSpPr/>
          <p:nvPr/>
        </p:nvGrpSpPr>
        <p:grpSpPr>
          <a:xfrm>
            <a:off x="4769910" y="2161553"/>
            <a:ext cx="1288408" cy="1665948"/>
            <a:chOff x="4837392" y="2260748"/>
            <a:chExt cx="1717877" cy="22212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16D6F3-95A3-368B-9CD5-DAD200CDE8E9}"/>
                </a:ext>
              </a:extLst>
            </p:cNvPr>
            <p:cNvGrpSpPr/>
            <p:nvPr/>
          </p:nvGrpSpPr>
          <p:grpSpPr>
            <a:xfrm>
              <a:off x="4837392" y="2630062"/>
              <a:ext cx="1252657" cy="1851950"/>
              <a:chOff x="2840300" y="3624290"/>
              <a:chExt cx="1252657" cy="1851950"/>
            </a:xfrm>
          </p:grpSpPr>
          <p:sp>
            <p:nvSpPr>
              <p:cNvPr id="10" name="Data 9">
                <a:extLst>
                  <a:ext uri="{FF2B5EF4-FFF2-40B4-BE49-F238E27FC236}">
                    <a16:creationId xmlns:a16="http://schemas.microsoft.com/office/drawing/2014/main" id="{AAD149EA-C1C3-2D07-A2C1-159B4A4D8B4F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Data 10">
                <a:extLst>
                  <a:ext uri="{FF2B5EF4-FFF2-40B4-BE49-F238E27FC236}">
                    <a16:creationId xmlns:a16="http://schemas.microsoft.com/office/drawing/2014/main" id="{0A042417-DF2E-E525-95F3-409284CD632F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Data 11">
                <a:extLst>
                  <a:ext uri="{FF2B5EF4-FFF2-40B4-BE49-F238E27FC236}">
                    <a16:creationId xmlns:a16="http://schemas.microsoft.com/office/drawing/2014/main" id="{B44518A0-CD6A-A9F2-EC85-A1904F630DC1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CC21EDB-AEAA-A0EE-973A-636AD1AE7148}"/>
                </a:ext>
              </a:extLst>
            </p:cNvPr>
            <p:cNvGrpSpPr/>
            <p:nvPr/>
          </p:nvGrpSpPr>
          <p:grpSpPr>
            <a:xfrm>
              <a:off x="5302612" y="2260748"/>
              <a:ext cx="1252657" cy="1851950"/>
              <a:chOff x="2840300" y="3624290"/>
              <a:chExt cx="1252657" cy="1851950"/>
            </a:xfrm>
          </p:grpSpPr>
          <p:sp>
            <p:nvSpPr>
              <p:cNvPr id="34" name="Data 33">
                <a:extLst>
                  <a:ext uri="{FF2B5EF4-FFF2-40B4-BE49-F238E27FC236}">
                    <a16:creationId xmlns:a16="http://schemas.microsoft.com/office/drawing/2014/main" id="{12C60B11-CFB3-CCBD-1956-DF5F0BC1E789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2" name="Data 31">
                <a:extLst>
                  <a:ext uri="{FF2B5EF4-FFF2-40B4-BE49-F238E27FC236}">
                    <a16:creationId xmlns:a16="http://schemas.microsoft.com/office/drawing/2014/main" id="{CB7A6EFF-3042-A084-BDB9-5DC1AB242996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Data 32">
                <a:extLst>
                  <a:ext uri="{FF2B5EF4-FFF2-40B4-BE49-F238E27FC236}">
                    <a16:creationId xmlns:a16="http://schemas.microsoft.com/office/drawing/2014/main" id="{CC2F8A21-F5CE-7338-F462-D71B6F523FB0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CB3835-AB70-291C-9968-FFB1F974AB5E}"/>
              </a:ext>
            </a:extLst>
          </p:cNvPr>
          <p:cNvGrpSpPr/>
          <p:nvPr/>
        </p:nvGrpSpPr>
        <p:grpSpPr>
          <a:xfrm>
            <a:off x="7645343" y="900777"/>
            <a:ext cx="1030571" cy="1058213"/>
            <a:chOff x="9001614" y="-5768"/>
            <a:chExt cx="2177315" cy="191020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B08B479-9277-C7F9-A5EF-E1F02844667B}"/>
                </a:ext>
              </a:extLst>
            </p:cNvPr>
            <p:cNvGrpSpPr/>
            <p:nvPr/>
          </p:nvGrpSpPr>
          <p:grpSpPr>
            <a:xfrm>
              <a:off x="9001614" y="290519"/>
              <a:ext cx="1601072" cy="1613917"/>
              <a:chOff x="6251157" y="1503861"/>
              <a:chExt cx="2236584" cy="247740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12AB2AD-662E-440C-E38E-0A7E4A92E465}"/>
                  </a:ext>
                </a:extLst>
              </p:cNvPr>
              <p:cNvGrpSpPr/>
              <p:nvPr/>
            </p:nvGrpSpPr>
            <p:grpSpPr>
              <a:xfrm>
                <a:off x="6251157" y="2129319"/>
                <a:ext cx="1252657" cy="1851950"/>
                <a:chOff x="2840300" y="3624290"/>
                <a:chExt cx="1252657" cy="1851950"/>
              </a:xfrm>
            </p:grpSpPr>
            <p:sp>
              <p:nvSpPr>
                <p:cNvPr id="46" name="Data 45">
                  <a:extLst>
                    <a:ext uri="{FF2B5EF4-FFF2-40B4-BE49-F238E27FC236}">
                      <a16:creationId xmlns:a16="http://schemas.microsoft.com/office/drawing/2014/main" id="{E0E28F8B-F381-9A3B-BA92-6E2FA2701DA4}"/>
                    </a:ext>
                  </a:extLst>
                </p:cNvPr>
                <p:cNvSpPr/>
                <p:nvPr/>
              </p:nvSpPr>
              <p:spPr>
                <a:xfrm rot="16200000">
                  <a:off x="2830250" y="3975499"/>
                  <a:ext cx="1613916" cy="911498"/>
                </a:xfrm>
                <a:prstGeom prst="flowChartInputOutput">
                  <a:avLst/>
                </a:prstGeom>
                <a:solidFill>
                  <a:schemeClr val="accent1">
                    <a:lumMod val="75000"/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7" name="Data 46">
                  <a:extLst>
                    <a:ext uri="{FF2B5EF4-FFF2-40B4-BE49-F238E27FC236}">
                      <a16:creationId xmlns:a16="http://schemas.microsoft.com/office/drawing/2014/main" id="{33F2E40D-A298-EDAC-5128-532555B83612}"/>
                    </a:ext>
                  </a:extLst>
                </p:cNvPr>
                <p:cNvSpPr/>
                <p:nvPr/>
              </p:nvSpPr>
              <p:spPr>
                <a:xfrm rot="16200000">
                  <a:off x="2669142" y="4101773"/>
                  <a:ext cx="1613916" cy="911498"/>
                </a:xfrm>
                <a:prstGeom prst="flowChartInputOutput">
                  <a:avLst/>
                </a:prstGeom>
                <a:solidFill>
                  <a:schemeClr val="accent3"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8" name="Data 47">
                  <a:extLst>
                    <a:ext uri="{FF2B5EF4-FFF2-40B4-BE49-F238E27FC236}">
                      <a16:creationId xmlns:a16="http://schemas.microsoft.com/office/drawing/2014/main" id="{C6351676-AEE3-7E7E-AD9C-5FB580CDE38B}"/>
                    </a:ext>
                  </a:extLst>
                </p:cNvPr>
                <p:cNvSpPr/>
                <p:nvPr/>
              </p:nvSpPr>
              <p:spPr>
                <a:xfrm rot="16200000">
                  <a:off x="2489091" y="4213533"/>
                  <a:ext cx="1613916" cy="911498"/>
                </a:xfrm>
                <a:prstGeom prst="flowChartInputOutput">
                  <a:avLst/>
                </a:prstGeom>
                <a:solidFill>
                  <a:srgbClr val="C00000">
                    <a:alpha val="51184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7A10941-916D-7162-41A1-B4DCEA98CD36}"/>
                  </a:ext>
                </a:extLst>
              </p:cNvPr>
              <p:cNvGrpSpPr/>
              <p:nvPr/>
            </p:nvGrpSpPr>
            <p:grpSpPr>
              <a:xfrm>
                <a:off x="6731473" y="1823103"/>
                <a:ext cx="1252657" cy="1851950"/>
                <a:chOff x="2840300" y="3624290"/>
                <a:chExt cx="1252657" cy="1851950"/>
              </a:xfrm>
            </p:grpSpPr>
            <p:sp>
              <p:nvSpPr>
                <p:cNvPr id="43" name="Data 42">
                  <a:extLst>
                    <a:ext uri="{FF2B5EF4-FFF2-40B4-BE49-F238E27FC236}">
                      <a16:creationId xmlns:a16="http://schemas.microsoft.com/office/drawing/2014/main" id="{B5DD14EF-5C2C-B574-1555-404ED1AFC400}"/>
                    </a:ext>
                  </a:extLst>
                </p:cNvPr>
                <p:cNvSpPr/>
                <p:nvPr/>
              </p:nvSpPr>
              <p:spPr>
                <a:xfrm rot="16200000">
                  <a:off x="2830250" y="3975499"/>
                  <a:ext cx="1613916" cy="911498"/>
                </a:xfrm>
                <a:prstGeom prst="flowChartInputOutput">
                  <a:avLst/>
                </a:prstGeom>
                <a:solidFill>
                  <a:schemeClr val="accent1">
                    <a:lumMod val="75000"/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4" name="Data 43">
                  <a:extLst>
                    <a:ext uri="{FF2B5EF4-FFF2-40B4-BE49-F238E27FC236}">
                      <a16:creationId xmlns:a16="http://schemas.microsoft.com/office/drawing/2014/main" id="{D110C4B4-F3CD-EBB4-0D24-FD42B3E55C96}"/>
                    </a:ext>
                  </a:extLst>
                </p:cNvPr>
                <p:cNvSpPr/>
                <p:nvPr/>
              </p:nvSpPr>
              <p:spPr>
                <a:xfrm rot="16200000">
                  <a:off x="2669142" y="4101773"/>
                  <a:ext cx="1613916" cy="911498"/>
                </a:xfrm>
                <a:prstGeom prst="flowChartInputOutput">
                  <a:avLst/>
                </a:prstGeom>
                <a:solidFill>
                  <a:schemeClr val="accent3"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5" name="Data 44">
                  <a:extLst>
                    <a:ext uri="{FF2B5EF4-FFF2-40B4-BE49-F238E27FC236}">
                      <a16:creationId xmlns:a16="http://schemas.microsoft.com/office/drawing/2014/main" id="{6529F77C-4103-4040-E0C1-D2A82FC0CE94}"/>
                    </a:ext>
                  </a:extLst>
                </p:cNvPr>
                <p:cNvSpPr/>
                <p:nvPr/>
              </p:nvSpPr>
              <p:spPr>
                <a:xfrm rot="16200000">
                  <a:off x="2489091" y="4213533"/>
                  <a:ext cx="1613916" cy="911498"/>
                </a:xfrm>
                <a:prstGeom prst="flowChartInputOutput">
                  <a:avLst/>
                </a:prstGeom>
                <a:solidFill>
                  <a:srgbClr val="C00000">
                    <a:alpha val="51184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B76C960-46D0-8662-4F9C-7E30939B8DBC}"/>
                  </a:ext>
                </a:extLst>
              </p:cNvPr>
              <p:cNvGrpSpPr/>
              <p:nvPr/>
            </p:nvGrpSpPr>
            <p:grpSpPr>
              <a:xfrm>
                <a:off x="7235084" y="1503861"/>
                <a:ext cx="1252657" cy="1851950"/>
                <a:chOff x="2840300" y="3624290"/>
                <a:chExt cx="1252657" cy="1851950"/>
              </a:xfrm>
            </p:grpSpPr>
            <p:sp>
              <p:nvSpPr>
                <p:cNvPr id="40" name="Data 39">
                  <a:extLst>
                    <a:ext uri="{FF2B5EF4-FFF2-40B4-BE49-F238E27FC236}">
                      <a16:creationId xmlns:a16="http://schemas.microsoft.com/office/drawing/2014/main" id="{C8562294-0EC0-7B3F-F672-AADF0DD77DDF}"/>
                    </a:ext>
                  </a:extLst>
                </p:cNvPr>
                <p:cNvSpPr/>
                <p:nvPr/>
              </p:nvSpPr>
              <p:spPr>
                <a:xfrm rot="16200000">
                  <a:off x="2830250" y="3975499"/>
                  <a:ext cx="1613916" cy="911498"/>
                </a:xfrm>
                <a:prstGeom prst="flowChartInputOutput">
                  <a:avLst/>
                </a:prstGeom>
                <a:solidFill>
                  <a:schemeClr val="accent1">
                    <a:lumMod val="75000"/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1" name="Data 40">
                  <a:extLst>
                    <a:ext uri="{FF2B5EF4-FFF2-40B4-BE49-F238E27FC236}">
                      <a16:creationId xmlns:a16="http://schemas.microsoft.com/office/drawing/2014/main" id="{37DF9333-C4F8-821E-F37D-8E0AF1A616A1}"/>
                    </a:ext>
                  </a:extLst>
                </p:cNvPr>
                <p:cNvSpPr/>
                <p:nvPr/>
              </p:nvSpPr>
              <p:spPr>
                <a:xfrm rot="16200000">
                  <a:off x="2669142" y="4101773"/>
                  <a:ext cx="1613916" cy="911498"/>
                </a:xfrm>
                <a:prstGeom prst="flowChartInputOutput">
                  <a:avLst/>
                </a:prstGeom>
                <a:solidFill>
                  <a:schemeClr val="accent3"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2" name="Data 41">
                  <a:extLst>
                    <a:ext uri="{FF2B5EF4-FFF2-40B4-BE49-F238E27FC236}">
                      <a16:creationId xmlns:a16="http://schemas.microsoft.com/office/drawing/2014/main" id="{675A9483-7A1E-EEA2-0FA3-8C08112B5B52}"/>
                    </a:ext>
                  </a:extLst>
                </p:cNvPr>
                <p:cNvSpPr/>
                <p:nvPr/>
              </p:nvSpPr>
              <p:spPr>
                <a:xfrm rot="16200000">
                  <a:off x="2489091" y="4213533"/>
                  <a:ext cx="1613916" cy="911498"/>
                </a:xfrm>
                <a:prstGeom prst="flowChartInputOutput">
                  <a:avLst/>
                </a:prstGeom>
                <a:solidFill>
                  <a:srgbClr val="C00000">
                    <a:alpha val="51184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C7DBDB0-D7BA-B555-F54B-247CEA0DA4A5}"/>
                </a:ext>
              </a:extLst>
            </p:cNvPr>
            <p:cNvGrpSpPr/>
            <p:nvPr/>
          </p:nvGrpSpPr>
          <p:grpSpPr>
            <a:xfrm>
              <a:off x="10126843" y="-5768"/>
              <a:ext cx="1052086" cy="1291076"/>
              <a:chOff x="9501823" y="2379859"/>
              <a:chExt cx="1052086" cy="1291076"/>
            </a:xfrm>
          </p:grpSpPr>
          <p:sp>
            <p:nvSpPr>
              <p:cNvPr id="53" name="Data 52">
                <a:extLst>
                  <a:ext uri="{FF2B5EF4-FFF2-40B4-BE49-F238E27FC236}">
                    <a16:creationId xmlns:a16="http://schemas.microsoft.com/office/drawing/2014/main" id="{3A55F818-EB9D-BF7C-0322-44A507C599E8}"/>
                  </a:ext>
                </a:extLst>
              </p:cNvPr>
              <p:cNvSpPr/>
              <p:nvPr/>
            </p:nvSpPr>
            <p:spPr>
              <a:xfrm rot="16200000">
                <a:off x="9701963" y="2579304"/>
                <a:ext cx="1051392" cy="652501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A6D1F7D-97CD-233D-3925-1ABD80C9704F}"/>
                  </a:ext>
                </a:extLst>
              </p:cNvPr>
              <p:cNvGrpSpPr/>
              <p:nvPr/>
            </p:nvGrpSpPr>
            <p:grpSpPr>
              <a:xfrm>
                <a:off x="9501823" y="2464475"/>
                <a:ext cx="896722" cy="1206460"/>
                <a:chOff x="2840300" y="3624290"/>
                <a:chExt cx="1252657" cy="1851950"/>
              </a:xfrm>
            </p:grpSpPr>
            <p:sp>
              <p:nvSpPr>
                <p:cNvPr id="50" name="Data 49">
                  <a:extLst>
                    <a:ext uri="{FF2B5EF4-FFF2-40B4-BE49-F238E27FC236}">
                      <a16:creationId xmlns:a16="http://schemas.microsoft.com/office/drawing/2014/main" id="{2A47140C-08BE-8D72-373E-42A7A58BA3B7}"/>
                    </a:ext>
                  </a:extLst>
                </p:cNvPr>
                <p:cNvSpPr/>
                <p:nvPr/>
              </p:nvSpPr>
              <p:spPr>
                <a:xfrm rot="16200000">
                  <a:off x="2830250" y="3975499"/>
                  <a:ext cx="1613916" cy="911498"/>
                </a:xfrm>
                <a:prstGeom prst="flowChartInputOutput">
                  <a:avLst/>
                </a:prstGeom>
                <a:solidFill>
                  <a:schemeClr val="accent1">
                    <a:lumMod val="75000"/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51" name="Data 50">
                  <a:extLst>
                    <a:ext uri="{FF2B5EF4-FFF2-40B4-BE49-F238E27FC236}">
                      <a16:creationId xmlns:a16="http://schemas.microsoft.com/office/drawing/2014/main" id="{B1026C42-A330-FE9D-01CB-575080623921}"/>
                    </a:ext>
                  </a:extLst>
                </p:cNvPr>
                <p:cNvSpPr/>
                <p:nvPr/>
              </p:nvSpPr>
              <p:spPr>
                <a:xfrm rot="16200000">
                  <a:off x="2669142" y="4101773"/>
                  <a:ext cx="1613916" cy="911498"/>
                </a:xfrm>
                <a:prstGeom prst="flowChartInputOutput">
                  <a:avLst/>
                </a:prstGeom>
                <a:solidFill>
                  <a:schemeClr val="accent3"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52" name="Data 51">
                  <a:extLst>
                    <a:ext uri="{FF2B5EF4-FFF2-40B4-BE49-F238E27FC236}">
                      <a16:creationId xmlns:a16="http://schemas.microsoft.com/office/drawing/2014/main" id="{978F6E86-C147-D48F-4386-5E573114865A}"/>
                    </a:ext>
                  </a:extLst>
                </p:cNvPr>
                <p:cNvSpPr/>
                <p:nvPr/>
              </p:nvSpPr>
              <p:spPr>
                <a:xfrm rot="16200000">
                  <a:off x="2489091" y="4213533"/>
                  <a:ext cx="1613916" cy="911498"/>
                </a:xfrm>
                <a:prstGeom prst="flowChartInputOutput">
                  <a:avLst/>
                </a:prstGeom>
                <a:solidFill>
                  <a:srgbClr val="C00000">
                    <a:alpha val="51184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FBAD4AD-F81D-9C03-0538-D9FF08FF9602}"/>
              </a:ext>
            </a:extLst>
          </p:cNvPr>
          <p:cNvSpPr txBox="1"/>
          <p:nvPr/>
        </p:nvSpPr>
        <p:spPr>
          <a:xfrm>
            <a:off x="2614389" y="5471257"/>
            <a:ext cx="13067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(3, 96, 96)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943056-F040-1713-F1A4-F61ACAD25F27}"/>
              </a:ext>
            </a:extLst>
          </p:cNvPr>
          <p:cNvSpPr txBox="1"/>
          <p:nvPr/>
        </p:nvSpPr>
        <p:spPr>
          <a:xfrm>
            <a:off x="4362972" y="4529338"/>
            <a:ext cx="13067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(4, 48, 48)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84BD2-57AA-4CFC-F8EC-182465CD251B}"/>
              </a:ext>
            </a:extLst>
          </p:cNvPr>
          <p:cNvSpPr txBox="1"/>
          <p:nvPr/>
        </p:nvSpPr>
        <p:spPr>
          <a:xfrm>
            <a:off x="5689196" y="3635565"/>
            <a:ext cx="13067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(6, 24, 24)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AEB227-3280-D063-C1C1-948D701DB135}"/>
              </a:ext>
            </a:extLst>
          </p:cNvPr>
          <p:cNvSpPr txBox="1"/>
          <p:nvPr/>
        </p:nvSpPr>
        <p:spPr>
          <a:xfrm>
            <a:off x="6941022" y="2729000"/>
            <a:ext cx="13067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(9, 12, 12)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E336BA-E24F-DA02-F729-0BF8B389128B}"/>
              </a:ext>
            </a:extLst>
          </p:cNvPr>
          <p:cNvSpPr txBox="1"/>
          <p:nvPr/>
        </p:nvSpPr>
        <p:spPr>
          <a:xfrm>
            <a:off x="7958204" y="1914643"/>
            <a:ext cx="11721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(13, 6, 6)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C948893-C74F-8636-CAE8-2C45764E3806}"/>
              </a:ext>
            </a:extLst>
          </p:cNvPr>
          <p:cNvSpPr/>
          <p:nvPr/>
        </p:nvSpPr>
        <p:spPr>
          <a:xfrm>
            <a:off x="2745071" y="3859382"/>
            <a:ext cx="412560" cy="436955"/>
          </a:xfrm>
          <a:prstGeom prst="ellipse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B6081F-62BF-401A-E1E3-2E250E5E8F62}"/>
              </a:ext>
            </a:extLst>
          </p:cNvPr>
          <p:cNvSpPr/>
          <p:nvPr/>
        </p:nvSpPr>
        <p:spPr>
          <a:xfrm>
            <a:off x="4577837" y="3065842"/>
            <a:ext cx="412560" cy="436955"/>
          </a:xfrm>
          <a:prstGeom prst="ellipse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D554A87-BC29-DC8E-C824-034F7E9CE33D}"/>
              </a:ext>
            </a:extLst>
          </p:cNvPr>
          <p:cNvSpPr/>
          <p:nvPr/>
        </p:nvSpPr>
        <p:spPr>
          <a:xfrm>
            <a:off x="6081497" y="2322538"/>
            <a:ext cx="412560" cy="436955"/>
          </a:xfrm>
          <a:prstGeom prst="ellipse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7208A2-27BE-27D1-4C79-3562F0126D9A}"/>
              </a:ext>
            </a:extLst>
          </p:cNvPr>
          <p:cNvSpPr/>
          <p:nvPr/>
        </p:nvSpPr>
        <p:spPr>
          <a:xfrm>
            <a:off x="7480621" y="1524032"/>
            <a:ext cx="412560" cy="436955"/>
          </a:xfrm>
          <a:prstGeom prst="ellipse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5B09BA6-2BAF-17E0-DC22-E4CE78EBC886}"/>
              </a:ext>
            </a:extLst>
          </p:cNvPr>
          <p:cNvSpPr/>
          <p:nvPr/>
        </p:nvSpPr>
        <p:spPr>
          <a:xfrm>
            <a:off x="705193" y="1589668"/>
            <a:ext cx="412560" cy="436955"/>
          </a:xfrm>
          <a:prstGeom prst="ellipse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87A002-40DD-6123-60A1-1A99BBA50C5F}"/>
              </a:ext>
            </a:extLst>
          </p:cNvPr>
          <p:cNvSpPr txBox="1"/>
          <p:nvPr/>
        </p:nvSpPr>
        <p:spPr>
          <a:xfrm>
            <a:off x="1148971" y="1589668"/>
            <a:ext cx="19062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Conv2d(out, in)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C2987-C773-C3C3-F9E7-59B54D35638C}"/>
              </a:ext>
            </a:extLst>
          </p:cNvPr>
          <p:cNvSpPr txBox="1">
            <a:spLocks/>
          </p:cNvSpPr>
          <p:nvPr/>
        </p:nvSpPr>
        <p:spPr>
          <a:xfrm>
            <a:off x="685800" y="228600"/>
            <a:ext cx="77724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ＭＳ Ｐゴシック" pitchFamily="-109" charset="-128"/>
                <a:cs typeface="Times New Roman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kern="0" dirty="0"/>
              <a:t>Tutorial 4: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</a:rPr>
              <a:t>Our Model</a:t>
            </a:r>
          </a:p>
        </p:txBody>
      </p:sp>
    </p:spTree>
    <p:extLst>
      <p:ext uri="{BB962C8B-B14F-4D97-AF65-F5344CB8AC3E}">
        <p14:creationId xmlns:p14="http://schemas.microsoft.com/office/powerpoint/2010/main" val="3153884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730A-77BF-1B8D-5376-F6DCE604B7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Convolutional neural networks have revolutionized image interpretation and are now used in many applications. </a:t>
            </a:r>
          </a:p>
          <a:p>
            <a:endParaRPr lang="en-US" dirty="0"/>
          </a:p>
          <a:p>
            <a:r>
              <a:rPr lang="en-US" dirty="0"/>
              <a:t>The model exploits the fact that natural images are often locally approximately translation invariant.</a:t>
            </a:r>
          </a:p>
          <a:p>
            <a:endParaRPr lang="en-US" dirty="0"/>
          </a:p>
          <a:p>
            <a:r>
              <a:rPr lang="en-US" dirty="0"/>
              <a:t>The convolutions automatically extract features from images that can later be used to interpret them.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1FE53-CCD3-2FB4-0B9D-BDDBD7AD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9094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7B72B-CBF3-BA89-4F7A-266EE54F9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422737-B0BC-5667-4514-0BB2333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E042F69-AFDA-1FBB-692F-5D0D0BD71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86472"/>
                <a:ext cx="7772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used the simplest machine learning </a:t>
                </a:r>
                <a:br>
                  <a:rPr lang="en-US" dirty="0"/>
                </a:br>
                <a:r>
                  <a:rPr lang="en-US" dirty="0"/>
                  <a:t>architecture, namely a </a:t>
                </a:r>
                <a:r>
                  <a:rPr lang="en-US" dirty="0">
                    <a:solidFill>
                      <a:srgbClr val="0033CC"/>
                    </a:solidFill>
                  </a:rPr>
                  <a:t>multi-layer perceptron </a:t>
                </a:r>
                <a:br>
                  <a:rPr lang="en-US" dirty="0"/>
                </a:br>
                <a:r>
                  <a:rPr lang="en-US" dirty="0"/>
                  <a:t>(MLP) or feed-forward neural network (FFNN), </a:t>
                </a:r>
                <a:br>
                  <a:rPr lang="en-US" dirty="0"/>
                </a:br>
                <a:r>
                  <a:rPr lang="en-US" dirty="0"/>
                  <a:t>such as the one shown here, to review a few </a:t>
                </a:r>
              </a:p>
              <a:p>
                <a:pPr marL="0" indent="0">
                  <a:buNone/>
                </a:pPr>
                <a:r>
                  <a:rPr lang="en-US" dirty="0"/>
                  <a:t>key concepts in ML, including 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the loss function,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the empirical risk (or average loss),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the risk functional and the equation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and empirical risk minimization via</a:t>
                </a:r>
                <a:br>
                  <a:rPr lang="en-US" dirty="0"/>
                </a:br>
                <a:r>
                  <a:rPr lang="en-US" dirty="0"/>
                  <a:t>stochastic gradient descent.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E042F69-AFDA-1FBB-692F-5D0D0BD71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86472"/>
                <a:ext cx="7772400" cy="4819650"/>
              </a:xfrm>
              <a:blipFill>
                <a:blip r:embed="rId2"/>
                <a:stretch>
                  <a:fillRect l="-1305" t="-1053" b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F8CDD7F4-772F-A368-6A8D-AC3056CC6471}"/>
              </a:ext>
            </a:extLst>
          </p:cNvPr>
          <p:cNvGrpSpPr/>
          <p:nvPr/>
        </p:nvGrpSpPr>
        <p:grpSpPr>
          <a:xfrm>
            <a:off x="6752772" y="304800"/>
            <a:ext cx="1857828" cy="5825761"/>
            <a:chOff x="6306021" y="516119"/>
            <a:chExt cx="1857828" cy="582576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2CCE89-9A67-AF95-ABFE-6CDA000AE087}"/>
                </a:ext>
              </a:extLst>
            </p:cNvPr>
            <p:cNvGrpSpPr/>
            <p:nvPr/>
          </p:nvGrpSpPr>
          <p:grpSpPr>
            <a:xfrm>
              <a:off x="6306021" y="516119"/>
              <a:ext cx="1857828" cy="5825761"/>
              <a:chOff x="6676569" y="-140807"/>
              <a:chExt cx="2191659" cy="662084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60FCEA-8E4E-5078-6B43-EA773172B9AC}"/>
                  </a:ext>
                </a:extLst>
              </p:cNvPr>
              <p:cNvSpPr txBox="1"/>
              <p:nvPr/>
            </p:nvSpPr>
            <p:spPr>
              <a:xfrm>
                <a:off x="7335779" y="-140807"/>
                <a:ext cx="784969" cy="399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output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0066B35-3501-71C3-B087-28D647ECDCDB}"/>
                  </a:ext>
                </a:extLst>
              </p:cNvPr>
              <p:cNvGrpSpPr/>
              <p:nvPr/>
            </p:nvGrpSpPr>
            <p:grpSpPr>
              <a:xfrm>
                <a:off x="6676569" y="557339"/>
                <a:ext cx="2191659" cy="5922703"/>
                <a:chOff x="6676569" y="333204"/>
                <a:chExt cx="2191659" cy="592270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7B12B24A-39B9-2EFF-F335-EF6F947084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45528" y="5756235"/>
                      <a:ext cx="512473" cy="49967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F61E0493-379B-9865-FFD6-B71928F3D0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45528" y="5756235"/>
                      <a:ext cx="512473" cy="49967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F12D8FE5-7CA3-F731-6BFF-8EF989D7B469}"/>
                    </a:ext>
                  </a:extLst>
                </p:cNvPr>
                <p:cNvGrpSpPr/>
                <p:nvPr/>
              </p:nvGrpSpPr>
              <p:grpSpPr>
                <a:xfrm>
                  <a:off x="6676569" y="333204"/>
                  <a:ext cx="2191659" cy="5496096"/>
                  <a:chOff x="6676569" y="217384"/>
                  <a:chExt cx="2191659" cy="5496096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311DE176-8CAF-B08E-1410-E4B87ECE1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7768769" y="3962400"/>
                    <a:ext cx="3521" cy="228600"/>
                  </a:xfrm>
                  <a:prstGeom prst="straightConnector1">
                    <a:avLst/>
                  </a:prstGeom>
                  <a:noFill/>
                  <a:ln w="412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CDF87712-C5C3-55EB-200D-E494BC916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7781469" y="5367635"/>
                    <a:ext cx="0" cy="345845"/>
                  </a:xfrm>
                  <a:prstGeom prst="straightConnector1">
                    <a:avLst/>
                  </a:prstGeom>
                  <a:noFill/>
                  <a:ln w="412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5FDB2033-E865-06DF-1FEF-2750EDA53F9C}"/>
                      </a:ext>
                    </a:extLst>
                  </p:cNvPr>
                  <p:cNvGrpSpPr/>
                  <p:nvPr/>
                </p:nvGrpSpPr>
                <p:grpSpPr>
                  <a:xfrm>
                    <a:off x="6734628" y="4229763"/>
                    <a:ext cx="2133600" cy="1132279"/>
                    <a:chOff x="6734628" y="4171890"/>
                    <a:chExt cx="2133600" cy="124550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Rectangle 36">
                          <a:extLst>
                            <a:ext uri="{FF2B5EF4-FFF2-40B4-BE49-F238E27FC236}">
                              <a16:creationId xmlns:a16="http://schemas.microsoft.com/office/drawing/2014/main" id="{DD84ADB6-46F6-AC56-7199-B421A60B88BA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086600" y="4603691"/>
                          <a:ext cx="1447800" cy="37240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/>
                        <a:p>
                          <a:pPr marL="0" marR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600" b="0" i="0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lu</m:t>
                                </m:r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-65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" name="Rectangle 22">
                          <a:extLst>
                            <a:ext uri="{FF2B5EF4-FFF2-40B4-BE49-F238E27FC236}">
                              <a16:creationId xmlns:a16="http://schemas.microsoft.com/office/drawing/2014/main" id="{3D8F794E-5711-48C8-67DE-7BA6FB79F830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7086600" y="4603691"/>
                          <a:ext cx="1447800" cy="372409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6E9FEBF8-7898-8E29-58AE-9564F27894C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734628" y="5044988"/>
                      <a:ext cx="2133600" cy="372409"/>
                    </a:xfrm>
                    <a:prstGeom prst="rect">
                      <a:avLst/>
                    </a:prstGeom>
                    <a:solidFill>
                      <a:srgbClr val="FFFC8F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rPr>
                        <a:t>Linear(2, </a:t>
                      </a:r>
                      <a:r>
                        <a:rPr lang="en-US" sz="1600" dirty="0">
                          <a:latin typeface="Times New Roman" pitchFamily="-65" charset="0"/>
                        </a:rPr>
                        <a:t>15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rPr>
                        <a:t>)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9A9D1E08-97CE-4B4A-B9DF-B3BDCF0570E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6858000" y="4171890"/>
                          <a:ext cx="1914065" cy="372409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/>
                        <a:p>
                          <a:pPr marL="0" marR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ayerNorm</m:t>
                                </m:r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(15)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-65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Rectangle 31">
                          <a:extLst>
                            <a:ext uri="{FF2B5EF4-FFF2-40B4-BE49-F238E27FC236}">
                              <a16:creationId xmlns:a16="http://schemas.microsoft.com/office/drawing/2014/main" id="{E9891C09-7C78-F532-D4E0-5201FF2C30FD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6858000" y="4171890"/>
                          <a:ext cx="1914065" cy="372409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8140ECC9-430C-05EC-4280-283DD8490560}"/>
                      </a:ext>
                    </a:extLst>
                  </p:cNvPr>
                  <p:cNvGrpSpPr/>
                  <p:nvPr/>
                </p:nvGrpSpPr>
                <p:grpSpPr>
                  <a:xfrm>
                    <a:off x="6701969" y="2804938"/>
                    <a:ext cx="2133600" cy="1132279"/>
                    <a:chOff x="6734628" y="4171890"/>
                    <a:chExt cx="2133600" cy="124550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Rectangle 33">
                          <a:extLst>
                            <a:ext uri="{FF2B5EF4-FFF2-40B4-BE49-F238E27FC236}">
                              <a16:creationId xmlns:a16="http://schemas.microsoft.com/office/drawing/2014/main" id="{B048EA08-0EE9-86C6-057B-801318681F00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086600" y="4603691"/>
                          <a:ext cx="1447800" cy="37240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/>
                        <a:p>
                          <a:pPr marL="0" marR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600" b="0" i="0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lu</m:t>
                                </m:r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-65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6" name="Rectangle 35">
                          <a:extLst>
                            <a:ext uri="{FF2B5EF4-FFF2-40B4-BE49-F238E27FC236}">
                              <a16:creationId xmlns:a16="http://schemas.microsoft.com/office/drawing/2014/main" id="{0F382D78-E1F2-EA89-E31B-116535EDAB2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7086600" y="4603691"/>
                          <a:ext cx="1447800" cy="372409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7D1A034A-CFED-490B-793B-3FCA8C95DA1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734628" y="5044988"/>
                      <a:ext cx="2133600" cy="372409"/>
                    </a:xfrm>
                    <a:prstGeom prst="rect">
                      <a:avLst/>
                    </a:prstGeom>
                    <a:solidFill>
                      <a:srgbClr val="FFFC8F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rPr>
                        <a:t>Linear(15, </a:t>
                      </a:r>
                      <a:r>
                        <a:rPr lang="en-US" sz="1600" dirty="0">
                          <a:latin typeface="Times New Roman" pitchFamily="-65" charset="0"/>
                        </a:rPr>
                        <a:t>15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rPr>
                        <a:t>)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Rectangle 35">
                          <a:extLst>
                            <a:ext uri="{FF2B5EF4-FFF2-40B4-BE49-F238E27FC236}">
                              <a16:creationId xmlns:a16="http://schemas.microsoft.com/office/drawing/2014/main" id="{E8DC88E9-2D49-3113-929B-C59D5BF385D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6858000" y="4171890"/>
                          <a:ext cx="1914065" cy="372409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/>
                        <a:p>
                          <a:pPr marL="0" marR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ayerNorm</m:t>
                                </m:r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(15)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-65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Rectangle 37">
                          <a:extLst>
                            <a:ext uri="{FF2B5EF4-FFF2-40B4-BE49-F238E27FC236}">
                              <a16:creationId xmlns:a16="http://schemas.microsoft.com/office/drawing/2014/main" id="{96C1E8A7-F40C-B271-4F60-6DBB5A70729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6858000" y="4171890"/>
                          <a:ext cx="1914065" cy="372409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D7E06FA5-B321-C65F-F7D3-EEE2158ECEDA}"/>
                      </a:ext>
                    </a:extLst>
                  </p:cNvPr>
                  <p:cNvGrpSpPr/>
                  <p:nvPr/>
                </p:nvGrpSpPr>
                <p:grpSpPr>
                  <a:xfrm>
                    <a:off x="6676569" y="1317592"/>
                    <a:ext cx="2133600" cy="1211652"/>
                    <a:chOff x="6734628" y="4171890"/>
                    <a:chExt cx="2133600" cy="121165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Rectangle 30">
                          <a:extLst>
                            <a:ext uri="{FF2B5EF4-FFF2-40B4-BE49-F238E27FC236}">
                              <a16:creationId xmlns:a16="http://schemas.microsoft.com/office/drawing/2014/main" id="{766C3008-2A0F-1C78-C96F-EA4BBC551AB4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086600" y="4596787"/>
                          <a:ext cx="1447799" cy="307776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/>
                        <a:p>
                          <a:pPr marL="0" marR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600" b="0" i="0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lu</m:t>
                                </m:r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-65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Rectangle 30">
                          <a:extLst>
                            <a:ext uri="{FF2B5EF4-FFF2-40B4-BE49-F238E27FC236}">
                              <a16:creationId xmlns:a16="http://schemas.microsoft.com/office/drawing/2014/main" id="{766C3008-2A0F-1C78-C96F-EA4BBC551AB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7086600" y="4596787"/>
                          <a:ext cx="1447799" cy="307776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24FC18CF-7203-5D33-77B9-264DDBB92BB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734628" y="5044988"/>
                      <a:ext cx="2133600" cy="338554"/>
                    </a:xfrm>
                    <a:prstGeom prst="rect">
                      <a:avLst/>
                    </a:prstGeom>
                    <a:solidFill>
                      <a:srgbClr val="FFFC8F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rPr>
                        <a:t>Linear(15, </a:t>
                      </a:r>
                      <a:r>
                        <a:rPr lang="en-US" sz="1600" dirty="0">
                          <a:latin typeface="Times New Roman" pitchFamily="-65" charset="0"/>
                        </a:rPr>
                        <a:t>15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rPr>
                        <a:t>)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Rectangle 32">
                          <a:extLst>
                            <a:ext uri="{FF2B5EF4-FFF2-40B4-BE49-F238E27FC236}">
                              <a16:creationId xmlns:a16="http://schemas.microsoft.com/office/drawing/2014/main" id="{1AC06681-3A75-C6A9-9C87-AF7CEB914E6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6858000" y="4171890"/>
                          <a:ext cx="1914065" cy="338554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/>
                        <a:p>
                          <a:pPr marL="0" marR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ayerNorm</m:t>
                                </m:r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(15)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-65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2" name="Rectangle 41">
                          <a:extLst>
                            <a:ext uri="{FF2B5EF4-FFF2-40B4-BE49-F238E27FC236}">
                              <a16:creationId xmlns:a16="http://schemas.microsoft.com/office/drawing/2014/main" id="{DAEBF302-FEB3-C632-6C9E-A1CB749E300D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6858000" y="4171890"/>
                          <a:ext cx="1914065" cy="33855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1740D930-113D-6729-2A00-9B1947271B90}"/>
                      </a:ext>
                    </a:extLst>
                  </p:cNvPr>
                  <p:cNvGrpSpPr/>
                  <p:nvPr/>
                </p:nvGrpSpPr>
                <p:grpSpPr>
                  <a:xfrm>
                    <a:off x="6705600" y="217384"/>
                    <a:ext cx="2133600" cy="787860"/>
                    <a:chOff x="6705600" y="409924"/>
                    <a:chExt cx="2133600" cy="787860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Rectangle 28">
                          <a:extLst>
                            <a:ext uri="{FF2B5EF4-FFF2-40B4-BE49-F238E27FC236}">
                              <a16:creationId xmlns:a16="http://schemas.microsoft.com/office/drawing/2014/main" id="{8CE7116C-FC7A-0D3A-1C18-1AA0D865C14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061200" y="409924"/>
                          <a:ext cx="1447800" cy="33855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/>
                        <a:p>
                          <a:pPr marL="0" marR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-65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" name="Rectangle 23">
                          <a:extLst>
                            <a:ext uri="{FF2B5EF4-FFF2-40B4-BE49-F238E27FC236}">
                              <a16:creationId xmlns:a16="http://schemas.microsoft.com/office/drawing/2014/main" id="{7142A41B-A284-2A31-02B9-3A9B232A209F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7061200" y="409924"/>
                          <a:ext cx="1447800" cy="338554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2719EE9F-40F5-32F3-1787-AA69B3237F2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705600" y="859230"/>
                      <a:ext cx="2133600" cy="338554"/>
                    </a:xfrm>
                    <a:prstGeom prst="rect">
                      <a:avLst/>
                    </a:prstGeom>
                    <a:solidFill>
                      <a:srgbClr val="FFFC8F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rPr>
                        <a:t>Linear(15, </a:t>
                      </a:r>
                      <a:r>
                        <a:rPr lang="en-US" sz="1600" dirty="0">
                          <a:latin typeface="Times New Roman" pitchFamily="-65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rPr>
                        <a:t>)</a:t>
                      </a:r>
                    </a:p>
                  </p:txBody>
                </p:sp>
              </p:grp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94A6D7F0-E585-8C15-B1E0-F5A61C8330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7768879" y="1066800"/>
                    <a:ext cx="3521" cy="228600"/>
                  </a:xfrm>
                  <a:prstGeom prst="straightConnector1">
                    <a:avLst/>
                  </a:prstGeom>
                  <a:noFill/>
                  <a:ln w="412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3FF47F4C-7CA7-3328-C8F3-B18D46320F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7768879" y="2590800"/>
                    <a:ext cx="3521" cy="228600"/>
                  </a:xfrm>
                  <a:prstGeom prst="straightConnector1">
                    <a:avLst/>
                  </a:prstGeom>
                  <a:noFill/>
                  <a:ln w="412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</p:grpSp>
          </p:grp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E0020A4-B613-2EA4-EB4A-9CF76925F54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39548" y="838687"/>
              <a:ext cx="0" cy="304313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2838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EB631-CC40-84E0-9D60-34127FF22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BFC140-278B-664E-6BCF-9B66463A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1A1B08-1158-8B28-BD0C-D1A7508A7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plan for the next several lectures is to introduce the following machine learning models: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Convolutional neural networks (CNN)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Autoencoder (AE)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Physics-informed neural networks (PINN)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Flow and diffusion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Graph neural networks (GNN)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Transformer neural networks (TNN</a:t>
            </a:r>
            <a:r>
              <a:rPr lang="en-US" dirty="0">
                <a:solidFill>
                  <a:srgbClr val="0033CC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shall try to understand each class of models using a simple example.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6213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91C89-C4F2-0E3A-F67B-2E4908AEA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C485A2-F006-5EC0-1B90-76BE2EC2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2186FE-1E2B-6592-388A-54086719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great deal of our behavior is guided by our ability to interpret visual data in real time.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ability is now available in everyday machines. Indeed, there exist image recognition systems that are superhuman in their abilities.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breakthrough that has allowed such advances is the </a:t>
            </a:r>
            <a:r>
              <a:rPr lang="en-US" dirty="0">
                <a:solidFill>
                  <a:srgbClr val="0033CC"/>
                </a:solidFill>
              </a:rPr>
              <a:t>convolutional neural network </a:t>
            </a:r>
            <a:r>
              <a:rPr lang="en-US" dirty="0"/>
              <a:t>(CNN) and its many, many, variations.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Our focus this week is CNNs for </a:t>
            </a:r>
            <a:r>
              <a:rPr lang="en-US" dirty="0">
                <a:solidFill>
                  <a:srgbClr val="0033CC"/>
                </a:solidFill>
              </a:rPr>
              <a:t>image classification.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402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CF93D-FDD3-43DB-4570-580903FD8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279E5A-1E8E-574A-DDCD-07B1AAE3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0A18EE-490E-A176-D2EC-4715A994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are images of</a:t>
            </a:r>
          </a:p>
          <a:p>
            <a:pPr marL="0" indent="0">
              <a:buNone/>
            </a:pPr>
            <a:r>
              <a:rPr lang="en-US" dirty="0"/>
              <a:t>20 galaxies from the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Galaxy 10 </a:t>
            </a:r>
            <a:r>
              <a:rPr lang="en-US" dirty="0" err="1">
                <a:solidFill>
                  <a:srgbClr val="0033CC"/>
                </a:solidFill>
              </a:rPr>
              <a:t>DECals</a:t>
            </a:r>
            <a:r>
              <a:rPr lang="en-US" dirty="0">
                <a:solidFill>
                  <a:srgbClr val="0033CC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Dataset</a:t>
            </a:r>
            <a:r>
              <a:rPr lang="en-US" dirty="0"/>
              <a:t> at the </a:t>
            </a:r>
            <a:r>
              <a:rPr lang="en-US" dirty="0" err="1"/>
              <a:t>astroNN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website.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33CC"/>
                </a:solidFill>
              </a:rPr>
              <a:t>Goal</a:t>
            </a:r>
            <a:r>
              <a:rPr lang="en-US" dirty="0"/>
              <a:t>: classify galaxies </a:t>
            </a:r>
            <a:br>
              <a:rPr lang="en-US" dirty="0"/>
            </a:br>
            <a:r>
              <a:rPr lang="en-US" dirty="0"/>
              <a:t>using images like these.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https://astronn.readthedocs.io/en/stable/galaxy10.html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ollage of images of galaxies&#10;&#10;Description automatically generated">
            <a:extLst>
              <a:ext uri="{FF2B5EF4-FFF2-40B4-BE49-F238E27FC236}">
                <a16:creationId xmlns:a16="http://schemas.microsoft.com/office/drawing/2014/main" id="{99F440BB-BE62-7FBE-05C0-A5F04D13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656" y="1168400"/>
            <a:ext cx="5175643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9C3DA-9A08-64E3-0E07-597230282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9EC33A-50BA-E6E2-8666-32CD6A41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52DC20-149F-4F7D-392D-CECD85A09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Dataset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We’ll use a subset comprising </a:t>
            </a:r>
            <a:r>
              <a:rPr lang="en-US" dirty="0">
                <a:solidFill>
                  <a:srgbClr val="0033CC"/>
                </a:solidFill>
              </a:rPr>
              <a:t>12,600</a:t>
            </a:r>
            <a:r>
              <a:rPr lang="en-US" dirty="0"/>
              <a:t> images divided into </a:t>
            </a:r>
            <a:r>
              <a:rPr lang="en-US" dirty="0">
                <a:solidFill>
                  <a:srgbClr val="0033CC"/>
                </a:solidFill>
              </a:rPr>
              <a:t>7</a:t>
            </a:r>
            <a:r>
              <a:rPr lang="en-US" dirty="0"/>
              <a:t> galaxy morphology classes with </a:t>
            </a:r>
            <a:r>
              <a:rPr lang="en-US" dirty="0">
                <a:solidFill>
                  <a:srgbClr val="0033CC"/>
                </a:solidFill>
              </a:rPr>
              <a:t>1800</a:t>
            </a:r>
            <a:r>
              <a:rPr lang="en-US" dirty="0"/>
              <a:t> galaxies per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</a:t>
            </a:r>
            <a:r>
              <a:rPr lang="en-US" dirty="0">
                <a:solidFill>
                  <a:srgbClr val="0033CC"/>
                </a:solidFill>
              </a:rPr>
              <a:t>3-channel </a:t>
            </a:r>
            <a:r>
              <a:rPr lang="en-US" dirty="0"/>
              <a:t>image is cropped to </a:t>
            </a:r>
            <a:r>
              <a:rPr lang="en-US" dirty="0">
                <a:solidFill>
                  <a:srgbClr val="0033CC"/>
                </a:solidFill>
              </a:rPr>
              <a:t>96 x 96 </a:t>
            </a:r>
            <a:r>
              <a:rPr lang="en-US" dirty="0"/>
              <a:t>pixels.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ollage of images of galaxies&#10;&#10;Description automatically generated">
            <a:extLst>
              <a:ext uri="{FF2B5EF4-FFF2-40B4-BE49-F238E27FC236}">
                <a16:creationId xmlns:a16="http://schemas.microsoft.com/office/drawing/2014/main" id="{CD87C846-FD56-5072-7FC9-6E4D6ABA6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556" y="3204269"/>
            <a:ext cx="3650743" cy="309953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111A497-3A1A-7E2E-BDB3-72A52EF36223}"/>
              </a:ext>
            </a:extLst>
          </p:cNvPr>
          <p:cNvGrpSpPr/>
          <p:nvPr/>
        </p:nvGrpSpPr>
        <p:grpSpPr>
          <a:xfrm>
            <a:off x="1371600" y="3132240"/>
            <a:ext cx="2775857" cy="3077187"/>
            <a:chOff x="2840300" y="3624290"/>
            <a:chExt cx="1252657" cy="1851950"/>
          </a:xfrm>
        </p:grpSpPr>
        <p:sp>
          <p:nvSpPr>
            <p:cNvPr id="3" name="Data 2">
              <a:extLst>
                <a:ext uri="{FF2B5EF4-FFF2-40B4-BE49-F238E27FC236}">
                  <a16:creationId xmlns:a16="http://schemas.microsoft.com/office/drawing/2014/main" id="{6C2955CC-CA59-618B-1DEE-16DE54AD9AD9}"/>
                </a:ext>
              </a:extLst>
            </p:cNvPr>
            <p:cNvSpPr/>
            <p:nvPr/>
          </p:nvSpPr>
          <p:spPr>
            <a:xfrm rot="16200000">
              <a:off x="2830250" y="3975499"/>
              <a:ext cx="1613916" cy="911498"/>
            </a:xfrm>
            <a:prstGeom prst="flowChartInputOutput">
              <a:avLst/>
            </a:prstGeom>
            <a:solidFill>
              <a:schemeClr val="accent1">
                <a:lumMod val="75000"/>
                <a:alpha val="51184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" name="Data 3">
              <a:extLst>
                <a:ext uri="{FF2B5EF4-FFF2-40B4-BE49-F238E27FC236}">
                  <a16:creationId xmlns:a16="http://schemas.microsoft.com/office/drawing/2014/main" id="{2A8CC964-79B1-B134-6B3F-2B3E8C55CC9D}"/>
                </a:ext>
              </a:extLst>
            </p:cNvPr>
            <p:cNvSpPr/>
            <p:nvPr/>
          </p:nvSpPr>
          <p:spPr>
            <a:xfrm rot="16200000">
              <a:off x="2669142" y="4101773"/>
              <a:ext cx="1613916" cy="911498"/>
            </a:xfrm>
            <a:prstGeom prst="flowChartInputOutput">
              <a:avLst/>
            </a:prstGeom>
            <a:solidFill>
              <a:schemeClr val="accent2">
                <a:lumMod val="50000"/>
                <a:alpha val="51184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Data 5">
              <a:extLst>
                <a:ext uri="{FF2B5EF4-FFF2-40B4-BE49-F238E27FC236}">
                  <a16:creationId xmlns:a16="http://schemas.microsoft.com/office/drawing/2014/main" id="{54E15151-4CF0-80EB-B9CE-56755C5BE6CC}"/>
                </a:ext>
              </a:extLst>
            </p:cNvPr>
            <p:cNvSpPr/>
            <p:nvPr/>
          </p:nvSpPr>
          <p:spPr>
            <a:xfrm rot="16200000">
              <a:off x="2489091" y="4213533"/>
              <a:ext cx="1613916" cy="911498"/>
            </a:xfrm>
            <a:prstGeom prst="flowChartInputOutput">
              <a:avLst/>
            </a:prstGeom>
            <a:solidFill>
              <a:srgbClr val="C00000">
                <a:alpha val="51184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44002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95F1D-93FF-9FCC-5489-BA3677036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DCD2A3-125D-1A54-677B-4BC9C708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13B44A-E9AA-74BA-747E-2EF01A77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Since this is a multi-class problem, we cannot use the binary cross entropy loss. Instead, we use its generalization, called the </a:t>
            </a:r>
            <a:r>
              <a:rPr lang="en-US" dirty="0">
                <a:solidFill>
                  <a:srgbClr val="0033CC"/>
                </a:solidFill>
              </a:rPr>
              <a:t>cross-entropy loss.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82CBF7-1E79-DF65-C4AA-3D8497DAD253}"/>
              </a:ext>
            </a:extLst>
          </p:cNvPr>
          <p:cNvGrpSpPr/>
          <p:nvPr/>
        </p:nvGrpSpPr>
        <p:grpSpPr>
          <a:xfrm>
            <a:off x="1371600" y="3132240"/>
            <a:ext cx="2775857" cy="3077187"/>
            <a:chOff x="2840300" y="3624290"/>
            <a:chExt cx="1252657" cy="1851950"/>
          </a:xfrm>
        </p:grpSpPr>
        <p:sp>
          <p:nvSpPr>
            <p:cNvPr id="3" name="Data 2">
              <a:extLst>
                <a:ext uri="{FF2B5EF4-FFF2-40B4-BE49-F238E27FC236}">
                  <a16:creationId xmlns:a16="http://schemas.microsoft.com/office/drawing/2014/main" id="{492674B7-6082-5A9B-EEC1-36010E7E53E0}"/>
                </a:ext>
              </a:extLst>
            </p:cNvPr>
            <p:cNvSpPr/>
            <p:nvPr/>
          </p:nvSpPr>
          <p:spPr>
            <a:xfrm rot="16200000">
              <a:off x="2830250" y="3975499"/>
              <a:ext cx="1613916" cy="911498"/>
            </a:xfrm>
            <a:prstGeom prst="flowChartInputOutput">
              <a:avLst/>
            </a:prstGeom>
            <a:solidFill>
              <a:schemeClr val="accent1">
                <a:lumMod val="75000"/>
                <a:alpha val="51184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" name="Data 3">
              <a:extLst>
                <a:ext uri="{FF2B5EF4-FFF2-40B4-BE49-F238E27FC236}">
                  <a16:creationId xmlns:a16="http://schemas.microsoft.com/office/drawing/2014/main" id="{DABD8AF7-60FF-92DB-9768-64FA7256A8CC}"/>
                </a:ext>
              </a:extLst>
            </p:cNvPr>
            <p:cNvSpPr/>
            <p:nvPr/>
          </p:nvSpPr>
          <p:spPr>
            <a:xfrm rot="16200000">
              <a:off x="2669142" y="4101773"/>
              <a:ext cx="1613916" cy="911498"/>
            </a:xfrm>
            <a:prstGeom prst="flowChartInputOutput">
              <a:avLst/>
            </a:prstGeom>
            <a:solidFill>
              <a:schemeClr val="accent2">
                <a:lumMod val="50000"/>
                <a:alpha val="51184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Data 5">
              <a:extLst>
                <a:ext uri="{FF2B5EF4-FFF2-40B4-BE49-F238E27FC236}">
                  <a16:creationId xmlns:a16="http://schemas.microsoft.com/office/drawing/2014/main" id="{4D6DEDD7-EA39-B0DC-1B2F-A72FD59762D0}"/>
                </a:ext>
              </a:extLst>
            </p:cNvPr>
            <p:cNvSpPr/>
            <p:nvPr/>
          </p:nvSpPr>
          <p:spPr>
            <a:xfrm rot="16200000">
              <a:off x="2489091" y="4213533"/>
              <a:ext cx="1613916" cy="911498"/>
            </a:xfrm>
            <a:prstGeom prst="flowChartInputOutput">
              <a:avLst/>
            </a:prstGeom>
            <a:solidFill>
              <a:srgbClr val="C00000">
                <a:alpha val="51184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9" name="Picture 8" descr="A collage of images of galaxies&#10;&#10;Description automatically generated">
            <a:extLst>
              <a:ext uri="{FF2B5EF4-FFF2-40B4-BE49-F238E27FC236}">
                <a16:creationId xmlns:a16="http://schemas.microsoft.com/office/drawing/2014/main" id="{06971728-1AA6-0111-9167-C29ED8811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556" y="3204269"/>
            <a:ext cx="3650743" cy="30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2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63AD-3EC9-612C-DEDC-FE624437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EC2CE-5B10-7A14-5C25-5E8833307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entropy</a:t>
            </a:r>
            <a:br>
              <a:rPr lang="en-US" dirty="0"/>
            </a:b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2648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52694-6337-6A28-FDFB-B31D8D002C6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start with a very important quantity from mathematical statistics, namely, the </a:t>
                </a:r>
                <a:r>
                  <a:rPr lang="en-US" dirty="0" err="1">
                    <a:solidFill>
                      <a:srgbClr val="0033CC"/>
                    </a:solidFill>
                  </a:rPr>
                  <a:t>Kullback-Leibler</a:t>
                </a:r>
                <a:r>
                  <a:rPr lang="en-US" dirty="0"/>
                  <a:t> (KL) </a:t>
                </a:r>
                <a:r>
                  <a:rPr lang="en-US" dirty="0">
                    <a:solidFill>
                      <a:srgbClr val="0033CC"/>
                    </a:solidFill>
                  </a:rPr>
                  <a:t>divergence</a:t>
                </a:r>
                <a:br>
                  <a:rPr lang="en-US" dirty="0">
                    <a:solidFill>
                      <a:srgbClr val="0033CC"/>
                    </a:solidFill>
                  </a:rPr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between two probability distributions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</a:t>
                </a:r>
                <a:br>
                  <a:rPr lang="en-US" dirty="0">
                    <a:solidFill>
                      <a:srgbClr val="0033CC"/>
                    </a:solidFill>
                  </a:rPr>
                </a:b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Key Properties: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52694-6337-6A28-FDFB-B31D8D002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309"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E8432F4-C927-BA01-B1A8-23BE5EEE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Cross Entropy?</a:t>
            </a:r>
          </a:p>
        </p:txBody>
      </p:sp>
    </p:spTree>
    <p:extLst>
      <p:ext uri="{BB962C8B-B14F-4D97-AF65-F5344CB8AC3E}">
        <p14:creationId xmlns:p14="http://schemas.microsoft.com/office/powerpoint/2010/main" val="3374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5271</TotalTime>
  <Words>1039</Words>
  <Application>Microsoft Macintosh PowerPoint</Application>
  <PresentationFormat>Letter Paper (8.5x11 in)</PresentationFormat>
  <Paragraphs>132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Times New Roman</vt:lpstr>
      <vt:lpstr>Wingdings</vt:lpstr>
      <vt:lpstr>Default Design</vt:lpstr>
      <vt:lpstr>Machine learning in physics convolutional  neural networks</vt:lpstr>
      <vt:lpstr>Recap</vt:lpstr>
      <vt:lpstr>Introduction</vt:lpstr>
      <vt:lpstr>Introduction</vt:lpstr>
      <vt:lpstr>Introduction</vt:lpstr>
      <vt:lpstr>Introduction</vt:lpstr>
      <vt:lpstr>Introduction</vt:lpstr>
      <vt:lpstr>cross entropy </vt:lpstr>
      <vt:lpstr>What is Cross Entropy?</vt:lpstr>
      <vt:lpstr>What is Cross Entropy?</vt:lpstr>
      <vt:lpstr>Cross Entropy Loss</vt:lpstr>
      <vt:lpstr>Cross Entropy Loss</vt:lpstr>
      <vt:lpstr>Convolutional  neural networks (CNN) </vt:lpstr>
      <vt:lpstr>Convolutional Neural Network</vt:lpstr>
      <vt:lpstr>CNN</vt:lpstr>
      <vt:lpstr>CNN</vt:lpstr>
      <vt:lpstr>CNN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18</cp:revision>
  <cp:lastPrinted>2019-01-07T00:35:58Z</cp:lastPrinted>
  <dcterms:created xsi:type="dcterms:W3CDTF">2024-08-29T20:46:20Z</dcterms:created>
  <dcterms:modified xsi:type="dcterms:W3CDTF">2024-11-14T13:17:48Z</dcterms:modified>
</cp:coreProperties>
</file>