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1027" r:id="rId3"/>
    <p:sldId id="1075" r:id="rId4"/>
    <p:sldId id="1076" r:id="rId5"/>
    <p:sldId id="1077" r:id="rId6"/>
    <p:sldId id="1067" r:id="rId7"/>
    <p:sldId id="1056" r:id="rId8"/>
    <p:sldId id="1078" r:id="rId9"/>
    <p:sldId id="1054" r:id="rId10"/>
    <p:sldId id="1079" r:id="rId11"/>
    <p:sldId id="1080" r:id="rId12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620"/>
  </p:normalViewPr>
  <p:slideViewPr>
    <p:cSldViewPr>
      <p:cViewPr varScale="1">
        <p:scale>
          <a:sx n="90" d="100"/>
          <a:sy n="90" d="100"/>
        </p:scale>
        <p:origin x="2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stronn.readthedocs.io/en/stable/galaxy10.html" TargetMode="Externa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4 / CNN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F555A-CC48-114E-CEF1-CF251EC6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DB308F-D29A-5273-59A2-24FE0ED22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Model: </a:t>
            </a:r>
            <a:r>
              <a:rPr lang="en-US" dirty="0">
                <a:solidFill>
                  <a:schemeClr val="accent1"/>
                </a:solidFill>
              </a:rPr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941D-98DC-5344-6AB5-21FBF5AE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Samples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sample size:	</a:t>
            </a:r>
            <a:r>
              <a:rPr lang="en-US" dirty="0">
                <a:solidFill>
                  <a:srgbClr val="0033CC"/>
                </a:solidFill>
              </a:rPr>
              <a:t>10,000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Validation sample size:	  </a:t>
            </a:r>
            <a:r>
              <a:rPr lang="en-US" dirty="0">
                <a:solidFill>
                  <a:srgbClr val="0033CC"/>
                </a:solidFill>
              </a:rPr>
              <a:t>1,600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Testing sample size:	  </a:t>
            </a:r>
            <a:r>
              <a:rPr lang="en-US" dirty="0">
                <a:solidFill>
                  <a:srgbClr val="0033CC"/>
                </a:solidFill>
              </a:rPr>
              <a:t>1,000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Training hyperparameters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Number of iterations:	</a:t>
            </a:r>
            <a:r>
              <a:rPr lang="en-US" dirty="0">
                <a:solidFill>
                  <a:srgbClr val="0033CC"/>
                </a:solidFill>
              </a:rPr>
              <a:t>10,000 (200 epochs)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Batch size:		       	     </a:t>
            </a:r>
            <a:r>
              <a:rPr lang="en-US" dirty="0">
                <a:solidFill>
                  <a:srgbClr val="0033CC"/>
                </a:solidFill>
              </a:rPr>
              <a:t>200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Learning rate:		       </a:t>
            </a:r>
            <a:r>
              <a:rPr lang="en-US" dirty="0">
                <a:solidFill>
                  <a:srgbClr val="0033CC"/>
                </a:solidFill>
              </a:rPr>
              <a:t>10</a:t>
            </a:r>
            <a:r>
              <a:rPr lang="en-US" baseline="30000" dirty="0">
                <a:solidFill>
                  <a:srgbClr val="0033CC"/>
                </a:solidFill>
              </a:rPr>
              <a:t>-3</a:t>
            </a:r>
            <a:r>
              <a:rPr lang="en-US" dirty="0"/>
              <a:t> 		</a:t>
            </a:r>
          </a:p>
        </p:txBody>
      </p:sp>
    </p:spTree>
    <p:extLst>
      <p:ext uri="{BB962C8B-B14F-4D97-AF65-F5344CB8AC3E}">
        <p14:creationId xmlns:p14="http://schemas.microsoft.com/office/powerpoint/2010/main" val="194928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C7ED-1464-440E-BE7D-D51699E6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63634F-ED24-C916-0311-8A8294F2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Model: </a:t>
            </a:r>
            <a:r>
              <a:rPr lang="en-US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B967-5626-EE21-9BA9-D495CF87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Accuracy:	71.2%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4" name="Picture 3" descr="A graph showing the value of training&#10;&#10;Description automatically generated">
            <a:extLst>
              <a:ext uri="{FF2B5EF4-FFF2-40B4-BE49-F238E27FC236}">
                <a16:creationId xmlns:a16="http://schemas.microsoft.com/office/drawing/2014/main" id="{F31CE7DE-BF09-6218-56E0-3B3EB1ACF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85975"/>
            <a:ext cx="4186238" cy="2790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olorful squares with black and white numbers&#10;&#10;Description automatically generated">
            <a:extLst>
              <a:ext uri="{FF2B5EF4-FFF2-40B4-BE49-F238E27FC236}">
                <a16:creationId xmlns:a16="http://schemas.microsoft.com/office/drawing/2014/main" id="{57FF5CFE-7C5A-4AF0-65A0-430F4AA32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524000"/>
            <a:ext cx="4572000" cy="4572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9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7438-7A40-3517-7182-07EC0266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standard </a:t>
            </a:r>
            <a:r>
              <a:rPr lang="en-US" dirty="0">
                <a:solidFill>
                  <a:srgbClr val="0033CC"/>
                </a:solidFill>
              </a:rPr>
              <a:t>CNN </a:t>
            </a:r>
            <a:r>
              <a:rPr lang="en-US" dirty="0"/>
              <a:t>comprises three types of processing layers: 1. </a:t>
            </a:r>
            <a:r>
              <a:rPr lang="en-US" dirty="0">
                <a:solidFill>
                  <a:srgbClr val="0033CC"/>
                </a:solidFill>
              </a:rPr>
              <a:t>convolution</a:t>
            </a:r>
            <a:r>
              <a:rPr lang="en-US" dirty="0"/>
              <a:t>, 2. </a:t>
            </a:r>
            <a:r>
              <a:rPr lang="en-US" dirty="0">
                <a:solidFill>
                  <a:srgbClr val="0033CC"/>
                </a:solidFill>
              </a:rPr>
              <a:t>pooling</a:t>
            </a:r>
            <a:r>
              <a:rPr lang="en-US" dirty="0"/>
              <a:t>, and 3. </a:t>
            </a:r>
            <a:r>
              <a:rPr lang="en-US" dirty="0">
                <a:solidFill>
                  <a:srgbClr val="0033CC"/>
                </a:solidFill>
              </a:rPr>
              <a:t>classification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1. Convolution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screenshot of a grid&#10;&#10;Description automatically generated">
            <a:extLst>
              <a:ext uri="{FF2B5EF4-FFF2-40B4-BE49-F238E27FC236}">
                <a16:creationId xmlns:a16="http://schemas.microsoft.com/office/drawing/2014/main" id="{9CB1739E-288E-E84C-4D69-96128C255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116" y="2743200"/>
            <a:ext cx="4546785" cy="3371850"/>
          </a:xfrm>
          <a:prstGeom prst="rect">
            <a:avLst/>
          </a:prstGeom>
        </p:spPr>
      </p:pic>
      <p:pic>
        <p:nvPicPr>
          <p:cNvPr id="10" name="Picture 9" descr="A screenshot of a grid&#10;&#10;Description automatically generated">
            <a:extLst>
              <a:ext uri="{FF2B5EF4-FFF2-40B4-BE49-F238E27FC236}">
                <a16:creationId xmlns:a16="http://schemas.microsoft.com/office/drawing/2014/main" id="{310ED0AE-5042-C75A-45C2-B006C5071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43200"/>
            <a:ext cx="4664403" cy="34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A2EB-C419-3A36-2871-21665243F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135625-17C9-1F41-28EB-EDCA3A7C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BCDC-C400-31B7-CAD1-3A67FFA3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2. Pooling</a:t>
            </a:r>
          </a:p>
          <a:p>
            <a:pPr marL="0" indent="0">
              <a:buNone/>
            </a:pPr>
            <a:endParaRPr lang="en-US" b="1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/>
              <a:t>MaxPool2d</a:t>
            </a:r>
          </a:p>
          <a:p>
            <a:pPr marL="0" indent="0">
              <a:buNone/>
            </a:pPr>
            <a:r>
              <a:rPr lang="en-US" dirty="0"/>
              <a:t>AvgPool2d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2" descr="creen Shot 2016-08-10 at 3.38.39 AM.png">
            <a:extLst>
              <a:ext uri="{FF2B5EF4-FFF2-40B4-BE49-F238E27FC236}">
                <a16:creationId xmlns:a16="http://schemas.microsoft.com/office/drawing/2014/main" id="{DBF08292-1B19-1B74-CDB0-54C57BA6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5476536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29DBA-018A-238B-2970-068226A89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D4CBF8-2CCD-7EC9-8350-5CC62476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9B49-304C-180B-5E96-3B33FD189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3. Classification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charset="0"/>
                                </a:rPr>
                                <m:t>j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b="0" i="0" dirty="0">
                  <a:latin typeface="Cambria Math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In our galaxy classification example,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B9B49-304C-180B-5E96-3B33FD189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01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34D2D-A210-F1EE-59AE-19AE9255A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CE3096-A57A-6157-6F84-8B8A9FB3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43770-9566-46C7-758F-942FE41B09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Since this is a multi-class problem, we’ll train a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outputs that satisfy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by minimizing the empirical risk</a:t>
                </a:r>
                <a:endParaRPr lang="en-US" b="1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i="0" dirty="0">
                  <a:latin typeface="Cambria Math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class label associated with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43770-9566-46C7-758F-942FE41B0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958" b="-1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68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4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F93D-FDD3-43DB-4570-580903FD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279E5A-1E8E-574A-DDCD-07B1AAE3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0A18EE-490E-A176-D2EC-4715A99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Goal</a:t>
            </a:r>
            <a:r>
              <a:rPr lang="en-US" dirty="0"/>
              <a:t>: classify galaxies </a:t>
            </a:r>
            <a:br>
              <a:rPr lang="en-US" dirty="0"/>
            </a:br>
            <a:r>
              <a:rPr lang="en-US" dirty="0"/>
              <a:t>into 7 morphology </a:t>
            </a:r>
            <a:br>
              <a:rPr lang="en-US" dirty="0"/>
            </a:br>
            <a:r>
              <a:rPr lang="en-US" dirty="0"/>
              <a:t>classes using a CNN.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https://astronn.readthedocs.io/en/stable/galaxy10.html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llage of images of galaxies&#10;&#10;Description automatically generated">
            <a:extLst>
              <a:ext uri="{FF2B5EF4-FFF2-40B4-BE49-F238E27FC236}">
                <a16:creationId xmlns:a16="http://schemas.microsoft.com/office/drawing/2014/main" id="{99F440BB-BE62-7FBE-05C0-A5F04D13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656" y="1244600"/>
            <a:ext cx="5175643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2FCBD-4682-98B8-F60B-CA8EE6C02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B29E-9D32-D97C-6240-C7D65878EA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model comprises </a:t>
            </a:r>
            <a:r>
              <a:rPr lang="en-US" dirty="0">
                <a:solidFill>
                  <a:srgbClr val="0033CC"/>
                </a:solidFill>
              </a:rPr>
              <a:t>4 layers</a:t>
            </a:r>
            <a:r>
              <a:rPr lang="en-US" dirty="0"/>
              <a:t>, each </a:t>
            </a:r>
          </a:p>
          <a:p>
            <a:pPr marL="0" indent="0">
              <a:buNone/>
            </a:pPr>
            <a:r>
              <a:rPr lang="en-US" dirty="0"/>
              <a:t>consisting of </a:t>
            </a:r>
            <a:r>
              <a:rPr lang="en-US" dirty="0">
                <a:solidFill>
                  <a:srgbClr val="0033CC"/>
                </a:solidFill>
              </a:rPr>
              <a:t>3 operations</a:t>
            </a:r>
            <a:r>
              <a:rPr lang="en-US" dirty="0"/>
              <a:t>, followed by a</a:t>
            </a:r>
            <a:br>
              <a:rPr lang="en-US" dirty="0"/>
            </a:br>
            <a:r>
              <a:rPr lang="en-US" dirty="0"/>
              <a:t>linear function </a:t>
            </a:r>
          </a:p>
          <a:p>
            <a:pPr marL="0" indent="0">
              <a:buNone/>
            </a:pPr>
            <a:r>
              <a:rPr lang="en-US" dirty="0"/>
              <a:t>and a </a:t>
            </a:r>
            <a:r>
              <a:rPr lang="en-US" dirty="0" err="1">
                <a:solidFill>
                  <a:srgbClr val="0033CC"/>
                </a:solidFill>
              </a:rPr>
              <a:t>softmax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7FC795-5950-7267-B466-AC4F4C1D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CNN Model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B6C271-C4CF-4897-0057-8A71B0752AA9}"/>
              </a:ext>
            </a:extLst>
          </p:cNvPr>
          <p:cNvGrpSpPr/>
          <p:nvPr/>
        </p:nvGrpSpPr>
        <p:grpSpPr>
          <a:xfrm>
            <a:off x="2057400" y="600046"/>
            <a:ext cx="6705600" cy="5876954"/>
            <a:chOff x="1295400" y="528816"/>
            <a:chExt cx="6705600" cy="5876954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067E74C-F05D-A819-980C-B47EB19FF61E}"/>
                </a:ext>
              </a:extLst>
            </p:cNvPr>
            <p:cNvGrpSpPr/>
            <p:nvPr/>
          </p:nvGrpSpPr>
          <p:grpSpPr>
            <a:xfrm>
              <a:off x="1295400" y="4569293"/>
              <a:ext cx="2286000" cy="1329155"/>
              <a:chOff x="5410200" y="4171890"/>
              <a:chExt cx="2286000" cy="1329155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FB35590-D37C-B79B-1BFB-04FB5A0F03ED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Conv2d(3,4,3,1,1)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158474F-CA93-B897-A0A1-CCC06ECEA47F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F15D95-624B-2113-BCEF-82236190AB27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C41673A-AE98-3C89-C73D-4F452DF78012}"/>
                </a:ext>
              </a:extLst>
            </p:cNvPr>
            <p:cNvGrpSpPr/>
            <p:nvPr/>
          </p:nvGrpSpPr>
          <p:grpSpPr>
            <a:xfrm>
              <a:off x="1295400" y="2909591"/>
              <a:ext cx="2286000" cy="1329155"/>
              <a:chOff x="5410200" y="4171890"/>
              <a:chExt cx="2286000" cy="1329155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39AEA7F0-9B98-0693-FAC8-0496F5D871B6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Conv2d(4,6,3,1,1)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650D3641-0436-2921-01A9-3A753CD39A09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C7382C4-9DCA-3EDE-E24E-AFB6047020D9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0E2FF53-926D-F42D-1373-D6302F5ABEF5}"/>
                </a:ext>
              </a:extLst>
            </p:cNvPr>
            <p:cNvGrpSpPr/>
            <p:nvPr/>
          </p:nvGrpSpPr>
          <p:grpSpPr>
            <a:xfrm>
              <a:off x="5715000" y="4233445"/>
              <a:ext cx="2286000" cy="1329155"/>
              <a:chOff x="5410200" y="4171890"/>
              <a:chExt cx="2286000" cy="1329155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B7DAFC-0BA7-14F3-9369-1F1B3E7251B8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Conv2d(6,9,3,1,1)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DCAF6D-63EC-8A68-9D12-A0998F45A22F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62A6B8B-97C4-4D5B-6CE0-462EA15AD548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47FF387-1491-35DB-B6FB-95FF6470B854}"/>
                </a:ext>
              </a:extLst>
            </p:cNvPr>
            <p:cNvGrpSpPr/>
            <p:nvPr/>
          </p:nvGrpSpPr>
          <p:grpSpPr>
            <a:xfrm>
              <a:off x="5715000" y="2573743"/>
              <a:ext cx="2286000" cy="1329155"/>
              <a:chOff x="5410200" y="4171890"/>
              <a:chExt cx="2286000" cy="132915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A73CDC6-04A0-D282-2296-0B955C92FDD3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Conv2d(9,13,3,1,1)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D98B855-1452-A9F6-401A-D076CF455473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6B842EF-503D-03BE-8966-D27652324120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375E85-5DE7-48FB-C2BE-43F62C2BD048}"/>
                </a:ext>
              </a:extLst>
            </p:cNvPr>
            <p:cNvSpPr/>
            <p:nvPr/>
          </p:nvSpPr>
          <p:spPr bwMode="auto">
            <a:xfrm>
              <a:off x="5710237" y="1837816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Linear(468,7)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C12315D-4F8B-8601-BF8D-F0D1AE04A5A9}"/>
                </a:ext>
              </a:extLst>
            </p:cNvPr>
            <p:cNvSpPr/>
            <p:nvPr/>
          </p:nvSpPr>
          <p:spPr bwMode="auto">
            <a:xfrm>
              <a:off x="5715000" y="1428690"/>
              <a:ext cx="2286000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Softmax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CD1DB5A-AF04-E321-D085-D4CF36E8EB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3876549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699F014-2876-4569-C9DF-7908333AEE5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423344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FBF13726-6B70-43F4-692B-40F41FB6AF4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5526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12B196-AB4D-D16D-C7CC-5F221A6FC3E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5898448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BA10023-EDFF-4CB0-74E2-DB819678C03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9237680-9AED-F785-F645-9F36A6871FC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10749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2C47CCA-AED8-2449-E78D-9F8709B5CA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BEC36B8-6013-33CE-0D56-1C3FB948EF3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5537" y="2271712"/>
              <a:ext cx="2176463" cy="0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8BCB557-EDBC-65FB-2624-19C5475EEBD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2950" y="2237926"/>
              <a:ext cx="19050" cy="3660522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1345CDAA-6218-2ACE-2E5B-8569C24B5A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2950" y="5893685"/>
              <a:ext cx="2381250" cy="4763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9453361B-C9D9-8D46-597F-F7F097FE2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9412" y="5249699"/>
              <a:ext cx="431800" cy="695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7554F2C-B269-CB4F-01C8-D2E6EF22780D}"/>
                    </a:ext>
                  </a:extLst>
                </p:cNvPr>
                <p:cNvSpPr txBox="1"/>
                <p:nvPr/>
              </p:nvSpPr>
              <p:spPr>
                <a:xfrm>
                  <a:off x="6235326" y="528816"/>
                  <a:ext cx="1384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7554F2C-B269-CB4F-01C8-D2E6EF227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6" y="528816"/>
                  <a:ext cx="1384674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835" r="-1835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E62A06A-8252-EFC7-6E40-27E42CAA5098}"/>
                    </a:ext>
                  </a:extLst>
                </p:cNvPr>
                <p:cNvSpPr txBox="1"/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E62A06A-8252-EFC7-6E40-27E42CAA5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5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6448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72C2907-AB0E-2A7D-5FA1-D18831CD96F8}"/>
              </a:ext>
            </a:extLst>
          </p:cNvPr>
          <p:cNvGrpSpPr/>
          <p:nvPr/>
        </p:nvGrpSpPr>
        <p:grpSpPr>
          <a:xfrm>
            <a:off x="2728436" y="2699429"/>
            <a:ext cx="1799462" cy="2147287"/>
            <a:chOff x="3404684" y="3189408"/>
            <a:chExt cx="1429278" cy="1980545"/>
          </a:xfrm>
        </p:grpSpPr>
        <p:sp>
          <p:nvSpPr>
            <p:cNvPr id="58" name="Data 57">
              <a:extLst>
                <a:ext uri="{FF2B5EF4-FFF2-40B4-BE49-F238E27FC236}">
                  <a16:creationId xmlns:a16="http://schemas.microsoft.com/office/drawing/2014/main" id="{320AF904-C4D1-40DD-14C4-5AE8E72B948C}"/>
                </a:ext>
              </a:extLst>
            </p:cNvPr>
            <p:cNvSpPr/>
            <p:nvPr/>
          </p:nvSpPr>
          <p:spPr>
            <a:xfrm rot="16200000">
              <a:off x="3571255" y="3540617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E2D5C6-1B4E-B6BD-B37B-A03AEA6C01C6}"/>
                </a:ext>
              </a:extLst>
            </p:cNvPr>
            <p:cNvGrpSpPr/>
            <p:nvPr/>
          </p:nvGrpSpPr>
          <p:grpSpPr>
            <a:xfrm>
              <a:off x="3404684" y="3318003"/>
              <a:ext cx="1252657" cy="1851950"/>
              <a:chOff x="2840300" y="3624290"/>
              <a:chExt cx="1252657" cy="1851950"/>
            </a:xfrm>
          </p:grpSpPr>
          <p:sp>
            <p:nvSpPr>
              <p:cNvPr id="14" name="Data 13">
                <a:extLst>
                  <a:ext uri="{FF2B5EF4-FFF2-40B4-BE49-F238E27FC236}">
                    <a16:creationId xmlns:a16="http://schemas.microsoft.com/office/drawing/2014/main" id="{0E0C2251-9C6B-C476-498A-22AF03378E87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5" name="Data 14">
                <a:extLst>
                  <a:ext uri="{FF2B5EF4-FFF2-40B4-BE49-F238E27FC236}">
                    <a16:creationId xmlns:a16="http://schemas.microsoft.com/office/drawing/2014/main" id="{3FF1FBF8-EC33-95E2-C608-16D2AE84F847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6" name="Data 15">
                <a:extLst>
                  <a:ext uri="{FF2B5EF4-FFF2-40B4-BE49-F238E27FC236}">
                    <a16:creationId xmlns:a16="http://schemas.microsoft.com/office/drawing/2014/main" id="{4B0826C9-8D37-A2A7-2243-C2044F1DB56F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19E1B6-A59F-C29B-73E3-5311E6B80078}"/>
              </a:ext>
            </a:extLst>
          </p:cNvPr>
          <p:cNvGrpSpPr/>
          <p:nvPr/>
        </p:nvGrpSpPr>
        <p:grpSpPr>
          <a:xfrm>
            <a:off x="-154239" y="3121416"/>
            <a:ext cx="2775857" cy="3077187"/>
            <a:chOff x="2840300" y="3624290"/>
            <a:chExt cx="1252657" cy="1851950"/>
          </a:xfrm>
        </p:grpSpPr>
        <p:sp>
          <p:nvSpPr>
            <p:cNvPr id="18" name="Data 17">
              <a:extLst>
                <a:ext uri="{FF2B5EF4-FFF2-40B4-BE49-F238E27FC236}">
                  <a16:creationId xmlns:a16="http://schemas.microsoft.com/office/drawing/2014/main" id="{D063D4A1-CD07-5E38-3A90-69526C540D02}"/>
                </a:ext>
              </a:extLst>
            </p:cNvPr>
            <p:cNvSpPr/>
            <p:nvPr/>
          </p:nvSpPr>
          <p:spPr>
            <a:xfrm rot="16200000">
              <a:off x="2830250" y="3975499"/>
              <a:ext cx="1613916" cy="911498"/>
            </a:xfrm>
            <a:prstGeom prst="flowChartInputOutput">
              <a:avLst/>
            </a:prstGeom>
            <a:solidFill>
              <a:schemeClr val="accent1">
                <a:lumMod val="75000"/>
                <a:alpha val="51184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Data 18">
              <a:extLst>
                <a:ext uri="{FF2B5EF4-FFF2-40B4-BE49-F238E27FC236}">
                  <a16:creationId xmlns:a16="http://schemas.microsoft.com/office/drawing/2014/main" id="{C78CBB71-E72E-E38A-392B-74AF2F1E2B4B}"/>
                </a:ext>
              </a:extLst>
            </p:cNvPr>
            <p:cNvSpPr/>
            <p:nvPr/>
          </p:nvSpPr>
          <p:spPr>
            <a:xfrm rot="16200000">
              <a:off x="2669142" y="4101773"/>
              <a:ext cx="1613916" cy="911498"/>
            </a:xfrm>
            <a:prstGeom prst="flowChartInputOutput">
              <a:avLst/>
            </a:prstGeom>
            <a:solidFill>
              <a:schemeClr val="accent2">
                <a:lumMod val="50000"/>
                <a:alpha val="51184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Data 19">
              <a:extLst>
                <a:ext uri="{FF2B5EF4-FFF2-40B4-BE49-F238E27FC236}">
                  <a16:creationId xmlns:a16="http://schemas.microsoft.com/office/drawing/2014/main" id="{F21C231E-30D2-0E18-9326-5D6C2CB32A6B}"/>
                </a:ext>
              </a:extLst>
            </p:cNvPr>
            <p:cNvSpPr/>
            <p:nvPr/>
          </p:nvSpPr>
          <p:spPr>
            <a:xfrm rot="16200000">
              <a:off x="2489091" y="4213533"/>
              <a:ext cx="1613916" cy="911498"/>
            </a:xfrm>
            <a:prstGeom prst="flowChartInputOutput">
              <a:avLst/>
            </a:prstGeom>
            <a:solidFill>
              <a:srgbClr val="C00000">
                <a:alpha val="51184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D8BDA8-CDC8-9D42-44C8-BD6C41305B08}"/>
              </a:ext>
            </a:extLst>
          </p:cNvPr>
          <p:cNvGrpSpPr/>
          <p:nvPr/>
        </p:nvGrpSpPr>
        <p:grpSpPr>
          <a:xfrm>
            <a:off x="6250537" y="1717251"/>
            <a:ext cx="1189439" cy="1203916"/>
            <a:chOff x="7046809" y="1505675"/>
            <a:chExt cx="1585919" cy="160522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5B155C0-B68D-3F91-C7B3-488511C530E5}"/>
                </a:ext>
              </a:extLst>
            </p:cNvPr>
            <p:cNvGrpSpPr/>
            <p:nvPr/>
          </p:nvGrpSpPr>
          <p:grpSpPr>
            <a:xfrm>
              <a:off x="7046809" y="1904436"/>
              <a:ext cx="896722" cy="1206460"/>
              <a:chOff x="2840300" y="3624290"/>
              <a:chExt cx="1252657" cy="1851950"/>
            </a:xfrm>
          </p:grpSpPr>
          <p:sp>
            <p:nvSpPr>
              <p:cNvPr id="5" name="Data 4">
                <a:extLst>
                  <a:ext uri="{FF2B5EF4-FFF2-40B4-BE49-F238E27FC236}">
                    <a16:creationId xmlns:a16="http://schemas.microsoft.com/office/drawing/2014/main" id="{0CBA0DDE-0ABE-9725-D85D-6F257685DCA4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" name="Data 5">
                <a:extLst>
                  <a:ext uri="{FF2B5EF4-FFF2-40B4-BE49-F238E27FC236}">
                    <a16:creationId xmlns:a16="http://schemas.microsoft.com/office/drawing/2014/main" id="{3CAF5FDA-1C0D-F934-4A1D-7B6CFDE79CC4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" name="Data 6">
                <a:extLst>
                  <a:ext uri="{FF2B5EF4-FFF2-40B4-BE49-F238E27FC236}">
                    <a16:creationId xmlns:a16="http://schemas.microsoft.com/office/drawing/2014/main" id="{D102602F-8727-27A0-1E23-5DA04551F0C5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F110A40-80A3-A819-7C84-6602CB50FFF3}"/>
                </a:ext>
              </a:extLst>
            </p:cNvPr>
            <p:cNvGrpSpPr/>
            <p:nvPr/>
          </p:nvGrpSpPr>
          <p:grpSpPr>
            <a:xfrm>
              <a:off x="7390646" y="1704950"/>
              <a:ext cx="896722" cy="1206460"/>
              <a:chOff x="2840300" y="3624290"/>
              <a:chExt cx="1252657" cy="1851950"/>
            </a:xfrm>
          </p:grpSpPr>
          <p:sp>
            <p:nvSpPr>
              <p:cNvPr id="25" name="Data 24">
                <a:extLst>
                  <a:ext uri="{FF2B5EF4-FFF2-40B4-BE49-F238E27FC236}">
                    <a16:creationId xmlns:a16="http://schemas.microsoft.com/office/drawing/2014/main" id="{3B613670-277D-9BF6-76BB-594F0E46D0D0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Data 22">
                <a:extLst>
                  <a:ext uri="{FF2B5EF4-FFF2-40B4-BE49-F238E27FC236}">
                    <a16:creationId xmlns:a16="http://schemas.microsoft.com/office/drawing/2014/main" id="{27D133EE-78EF-08A5-8ADB-1499FE89CA45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Data 23">
                <a:extLst>
                  <a:ext uri="{FF2B5EF4-FFF2-40B4-BE49-F238E27FC236}">
                    <a16:creationId xmlns:a16="http://schemas.microsoft.com/office/drawing/2014/main" id="{78F49278-AB67-0757-7ADF-0DFB5D5141C7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75F216C-3FDA-DA57-D96F-A27E15125EB7}"/>
                </a:ext>
              </a:extLst>
            </p:cNvPr>
            <p:cNvGrpSpPr/>
            <p:nvPr/>
          </p:nvGrpSpPr>
          <p:grpSpPr>
            <a:xfrm>
              <a:off x="7736006" y="1505675"/>
              <a:ext cx="896722" cy="1206460"/>
              <a:chOff x="2840300" y="3624290"/>
              <a:chExt cx="1252657" cy="1851950"/>
            </a:xfrm>
          </p:grpSpPr>
          <p:sp>
            <p:nvSpPr>
              <p:cNvPr id="27" name="Data 26">
                <a:extLst>
                  <a:ext uri="{FF2B5EF4-FFF2-40B4-BE49-F238E27FC236}">
                    <a16:creationId xmlns:a16="http://schemas.microsoft.com/office/drawing/2014/main" id="{DB607001-B21D-DEE0-5A94-51D5BC880A42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8" name="Data 27">
                <a:extLst>
                  <a:ext uri="{FF2B5EF4-FFF2-40B4-BE49-F238E27FC236}">
                    <a16:creationId xmlns:a16="http://schemas.microsoft.com/office/drawing/2014/main" id="{5DEA2939-F775-FAFE-0C69-A7D55BA9D16A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" name="Data 28">
                <a:extLst>
                  <a:ext uri="{FF2B5EF4-FFF2-40B4-BE49-F238E27FC236}">
                    <a16:creationId xmlns:a16="http://schemas.microsoft.com/office/drawing/2014/main" id="{5BD91EA1-3F41-8752-A6EF-DEE175508648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1C858AC-42B5-4E9B-A0FC-7200B792963C}"/>
              </a:ext>
            </a:extLst>
          </p:cNvPr>
          <p:cNvGrpSpPr/>
          <p:nvPr/>
        </p:nvGrpSpPr>
        <p:grpSpPr>
          <a:xfrm>
            <a:off x="4769910" y="2161553"/>
            <a:ext cx="1288408" cy="1665948"/>
            <a:chOff x="4837392" y="2260748"/>
            <a:chExt cx="1717877" cy="222126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16D6F3-95A3-368B-9CD5-DAD200CDE8E9}"/>
                </a:ext>
              </a:extLst>
            </p:cNvPr>
            <p:cNvGrpSpPr/>
            <p:nvPr/>
          </p:nvGrpSpPr>
          <p:grpSpPr>
            <a:xfrm>
              <a:off x="4837392" y="2630062"/>
              <a:ext cx="1252657" cy="1851950"/>
              <a:chOff x="2840300" y="3624290"/>
              <a:chExt cx="1252657" cy="1851950"/>
            </a:xfrm>
          </p:grpSpPr>
          <p:sp>
            <p:nvSpPr>
              <p:cNvPr id="10" name="Data 9">
                <a:extLst>
                  <a:ext uri="{FF2B5EF4-FFF2-40B4-BE49-F238E27FC236}">
                    <a16:creationId xmlns:a16="http://schemas.microsoft.com/office/drawing/2014/main" id="{AAD149EA-C1C3-2D07-A2C1-159B4A4D8B4F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Data 10">
                <a:extLst>
                  <a:ext uri="{FF2B5EF4-FFF2-40B4-BE49-F238E27FC236}">
                    <a16:creationId xmlns:a16="http://schemas.microsoft.com/office/drawing/2014/main" id="{0A042417-DF2E-E525-95F3-409284CD632F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2" name="Data 11">
                <a:extLst>
                  <a:ext uri="{FF2B5EF4-FFF2-40B4-BE49-F238E27FC236}">
                    <a16:creationId xmlns:a16="http://schemas.microsoft.com/office/drawing/2014/main" id="{B44518A0-CD6A-A9F2-EC85-A1904F630DC1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CC21EDB-AEAA-A0EE-973A-636AD1AE7148}"/>
                </a:ext>
              </a:extLst>
            </p:cNvPr>
            <p:cNvGrpSpPr/>
            <p:nvPr/>
          </p:nvGrpSpPr>
          <p:grpSpPr>
            <a:xfrm>
              <a:off x="5302612" y="2260748"/>
              <a:ext cx="1252657" cy="1851950"/>
              <a:chOff x="2840300" y="3624290"/>
              <a:chExt cx="1252657" cy="1851950"/>
            </a:xfrm>
          </p:grpSpPr>
          <p:sp>
            <p:nvSpPr>
              <p:cNvPr id="33" name="Data 32">
                <a:extLst>
                  <a:ext uri="{FF2B5EF4-FFF2-40B4-BE49-F238E27FC236}">
                    <a16:creationId xmlns:a16="http://schemas.microsoft.com/office/drawing/2014/main" id="{CC2F8A21-F5CE-7338-F462-D71B6F523FB0}"/>
                  </a:ext>
                </a:extLst>
              </p:cNvPr>
              <p:cNvSpPr/>
              <p:nvPr/>
            </p:nvSpPr>
            <p:spPr>
              <a:xfrm rot="16200000">
                <a:off x="2669142" y="4101773"/>
                <a:ext cx="1613916" cy="911498"/>
              </a:xfrm>
              <a:prstGeom prst="flowChartInputOutput">
                <a:avLst/>
              </a:prstGeom>
              <a:solidFill>
                <a:schemeClr val="accent3"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" name="Data 31">
                <a:extLst>
                  <a:ext uri="{FF2B5EF4-FFF2-40B4-BE49-F238E27FC236}">
                    <a16:creationId xmlns:a16="http://schemas.microsoft.com/office/drawing/2014/main" id="{CB7A6EFF-3042-A084-BDB9-5DC1AB242996}"/>
                  </a:ext>
                </a:extLst>
              </p:cNvPr>
              <p:cNvSpPr/>
              <p:nvPr/>
            </p:nvSpPr>
            <p:spPr>
              <a:xfrm rot="16200000">
                <a:off x="2830250" y="3975499"/>
                <a:ext cx="1613916" cy="911498"/>
              </a:xfrm>
              <a:prstGeom prst="flowChartInputOutput">
                <a:avLst/>
              </a:prstGeom>
              <a:solidFill>
                <a:schemeClr val="accent1">
                  <a:lumMod val="75000"/>
                  <a:alpha val="51184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4" name="Data 33">
                <a:extLst>
                  <a:ext uri="{FF2B5EF4-FFF2-40B4-BE49-F238E27FC236}">
                    <a16:creationId xmlns:a16="http://schemas.microsoft.com/office/drawing/2014/main" id="{12C60B11-CFB3-CCBD-1956-DF5F0BC1E789}"/>
                  </a:ext>
                </a:extLst>
              </p:cNvPr>
              <p:cNvSpPr/>
              <p:nvPr/>
            </p:nvSpPr>
            <p:spPr>
              <a:xfrm rot="16200000">
                <a:off x="2489091" y="4213533"/>
                <a:ext cx="1613916" cy="911498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ECB3835-AB70-291C-9968-FFB1F974AB5E}"/>
              </a:ext>
            </a:extLst>
          </p:cNvPr>
          <p:cNvGrpSpPr/>
          <p:nvPr/>
        </p:nvGrpSpPr>
        <p:grpSpPr>
          <a:xfrm>
            <a:off x="7645343" y="900777"/>
            <a:ext cx="1030571" cy="1058213"/>
            <a:chOff x="9001614" y="-5768"/>
            <a:chExt cx="2177315" cy="191020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B08B479-9277-C7F9-A5EF-E1F02844667B}"/>
                </a:ext>
              </a:extLst>
            </p:cNvPr>
            <p:cNvGrpSpPr/>
            <p:nvPr/>
          </p:nvGrpSpPr>
          <p:grpSpPr>
            <a:xfrm>
              <a:off x="9001614" y="290519"/>
              <a:ext cx="1601072" cy="1613917"/>
              <a:chOff x="6251157" y="1503861"/>
              <a:chExt cx="2236584" cy="247740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12AB2AD-662E-440C-E38E-0A7E4A92E465}"/>
                  </a:ext>
                </a:extLst>
              </p:cNvPr>
              <p:cNvGrpSpPr/>
              <p:nvPr/>
            </p:nvGrpSpPr>
            <p:grpSpPr>
              <a:xfrm>
                <a:off x="6251157" y="2129319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6" name="Data 45">
                  <a:extLst>
                    <a:ext uri="{FF2B5EF4-FFF2-40B4-BE49-F238E27FC236}">
                      <a16:creationId xmlns:a16="http://schemas.microsoft.com/office/drawing/2014/main" id="{E0E28F8B-F381-9A3B-BA92-6E2FA2701DA4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7" name="Data 46">
                  <a:extLst>
                    <a:ext uri="{FF2B5EF4-FFF2-40B4-BE49-F238E27FC236}">
                      <a16:creationId xmlns:a16="http://schemas.microsoft.com/office/drawing/2014/main" id="{33F2E40D-A298-EDAC-5128-532555B83612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8" name="Data 47">
                  <a:extLst>
                    <a:ext uri="{FF2B5EF4-FFF2-40B4-BE49-F238E27FC236}">
                      <a16:creationId xmlns:a16="http://schemas.microsoft.com/office/drawing/2014/main" id="{C6351676-AEE3-7E7E-AD9C-5FB580CDE38B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7A10941-916D-7162-41A1-B4DCEA98CD36}"/>
                  </a:ext>
                </a:extLst>
              </p:cNvPr>
              <p:cNvGrpSpPr/>
              <p:nvPr/>
            </p:nvGrpSpPr>
            <p:grpSpPr>
              <a:xfrm>
                <a:off x="6731473" y="1823103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3" name="Data 42">
                  <a:extLst>
                    <a:ext uri="{FF2B5EF4-FFF2-40B4-BE49-F238E27FC236}">
                      <a16:creationId xmlns:a16="http://schemas.microsoft.com/office/drawing/2014/main" id="{B5DD14EF-5C2C-B574-1555-404ED1AFC400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4" name="Data 43">
                  <a:extLst>
                    <a:ext uri="{FF2B5EF4-FFF2-40B4-BE49-F238E27FC236}">
                      <a16:creationId xmlns:a16="http://schemas.microsoft.com/office/drawing/2014/main" id="{D110C4B4-F3CD-EBB4-0D24-FD42B3E55C96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5" name="Data 44">
                  <a:extLst>
                    <a:ext uri="{FF2B5EF4-FFF2-40B4-BE49-F238E27FC236}">
                      <a16:creationId xmlns:a16="http://schemas.microsoft.com/office/drawing/2014/main" id="{6529F77C-4103-4040-E0C1-D2A82FC0CE94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9B76C960-46D0-8662-4F9C-7E30939B8DBC}"/>
                  </a:ext>
                </a:extLst>
              </p:cNvPr>
              <p:cNvGrpSpPr/>
              <p:nvPr/>
            </p:nvGrpSpPr>
            <p:grpSpPr>
              <a:xfrm>
                <a:off x="7235084" y="1503861"/>
                <a:ext cx="1252657" cy="1851950"/>
                <a:chOff x="2840300" y="3624290"/>
                <a:chExt cx="1252657" cy="1851950"/>
              </a:xfrm>
            </p:grpSpPr>
            <p:sp>
              <p:nvSpPr>
                <p:cNvPr id="40" name="Data 39">
                  <a:extLst>
                    <a:ext uri="{FF2B5EF4-FFF2-40B4-BE49-F238E27FC236}">
                      <a16:creationId xmlns:a16="http://schemas.microsoft.com/office/drawing/2014/main" id="{C8562294-0EC0-7B3F-F672-AADF0DD77DDF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1" name="Data 40">
                  <a:extLst>
                    <a:ext uri="{FF2B5EF4-FFF2-40B4-BE49-F238E27FC236}">
                      <a16:creationId xmlns:a16="http://schemas.microsoft.com/office/drawing/2014/main" id="{37DF9333-C4F8-821E-F37D-8E0AF1A616A1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42" name="Data 41">
                  <a:extLst>
                    <a:ext uri="{FF2B5EF4-FFF2-40B4-BE49-F238E27FC236}">
                      <a16:creationId xmlns:a16="http://schemas.microsoft.com/office/drawing/2014/main" id="{675A9483-7A1E-EEA2-0FA3-8C08112B5B52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7DBDB0-D7BA-B555-F54B-247CEA0DA4A5}"/>
                </a:ext>
              </a:extLst>
            </p:cNvPr>
            <p:cNvGrpSpPr/>
            <p:nvPr/>
          </p:nvGrpSpPr>
          <p:grpSpPr>
            <a:xfrm>
              <a:off x="10126843" y="-5768"/>
              <a:ext cx="1052086" cy="1291076"/>
              <a:chOff x="9501823" y="2379859"/>
              <a:chExt cx="1052086" cy="1291076"/>
            </a:xfrm>
          </p:grpSpPr>
          <p:sp>
            <p:nvSpPr>
              <p:cNvPr id="53" name="Data 52">
                <a:extLst>
                  <a:ext uri="{FF2B5EF4-FFF2-40B4-BE49-F238E27FC236}">
                    <a16:creationId xmlns:a16="http://schemas.microsoft.com/office/drawing/2014/main" id="{3A55F818-EB9D-BF7C-0322-44A507C599E8}"/>
                  </a:ext>
                </a:extLst>
              </p:cNvPr>
              <p:cNvSpPr/>
              <p:nvPr/>
            </p:nvSpPr>
            <p:spPr>
              <a:xfrm rot="16200000">
                <a:off x="9701963" y="2579304"/>
                <a:ext cx="1051392" cy="652501"/>
              </a:xfrm>
              <a:prstGeom prst="flowChartInputOutput">
                <a:avLst/>
              </a:prstGeom>
              <a:solidFill>
                <a:srgbClr val="C00000">
                  <a:alpha val="51184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A6D1F7D-97CD-233D-3925-1ABD80C9704F}"/>
                  </a:ext>
                </a:extLst>
              </p:cNvPr>
              <p:cNvGrpSpPr/>
              <p:nvPr/>
            </p:nvGrpSpPr>
            <p:grpSpPr>
              <a:xfrm>
                <a:off x="9501823" y="2464475"/>
                <a:ext cx="896722" cy="1206460"/>
                <a:chOff x="2840300" y="3624290"/>
                <a:chExt cx="1252657" cy="1851950"/>
              </a:xfrm>
            </p:grpSpPr>
            <p:sp>
              <p:nvSpPr>
                <p:cNvPr id="50" name="Data 49">
                  <a:extLst>
                    <a:ext uri="{FF2B5EF4-FFF2-40B4-BE49-F238E27FC236}">
                      <a16:creationId xmlns:a16="http://schemas.microsoft.com/office/drawing/2014/main" id="{2A47140C-08BE-8D72-373E-42A7A58BA3B7}"/>
                    </a:ext>
                  </a:extLst>
                </p:cNvPr>
                <p:cNvSpPr/>
                <p:nvPr/>
              </p:nvSpPr>
              <p:spPr>
                <a:xfrm rot="16200000">
                  <a:off x="2830250" y="3975499"/>
                  <a:ext cx="1613916" cy="911498"/>
                </a:xfrm>
                <a:prstGeom prst="flowChartInputOutput">
                  <a:avLst/>
                </a:prstGeom>
                <a:solidFill>
                  <a:schemeClr val="accent1">
                    <a:lumMod val="75000"/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1" name="Data 50">
                  <a:extLst>
                    <a:ext uri="{FF2B5EF4-FFF2-40B4-BE49-F238E27FC236}">
                      <a16:creationId xmlns:a16="http://schemas.microsoft.com/office/drawing/2014/main" id="{B1026C42-A330-FE9D-01CB-575080623921}"/>
                    </a:ext>
                  </a:extLst>
                </p:cNvPr>
                <p:cNvSpPr/>
                <p:nvPr/>
              </p:nvSpPr>
              <p:spPr>
                <a:xfrm rot="16200000">
                  <a:off x="2669142" y="4101773"/>
                  <a:ext cx="1613916" cy="911498"/>
                </a:xfrm>
                <a:prstGeom prst="flowChartInputOutput">
                  <a:avLst/>
                </a:prstGeom>
                <a:solidFill>
                  <a:schemeClr val="accent3">
                    <a:alpha val="51184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52" name="Data 51">
                  <a:extLst>
                    <a:ext uri="{FF2B5EF4-FFF2-40B4-BE49-F238E27FC236}">
                      <a16:creationId xmlns:a16="http://schemas.microsoft.com/office/drawing/2014/main" id="{978F6E86-C147-D48F-4386-5E573114865A}"/>
                    </a:ext>
                  </a:extLst>
                </p:cNvPr>
                <p:cNvSpPr/>
                <p:nvPr/>
              </p:nvSpPr>
              <p:spPr>
                <a:xfrm rot="16200000">
                  <a:off x="2489091" y="4213533"/>
                  <a:ext cx="1613916" cy="911498"/>
                </a:xfrm>
                <a:prstGeom prst="flowChartInputOutput">
                  <a:avLst/>
                </a:prstGeom>
                <a:solidFill>
                  <a:srgbClr val="C00000">
                    <a:alpha val="51184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2FBAD4AD-F81D-9C03-0538-D9FF08FF9602}"/>
              </a:ext>
            </a:extLst>
          </p:cNvPr>
          <p:cNvSpPr txBox="1"/>
          <p:nvPr/>
        </p:nvSpPr>
        <p:spPr>
          <a:xfrm>
            <a:off x="2614389" y="5471257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(3, 96, 96)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943056-F040-1713-F1A4-F61ACAD25F27}"/>
              </a:ext>
            </a:extLst>
          </p:cNvPr>
          <p:cNvSpPr txBox="1"/>
          <p:nvPr/>
        </p:nvSpPr>
        <p:spPr>
          <a:xfrm>
            <a:off x="4362972" y="4529338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(4, 48, 48)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E184BD2-57AA-4CFC-F8EC-182465CD251B}"/>
              </a:ext>
            </a:extLst>
          </p:cNvPr>
          <p:cNvSpPr txBox="1"/>
          <p:nvPr/>
        </p:nvSpPr>
        <p:spPr>
          <a:xfrm>
            <a:off x="5689196" y="3635565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(6, 24, 24)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AEB227-3280-D063-C1C1-948D701DB135}"/>
              </a:ext>
            </a:extLst>
          </p:cNvPr>
          <p:cNvSpPr txBox="1"/>
          <p:nvPr/>
        </p:nvSpPr>
        <p:spPr>
          <a:xfrm>
            <a:off x="6941022" y="2729000"/>
            <a:ext cx="130676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(9, 12, 12)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E336BA-E24F-DA02-F729-0BF8B389128B}"/>
              </a:ext>
            </a:extLst>
          </p:cNvPr>
          <p:cNvSpPr txBox="1"/>
          <p:nvPr/>
        </p:nvSpPr>
        <p:spPr>
          <a:xfrm>
            <a:off x="7958204" y="1914643"/>
            <a:ext cx="117211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(13, 6, 6)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C948893-C74F-8636-CAE8-2C45764E3806}"/>
              </a:ext>
            </a:extLst>
          </p:cNvPr>
          <p:cNvSpPr/>
          <p:nvPr/>
        </p:nvSpPr>
        <p:spPr>
          <a:xfrm>
            <a:off x="2745071" y="385938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B6081F-62BF-401A-E1E3-2E250E5E8F62}"/>
              </a:ext>
            </a:extLst>
          </p:cNvPr>
          <p:cNvSpPr/>
          <p:nvPr/>
        </p:nvSpPr>
        <p:spPr>
          <a:xfrm>
            <a:off x="4577837" y="306584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D554A87-BC29-DC8E-C824-034F7E9CE33D}"/>
              </a:ext>
            </a:extLst>
          </p:cNvPr>
          <p:cNvSpPr/>
          <p:nvPr/>
        </p:nvSpPr>
        <p:spPr>
          <a:xfrm>
            <a:off x="6081497" y="2322538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87208A2-27BE-27D1-4C79-3562F0126D9A}"/>
              </a:ext>
            </a:extLst>
          </p:cNvPr>
          <p:cNvSpPr/>
          <p:nvPr/>
        </p:nvSpPr>
        <p:spPr>
          <a:xfrm>
            <a:off x="7480621" y="1524032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5B09BA6-2BAF-17E0-DC22-E4CE78EBC886}"/>
              </a:ext>
            </a:extLst>
          </p:cNvPr>
          <p:cNvSpPr/>
          <p:nvPr/>
        </p:nvSpPr>
        <p:spPr>
          <a:xfrm>
            <a:off x="705193" y="1589668"/>
            <a:ext cx="412560" cy="436955"/>
          </a:xfrm>
          <a:prstGeom prst="ellipse">
            <a:avLst/>
          </a:prstGeom>
          <a:gradFill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287A002-40DD-6123-60A1-1A99BBA50C5F}"/>
                  </a:ext>
                </a:extLst>
              </p:cNvPr>
              <p:cNvSpPr txBox="1"/>
              <p:nvPr/>
            </p:nvSpPr>
            <p:spPr>
              <a:xfrm>
                <a:off x="1148971" y="1589668"/>
                <a:ext cx="4154727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g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ReLU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AvgPool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sz="21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1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Conv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sz="2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287A002-40DD-6123-60A1-1A99BBA50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971" y="1589668"/>
                <a:ext cx="4154727" cy="415498"/>
              </a:xfrm>
              <a:prstGeom prst="rect">
                <a:avLst/>
              </a:prstGeom>
              <a:blipFill>
                <a:blip r:embed="rId2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20">
            <a:extLst>
              <a:ext uri="{FF2B5EF4-FFF2-40B4-BE49-F238E27FC236}">
                <a16:creationId xmlns:a16="http://schemas.microsoft.com/office/drawing/2014/main" id="{DE85609A-55DD-BC10-D221-2D4D537C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</a:t>
            </a:r>
          </a:p>
        </p:txBody>
      </p:sp>
    </p:spTree>
    <p:extLst>
      <p:ext uri="{BB962C8B-B14F-4D97-AF65-F5344CB8AC3E}">
        <p14:creationId xmlns:p14="http://schemas.microsoft.com/office/powerpoint/2010/main" val="31538842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5944</TotalTime>
  <Words>342</Words>
  <Application>Microsoft Macintosh PowerPoint</Application>
  <PresentationFormat>Letter Paper (8.5x11 in)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Times New Roman</vt:lpstr>
      <vt:lpstr>Wingdings</vt:lpstr>
      <vt:lpstr>Default Design</vt:lpstr>
      <vt:lpstr>Machine learning in physics Tutorial 4 / CNN</vt:lpstr>
      <vt:lpstr>Recap</vt:lpstr>
      <vt:lpstr>Recap</vt:lpstr>
      <vt:lpstr>Recap</vt:lpstr>
      <vt:lpstr>Recap</vt:lpstr>
      <vt:lpstr>Tutorial 4</vt:lpstr>
      <vt:lpstr>Tutorial 4</vt:lpstr>
      <vt:lpstr>CNN Model</vt:lpstr>
      <vt:lpstr>CNN Model</vt:lpstr>
      <vt:lpstr>CNN Model: Training</vt:lpstr>
      <vt:lpstr>CNN Model: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21</cp:revision>
  <cp:lastPrinted>2019-01-07T00:35:58Z</cp:lastPrinted>
  <dcterms:created xsi:type="dcterms:W3CDTF">2024-08-29T20:46:20Z</dcterms:created>
  <dcterms:modified xsi:type="dcterms:W3CDTF">2024-11-14T13:19:21Z</dcterms:modified>
</cp:coreProperties>
</file>