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083" r:id="rId3"/>
    <p:sldId id="1089" r:id="rId4"/>
    <p:sldId id="1090" r:id="rId5"/>
    <p:sldId id="1093" r:id="rId6"/>
    <p:sldId id="1092" r:id="rId7"/>
    <p:sldId id="1094" r:id="rId8"/>
    <p:sldId id="1095" r:id="rId9"/>
    <p:sldId id="1067" r:id="rId10"/>
    <p:sldId id="1091" r:id="rId11"/>
    <p:sldId id="1096" r:id="rId12"/>
    <p:sldId id="1097" r:id="rId13"/>
    <p:sldId id="1098" r:id="rId14"/>
    <p:sldId id="1099" r:id="rId15"/>
    <p:sldId id="1100" r:id="rId16"/>
    <p:sldId id="1101" r:id="rId17"/>
    <p:sldId id="1105" r:id="rId18"/>
    <p:sldId id="1102" r:id="rId19"/>
    <p:sldId id="1104" r:id="rId20"/>
    <p:sldId id="1103" r:id="rId21"/>
    <p:sldId id="1088" r:id="rId22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620"/>
  </p:normalViewPr>
  <p:slideViewPr>
    <p:cSldViewPr>
      <p:cViewPr varScale="1">
        <p:scale>
          <a:sx n="90" d="100"/>
          <a:sy n="90" d="100"/>
        </p:scale>
        <p:origin x="2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915-022-01939-z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Physics-informed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network parameters. How?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By minimizing an average loss function comprising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the three components: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ODE-based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overall average loss function is a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ODE,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FEEC-6827-D527-A2A2-4D17FA076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D93DB-571C-E3B6-E370-3235A6E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Problem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problem with the average loss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is that minimization can be sensitive to the relative weights of the three components.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Moreover, since the different terms are in competition the accuracy of the solution also depends on the choice of weights.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58CA-3B89-CB86-DA3D-31106D18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D52706-6CE0-4338-789B-1AF4384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way to reduce the sensitivity to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incorporating the initial conditions into the solution explicitly.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we could 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the </a:t>
                </a:r>
                <a:r>
                  <a:rPr lang="en-US" i="1" dirty="0"/>
                  <a:t>ansatz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damped harmonic oscillator problem, we’ll use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3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DFB3-3C49-D8B4-05BD-DB6020DA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FB7221-CE20-7F6B-BEB8-1815F0E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key technology that makes the PINN method feasible is </a:t>
                </a:r>
                <a:r>
                  <a:rPr lang="en-US" dirty="0">
                    <a:solidFill>
                      <a:srgbClr val="0033CC"/>
                    </a:solidFill>
                  </a:rPr>
                  <a:t>automatic differentiation </a:t>
                </a:r>
                <a:r>
                  <a:rPr lang="en-US" dirty="0"/>
                  <a:t>(</a:t>
                </a:r>
                <a:r>
                  <a:rPr lang="en-US" dirty="0" err="1"/>
                  <a:t>autodiff</a:t>
                </a:r>
                <a:r>
                  <a:rPr lang="en-US" dirty="0"/>
                  <a:t>), that is, the technology that is used to compute the gradients,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exactly</a:t>
                </a:r>
                <a:r>
                  <a:rPr lang="en-US" dirty="0"/>
                  <a:t>, of the average loss 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n-lt"/>
                  </a:rPr>
                  <a:t> of the neural network.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can use </a:t>
                </a:r>
                <a:r>
                  <a:rPr lang="en-US" dirty="0" err="1"/>
                  <a:t>autodiff</a:t>
                </a:r>
                <a:r>
                  <a:rPr lang="en-US" dirty="0"/>
                  <a:t> to compute the derivatives with respect to </a:t>
                </a:r>
                <a:r>
                  <a:rPr lang="en-US" dirty="0">
                    <a:solidFill>
                      <a:srgbClr val="0033CC"/>
                    </a:solidFill>
                  </a:rPr>
                  <a:t>z</a:t>
                </a:r>
                <a:r>
                  <a:rPr lang="en-US" dirty="0"/>
                  <a:t> in the average loss functions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5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83CD-CB57-9B7A-51A0-D6246588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A9D6-6096-7371-3165-28BBCC2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 err="1">
                <a:solidFill>
                  <a:schemeClr val="accent1"/>
                </a:solidFill>
              </a:rPr>
              <a:t>Autodiff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dudx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(u, x,                                 	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</a:t>
                </a:r>
                <a:r>
                  <a:rPr lang="en-US" dirty="0">
                    <a:solidFill>
                      <a:srgbClr val="0033CC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Pick off </a:t>
                </a:r>
                <a:r>
                  <a:rPr lang="en-US" i="1" dirty="0">
                    <a:solidFill>
                      <a:srgbClr val="0033CC"/>
                    </a:solidFill>
                  </a:rPr>
                  <a:t>du</a:t>
                </a:r>
                <a:r>
                  <a:rPr lang="en-US" dirty="0">
                    <a:solidFill>
                      <a:srgbClr val="0033CC"/>
                    </a:solidFill>
                  </a:rPr>
                  <a:t>/</a:t>
                </a:r>
                <a:r>
                  <a:rPr lang="en-US" i="1" dirty="0" err="1">
                    <a:solidFill>
                      <a:srgbClr val="0033CC"/>
                    </a:solidFill>
                  </a:rPr>
                  <a:t>dz</a:t>
                </a:r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change its shape.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dudz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dudx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[:,  0].view(-1, 1)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2AB-BDDF-9A1C-E151-1937F84E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E52C04-69DF-EE0B-D9B1-68ED29EB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d2u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dudz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(u),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=True)[0]</a:t>
                </a:r>
              </a:p>
              <a:p>
                <a:pPr marL="0" indent="0">
                  <a:buNone/>
                </a:pPr>
                <a:r>
                  <a:rPr lang="en-US" dirty="0"/>
                  <a:t>Pick off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change its shape.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d2udz2 = d2u[:, 0].view(-1, 1)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C72B8-650A-49DA-ED89-FAB841AEA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BA58E6-DEB2-1560-5EDE-2077F272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Note on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implementation just sketched, we are computing many more derivatives than are needed!</a:t>
                </a:r>
              </a:p>
              <a:p>
                <a:endParaRPr lang="en-US" dirty="0"/>
              </a:p>
              <a:p>
                <a:r>
                  <a:rPr lang="en-US" dirty="0"/>
                  <a:t>However, by feeding the dimensionless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into </a:t>
                </a:r>
                <a:r>
                  <a:rPr lang="en-US" i="1" dirty="0"/>
                  <a:t>separate</a:t>
                </a:r>
                <a:r>
                  <a:rPr lang="en-US" dirty="0"/>
                  <a:t> neural networks, whose outputs are then combined, it is possible to compute only the derivatives that are relevant.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0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1A4F-592B-3406-ACFD-DFD29159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6070FC-C7AD-3457-DD64-41665953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Average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2042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average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pick off </a:t>
                </a:r>
                <a:r>
                  <a:rPr lang="en-US" i="1" dirty="0">
                    <a:solidFill>
                      <a:srgbClr val="0033CC"/>
                    </a:solidFill>
                  </a:rPr>
                  <a:t>alpha</a:t>
                </a:r>
                <a:r>
                  <a:rPr lang="en-US" dirty="0"/>
                  <a:t>, change its shape,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alpha = x[:, -1].view(-1, 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 = d2udz2 + 2*alpha*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dudz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u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torch.mean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(O**2)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204200" cy="4819650"/>
              </a:xfrm>
              <a:blipFill>
                <a:blip r:embed="rId2"/>
                <a:stretch>
                  <a:fillRect l="-123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9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Model /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</a:t>
                </a:r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60,000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256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200,000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79F1372-9F62-CE71-CC85-BDC082EC1943}"/>
              </a:ext>
            </a:extLst>
          </p:cNvPr>
          <p:cNvGrpSpPr/>
          <p:nvPr/>
        </p:nvGrpSpPr>
        <p:grpSpPr>
          <a:xfrm>
            <a:off x="6533234" y="1295400"/>
            <a:ext cx="2382166" cy="3666274"/>
            <a:chOff x="4660900" y="1962346"/>
            <a:chExt cx="2382166" cy="36662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6E5D59-138C-C11C-1148-541B3F2D4E26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72C6660-5D15-52A5-BEC4-353B5E7F098B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7D195-CDB7-CE21-D4D8-3CE03F0950F8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25)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740632A-80F2-EB0D-1DBC-CD538D439D38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FB04FF6-A108-1D37-B7C4-8BE2E941C3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1B1AE1-5BD4-BF81-5B40-5BA80D54BBCB}"/>
                </a:ext>
              </a:extLst>
            </p:cNvPr>
            <p:cNvGrpSpPr/>
            <p:nvPr/>
          </p:nvGrpSpPr>
          <p:grpSpPr>
            <a:xfrm>
              <a:off x="5514157" y="5105400"/>
              <a:ext cx="581843" cy="523220"/>
              <a:chOff x="3200400" y="5953780"/>
              <a:chExt cx="528949" cy="52322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EC3DA13-4D25-6F78-DE64-174413F4F3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56FCD6-F679-696B-156A-EB6453CC4D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56FCD6-F679-696B-156A-EB6453CC4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5B89AF-292F-D4DB-FF87-F37F638E2725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754835-57FC-D8EA-0301-6CBDF503F4C1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Linear(25,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FBB714D-FF87-3C81-D385-F42176FCD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B6EB04-523A-25CE-6394-A8AE6943483B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7247F59-5A57-326F-EFCD-EEE9384791D9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BCB680C-21E6-5B20-1474-D3563F1346A1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81E927C-EC77-FD63-4529-4DE6B5FD56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Linear(25, 25)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2190232-0B2C-5E54-24D7-0F3FCA529D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BFD4E37-F522-F9C1-8761-5D0536E847E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E5346C-7909-B77E-31E5-E3B271A0B6B2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E5346C-7909-B77E-31E5-E3B271A0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9F5665-EE78-0617-EAA2-F035D941C48A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9F5665-EE78-0617-EAA2-F035D941C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05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6095999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autoencoder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latent space</a:t>
                </a:r>
                <a:r>
                  <a:rPr lang="en-US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back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3"/>
                <a:stretch>
                  <a:fillRect l="-12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F8CD-B96E-25CC-BCC6-7515E1663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C4414-58DE-EAAF-F50A-0788C9AE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Comparisons of PINN results with exact solution for a random collection of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5E99D40-8019-733E-B5EB-7B5AFB20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14550"/>
            <a:ext cx="5410200" cy="4057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graph with a blue line&#10;&#10;Description automatically generated">
            <a:extLst>
              <a:ext uri="{FF2B5EF4-FFF2-40B4-BE49-F238E27FC236}">
                <a16:creationId xmlns:a16="http://schemas.microsoft.com/office/drawing/2014/main" id="{C2FD34F8-6CA7-0F78-2C21-148D76A6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5" y="2227091"/>
            <a:ext cx="3605727" cy="2403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7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So-called physics-informed neural networks offer a new way to solve differential equations in many scientific and engineering domains.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Finding solutions with PINNs is typically more computationally demanding than with traditional numerical methods.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an infinite number of solutions can be found at the same time, each corresponding to a different set of initial/boundary conditions and problem parameters.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introduce a neural network called 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38FDA-6B3A-07F1-3A09-711E327B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</a:t>
            </a:r>
            <a:r>
              <a:rPr lang="en-US" dirty="0">
                <a:solidFill>
                  <a:srgbClr val="0033CC"/>
                </a:solidFill>
              </a:rPr>
              <a:t>physics-informed neural networks </a:t>
            </a:r>
            <a:r>
              <a:rPr lang="en-US" dirty="0"/>
              <a:t>(PINN) is a way</a:t>
            </a:r>
            <a:r>
              <a:rPr lang="en-US" baseline="30000" dirty="0"/>
              <a:t>1,2</a:t>
            </a:r>
            <a:r>
              <a:rPr lang="en-US" dirty="0"/>
              <a:t> to solve ordinary and partial differential equations (ODE, PDE) using neural networks.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method leverages the modeling flexibility of neural networks and the computational tools that have been developed to fit these enormously complicated functions.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Raissi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M.,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Perdikaris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P.,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Karniadakis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G.E., Physics-informed neural networks: A deep learning frame-work for solving forward and inverse problems involving nonlinear partial differential equations. J.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Comput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Phys. 378, 686–707 (2019).</a:t>
            </a:r>
            <a:endParaRPr lang="en-US" sz="1800" dirty="0">
              <a:latin typeface="+mn-lt"/>
            </a:endParaRPr>
          </a:p>
          <a:p>
            <a:pPr>
              <a:buAutoNum type="arabicPeriod"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Cuomo, S </a:t>
            </a:r>
            <a:r>
              <a:rPr lang="en-US" sz="1800" i="1" dirty="0">
                <a:solidFill>
                  <a:srgbClr val="111111"/>
                </a:solidFill>
                <a:effectLst/>
                <a:latin typeface="+mn-lt"/>
              </a:rPr>
              <a:t>et al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 Journal of Scientific Computing (2022) 92:88 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  <a:hlinkClick r:id="rId2"/>
              </a:rPr>
              <a:t>https://doi.org/10.1007/s10915-022-01939-z</a:t>
            </a:r>
            <a:endParaRPr lang="en-US" sz="1800" dirty="0">
              <a:solidFill>
                <a:srgbClr val="111111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BF4F-9FFC-09C7-891D-F5EC1DE5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9389FB-795F-6F68-20C4-91E6D48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CEA569-1824-8BF2-7D0C-D47358D7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Advantages of the PINN method</a:t>
            </a:r>
          </a:p>
          <a:p>
            <a:r>
              <a:rPr lang="en-US" dirty="0"/>
              <a:t>Provides mesh-free solutions.</a:t>
            </a:r>
          </a:p>
          <a:p>
            <a:r>
              <a:rPr lang="en-US" dirty="0"/>
              <a:t>Can incorporate data to guide solutions.</a:t>
            </a:r>
          </a:p>
          <a:p>
            <a:r>
              <a:rPr lang="en-US" dirty="0"/>
              <a:t>Scales well with the dimensionality of the space.</a:t>
            </a:r>
          </a:p>
          <a:p>
            <a:r>
              <a:rPr lang="en-US" dirty="0"/>
              <a:t>Can find solutions conditioned on initial/boundary conditions. In effect, solutions can be found for </a:t>
            </a:r>
            <a:r>
              <a:rPr lang="en-US" i="1" dirty="0"/>
              <a:t>infinitely</a:t>
            </a:r>
            <a:r>
              <a:rPr lang="en-US" dirty="0"/>
              <a:t> many initial/boundary conditions at the same time.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Disadvantages of PINNs</a:t>
            </a:r>
          </a:p>
          <a:p>
            <a:r>
              <a:rPr lang="en-US" dirty="0"/>
              <a:t>For a given set of initial/boundary conditions, much slower than traditional numerical methods. </a:t>
            </a:r>
          </a:p>
          <a:p>
            <a:r>
              <a:rPr lang="en-US" dirty="0"/>
              <a:t>Convergence is sensitive to the details of the average loss.</a:t>
            </a:r>
          </a:p>
        </p:txBody>
      </p:sp>
    </p:spTree>
    <p:extLst>
      <p:ext uri="{BB962C8B-B14F-4D97-AF65-F5344CB8AC3E}">
        <p14:creationId xmlns:p14="http://schemas.microsoft.com/office/powerpoint/2010/main" val="12254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essential ideas of PINNs will be explained using the well-known problem of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displacement of an object of mass </a:t>
                </a:r>
                <a:r>
                  <a:rPr lang="en-US" i="1" dirty="0">
                    <a:solidFill>
                      <a:srgbClr val="0033CC"/>
                    </a:solidFill>
                  </a:rPr>
                  <a:t>m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0033CC"/>
                    </a:solidFill>
                  </a:rPr>
                  <a:t>k</a:t>
                </a:r>
                <a:r>
                  <a:rPr lang="en-US" dirty="0"/>
                  <a:t> is the spring constant,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coefficient of kinetic friction,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the natural frequency of the</a:t>
                </a:r>
              </a:p>
              <a:p>
                <a:pPr marL="0" indent="0">
                  <a:buNone/>
                </a:pPr>
                <a:r>
                  <a:rPr lang="en-US" dirty="0"/>
                  <a:t>spring.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148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E9A1-C178-3EC5-2DDB-E09B0E4B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F1F84-0AE0-FD5B-83D1-CA23AE5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dynamics of the damped harmonic oscillator can be described with a single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which allows us to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dimensional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Since this is a 2</a:t>
                </a:r>
                <a:r>
                  <a:rPr lang="en-US" baseline="30000" dirty="0"/>
                  <a:t>nd</a:t>
                </a:r>
                <a:r>
                  <a:rPr lang="en-US" dirty="0"/>
                  <a:t> order ODE, to get a particular solution we need to specify initial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6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51EB-EF97-D7C1-725A-DD1E74AC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CF48A-A62F-8FBA-B02F-6F4EA32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damped harmonic oscillator can be solved exactly. </a:t>
                </a:r>
              </a:p>
              <a:p>
                <a:pPr marL="0" indent="0">
                  <a:buNone/>
                </a:pPr>
                <a:r>
                  <a:rPr lang="en-US" dirty="0"/>
                  <a:t>We’ll consider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for which the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exact solution can be used to check the accuracy of the neural network solutions. 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We’ll compute solutions </a:t>
                </a:r>
                <a:r>
                  <a:rPr lang="en-US" i="1" dirty="0">
                    <a:solidFill>
                      <a:srgbClr val="0033CC"/>
                    </a:solidFill>
                  </a:rPr>
                  <a:t>conditioned</a:t>
                </a:r>
                <a:r>
                  <a:rPr lang="en-US" dirty="0"/>
                  <a:t> on the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Physics-informed </a:t>
            </a:r>
            <a:br>
              <a:rPr lang="en-US" dirty="0"/>
            </a:br>
            <a:r>
              <a:rPr lang="en-US" dirty="0"/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7937</TotalTime>
  <Words>1324</Words>
  <Application>Microsoft Macintosh PowerPoint</Application>
  <PresentationFormat>Letter Paper (8.5x11 in)</PresentationFormat>
  <Paragraphs>159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Times New Roman</vt:lpstr>
      <vt:lpstr>Wingdings</vt:lpstr>
      <vt:lpstr>Default Design</vt:lpstr>
      <vt:lpstr>Machine learning in physics Physics-informed  Neural networks (PINN)</vt:lpstr>
      <vt:lpstr>Recap: Autoencoder</vt:lpstr>
      <vt:lpstr>Introduction</vt:lpstr>
      <vt:lpstr>Introduction</vt:lpstr>
      <vt:lpstr>Introduction</vt:lpstr>
      <vt:lpstr>Introduction</vt:lpstr>
      <vt:lpstr>Introduction</vt:lpstr>
      <vt:lpstr>Introduction</vt:lpstr>
      <vt:lpstr>Physics-informed  neural networks (PINN)</vt:lpstr>
      <vt:lpstr>PINNs: Basic Idea</vt:lpstr>
      <vt:lpstr>PINNs: Basic Idea</vt:lpstr>
      <vt:lpstr>PINNs: Problem of Weights</vt:lpstr>
      <vt:lpstr>PINNs: Ansatz</vt:lpstr>
      <vt:lpstr>PINNs: Automatic Differentiation</vt:lpstr>
      <vt:lpstr>PINNs: Autodiff</vt:lpstr>
      <vt:lpstr>PINNs: Automatic Differentiation</vt:lpstr>
      <vt:lpstr>PINNs: Note on implementation</vt:lpstr>
      <vt:lpstr>PINNs: Average Loss</vt:lpstr>
      <vt:lpstr>PINNs: Model / Training</vt:lpstr>
      <vt:lpstr>PINNs: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35</cp:revision>
  <cp:lastPrinted>2019-01-07T00:35:58Z</cp:lastPrinted>
  <dcterms:created xsi:type="dcterms:W3CDTF">2024-08-29T20:46:20Z</dcterms:created>
  <dcterms:modified xsi:type="dcterms:W3CDTF">2024-11-14T13:49:24Z</dcterms:modified>
</cp:coreProperties>
</file>