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092" r:id="rId3"/>
    <p:sldId id="1091" r:id="rId4"/>
    <p:sldId id="1096" r:id="rId5"/>
    <p:sldId id="1067" r:id="rId6"/>
    <p:sldId id="1105" r:id="rId7"/>
    <p:sldId id="1104" r:id="rId8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8"/>
    <p:restoredTop sz="86672"/>
  </p:normalViewPr>
  <p:slideViewPr>
    <p:cSldViewPr>
      <p:cViewPr varScale="1">
        <p:scale>
          <a:sx n="89" d="100"/>
          <a:sy n="89" d="100"/>
        </p:scale>
        <p:origin x="1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athwarehouse.com/harmonic-motion/interactive-damped-oscillator.php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06 / PINN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163E-89FB-CDD0-2F15-7B18661A9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0847F5-65A4-110D-8433-7A5D0CF7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PINN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Task</a:t>
                </a:r>
                <a:r>
                  <a:rPr lang="en-US" dirty="0"/>
                  <a:t>: use physics-informed neural networks to solve the differential equation describing the </a:t>
                </a:r>
                <a:r>
                  <a:rPr lang="en-US" dirty="0">
                    <a:solidFill>
                      <a:srgbClr val="0033CC"/>
                    </a:solidFill>
                  </a:rPr>
                  <a:t>damped harmonic oscillator</a:t>
                </a:r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is the displacement of an object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the dimensionless time.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hlinkClick r:id="rId2"/>
                  </a:rPr>
                  <a:t>https://www.mathwarehouse.com/harmonic-motion/interactive-damped-oscillator.php</a:t>
                </a:r>
                <a:endParaRPr lang="en-US" sz="1600" dirty="0"/>
              </a:p>
              <a:p>
                <a:endParaRPr lang="en-US" sz="1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25F439A-44B9-11BB-927F-F244302C5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5" t="-1316" b="-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urple background with black text&#10;&#10;Description automatically generated">
            <a:extLst>
              <a:ext uri="{FF2B5EF4-FFF2-40B4-BE49-F238E27FC236}">
                <a16:creationId xmlns:a16="http://schemas.microsoft.com/office/drawing/2014/main" id="{11483724-E438-2193-2392-A563E7FD3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4038600"/>
            <a:ext cx="4241800" cy="1676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556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3714E-E401-DCCA-CCD2-8EC4976DE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68E062-13EB-56E2-44AD-F5B2B412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Model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with a neural network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</a:t>
                </a: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free parameters,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, and the initial conditions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400050" lvl="1" indent="0">
                  <a:buNone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Minimize a </a:t>
                </a:r>
                <a:r>
                  <a:rPr lang="en-US" i="1" dirty="0">
                    <a:solidFill>
                      <a:srgbClr val="0033CC"/>
                    </a:solidFill>
                  </a:rPr>
                  <a:t>weighted sum </a:t>
                </a:r>
                <a:r>
                  <a:rPr lang="en-US" dirty="0"/>
                  <a:t>of the components: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𝑂𝐷𝐸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	imposes an ODE constraint;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initial/boundary conditions,</a:t>
                </a:r>
                <a:br>
                  <a:rPr lang="en-US" dirty="0"/>
                </a:br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		imposes constraints provided by data.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6C17B8D8-5CFC-CC87-19C8-6E4E9EC0C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1316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4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AE91-A770-D5B6-EE28-12E7017D9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854D54-AB50-6D50-CE1E-7CC435E5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PINNs: </a:t>
            </a:r>
            <a:r>
              <a:rPr lang="en-US" dirty="0">
                <a:solidFill>
                  <a:schemeClr val="accent1"/>
                </a:solidFill>
              </a:rPr>
              <a:t>Basic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average loss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weighted sum of </a:t>
                </a:r>
                <a:br>
                  <a:rPr lang="en-US" dirty="0"/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𝑂𝐷𝐸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𝑂𝐷𝐸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ℱ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𝑑𝑓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br>
                  <a:rPr lang="en-US" dirty="0"/>
                </a:br>
                <a:endParaRPr lang="en-US" dirty="0"/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is the differential equation.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72D1F738-71FC-C04C-B399-B74C6FD8D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5" t="-8947" b="-1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02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63AD-3EC9-612C-DEDC-FE624437A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7EC2CE-5B10-7A14-5C25-5E88333079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06 / PINN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42648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0C38-FE15-74F4-AD5D-CB138C7C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2D4E88-BD08-C1A2-B634-D74E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PINN: </a:t>
            </a:r>
            <a:r>
              <a:rPr lang="en-US" dirty="0">
                <a:solidFill>
                  <a:schemeClr val="accent1"/>
                </a:solidFill>
              </a:rPr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F3BAD17-8E60-BBF0-6F8E-7FDE6AC0DC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Model Components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sz="24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FCN</m:t>
                    </m:r>
                    <m:r>
                      <a:rPr lang="en-US" sz="24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(…)</m:t>
                    </m:r>
                  </m:oMath>
                </a14:m>
                <a:br>
                  <a:rPr lang="en-US" dirty="0">
                    <a:solidFill>
                      <a:srgbClr val="0033CC"/>
                    </a:solidFill>
                  </a:rPr>
                </a:b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Solution(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…)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Objective(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33CC"/>
                    </a:solidFill>
                  </a:rPr>
                  <a:t>, …)</a:t>
                </a:r>
              </a:p>
              <a:p>
                <a:pPr marL="0" indent="0">
                  <a:buNone/>
                </a:pPr>
                <a:r>
                  <a:rPr lang="en-US" sz="2400" b="0" i="1" dirty="0">
                    <a:solidFill>
                      <a:srgbClr val="0033CC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mean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b="0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33CC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FCN: Fully-Connected Network (aka: Multi-Layer Perceptron)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F3BAD17-8E60-BBF0-6F8E-7FDE6AC0D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 r="-803" b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8278FDC-E368-9F20-7438-FC6F5381B00D}"/>
              </a:ext>
            </a:extLst>
          </p:cNvPr>
          <p:cNvGrpSpPr/>
          <p:nvPr/>
        </p:nvGrpSpPr>
        <p:grpSpPr>
          <a:xfrm>
            <a:off x="6533234" y="1295400"/>
            <a:ext cx="2382166" cy="3666274"/>
            <a:chOff x="4660900" y="1962346"/>
            <a:chExt cx="2382166" cy="36662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23AFA15-099E-0006-AD71-9E5416344794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D805E83-51FE-5C0C-62E7-880C1A8B3A98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BA263AF-433F-D549-7CCC-C25CD4C80673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25)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4633282-46BB-2B96-A736-3526BC7CF715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0DA3C14-8A41-9E22-D5DC-60D8A3D4D68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52C2B01-A97F-4CB1-A29B-47C446C68607}"/>
                </a:ext>
              </a:extLst>
            </p:cNvPr>
            <p:cNvGrpSpPr/>
            <p:nvPr/>
          </p:nvGrpSpPr>
          <p:grpSpPr>
            <a:xfrm>
              <a:off x="5514157" y="5105400"/>
              <a:ext cx="581843" cy="523220"/>
              <a:chOff x="3200400" y="5953780"/>
              <a:chExt cx="528949" cy="52322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A877E7F-FE15-7B17-29B5-036E7FA7CF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197964C-F039-27C0-0ADE-0069CD5F648A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28841" y="5953780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197964C-F039-27C0-0ADE-0069CD5F6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28841" y="5953780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19BA41-9052-556F-936E-9550CC310001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8DDC039-5375-9311-8493-CE9B3939A676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Linear(25,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AFF1C90-611E-1957-2CAF-A71D5E8D847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39BC622-4BB3-3096-C357-D4CD183C4DF3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5E917A3-81A8-C18C-7628-DBD445C41307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FC4B6D2-BA7F-12E3-AFC7-791507F93BC9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E027D25-FDD1-6E77-2595-BCEDD60AC7B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Linear(25, 25)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6539217-2793-0CC4-BD98-96753B3043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50F4594-106D-ED7E-0F15-3E49D5D3930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1091CDD-C32A-2866-B688-7283EAAC667A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E1091CDD-C32A-2866-B688-7283EAAC66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637F75-FE10-FC46-20DB-772C41A898CA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2637F75-FE10-FC46-20DB-772C41A89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505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8C1E9-20CA-C621-CE9C-D5DE65A61412}"/>
                  </a:ext>
                </a:extLst>
              </p:cNvPr>
              <p:cNvSpPr txBox="1"/>
              <p:nvPr/>
            </p:nvSpPr>
            <p:spPr>
              <a:xfrm>
                <a:off x="1279723" y="4495800"/>
                <a:ext cx="4359077" cy="839653"/>
              </a:xfrm>
              <a:prstGeom prst="rect">
                <a:avLst/>
              </a:prstGeom>
              <a:solidFill>
                <a:srgbClr val="FFFC8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B68C1E9-20CA-C621-CE9C-D5DE65A61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723" y="4495800"/>
                <a:ext cx="4359077" cy="8396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252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6027F-E365-1893-00C8-3A2D8C46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77687AB-1C41-5FB2-FE46-9897631F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PINN: </a:t>
            </a:r>
            <a:r>
              <a:rPr lang="en-US" dirty="0">
                <a:solidFill>
                  <a:schemeClr val="accent1"/>
                </a:solidFill>
              </a:rPr>
              <a:t>Model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Domain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−1, 1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[−2, 2]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⊗[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0.5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Training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Sample size:	60,000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Learning rate: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Batch size:	256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US" dirty="0"/>
                  <a:t>Iterations:	200,000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Training time ~ 18 minutes.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1326329-24EF-E45E-D886-1EC3829AC5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899400" cy="4819650"/>
              </a:xfrm>
              <a:blipFill>
                <a:blip r:embed="rId2"/>
                <a:stretch>
                  <a:fillRect l="-128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E79F1372-9F62-CE71-CC85-BDC082EC1943}"/>
              </a:ext>
            </a:extLst>
          </p:cNvPr>
          <p:cNvGrpSpPr/>
          <p:nvPr/>
        </p:nvGrpSpPr>
        <p:grpSpPr>
          <a:xfrm>
            <a:off x="6533234" y="1295400"/>
            <a:ext cx="2382166" cy="3666274"/>
            <a:chOff x="4660900" y="1962346"/>
            <a:chExt cx="2382166" cy="366627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6E5D59-138C-C11C-1148-541B3F2D4E26}"/>
                </a:ext>
              </a:extLst>
            </p:cNvPr>
            <p:cNvGrpSpPr/>
            <p:nvPr/>
          </p:nvGrpSpPr>
          <p:grpSpPr>
            <a:xfrm>
              <a:off x="4660900" y="4177535"/>
              <a:ext cx="1663700" cy="956749"/>
              <a:chOff x="2057400" y="4748504"/>
              <a:chExt cx="2286000" cy="133729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72C6660-5D15-52A5-BEC4-353B5E7F098B}"/>
                  </a:ext>
                </a:extLst>
              </p:cNvPr>
              <p:cNvGrpSpPr/>
              <p:nvPr/>
            </p:nvGrpSpPr>
            <p:grpSpPr>
              <a:xfrm>
                <a:off x="2057400" y="5088853"/>
                <a:ext cx="2286000" cy="996950"/>
                <a:chOff x="5410200" y="4620220"/>
                <a:chExt cx="2286000" cy="996950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DE47D195-CDB7-CE21-D4D8-3CE03F0950F8}"/>
                    </a:ext>
                  </a:extLst>
                </p:cNvPr>
                <p:cNvSpPr/>
                <p:nvPr/>
              </p:nvSpPr>
              <p:spPr bwMode="auto">
                <a:xfrm>
                  <a:off x="5410200" y="5100935"/>
                  <a:ext cx="2286000" cy="516235"/>
                </a:xfrm>
                <a:prstGeom prst="rect">
                  <a:avLst/>
                </a:prstGeom>
                <a:solidFill>
                  <a:srgbClr val="FFFF00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b="1" dirty="0">
                      <a:latin typeface="Times New Roman" pitchFamily="-65" charset="0"/>
                    </a:rPr>
                    <a:t>Linear(4, 25)</a:t>
                  </a:r>
                  <a:endParaRPr kumimoji="0" lang="en-US" sz="1800" b="1" i="0" u="none" strike="noStrike" cap="none" normalizeH="0" baseline="0" dirty="0">
                    <a:ln>
                      <a:noFill/>
                    </a:ln>
                    <a:effectLst/>
                    <a:latin typeface="Times New Roman" pitchFamily="-65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740632A-80F2-EB0D-1DBC-CD538D439D38}"/>
                    </a:ext>
                  </a:extLst>
                </p:cNvPr>
                <p:cNvSpPr/>
                <p:nvPr/>
              </p:nvSpPr>
              <p:spPr bwMode="auto">
                <a:xfrm>
                  <a:off x="5410200" y="4620220"/>
                  <a:ext cx="2286000" cy="516235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800" dirty="0" err="1">
                      <a:latin typeface="Times New Roman" pitchFamily="-65" charset="0"/>
                    </a:rPr>
                    <a:t>SiLU</a:t>
                  </a:r>
                  <a:r>
                    <a:rPr lang="en-US" sz="1800" dirty="0">
                      <a:latin typeface="Times New Roman" pitchFamily="-65" charset="0"/>
                    </a:rPr>
                    <a:t>()</a:t>
                  </a:r>
                  <a:endPara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-65" charset="0"/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FB04FF6-A108-1D37-B7C4-8BE2E941C3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4748504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A1B1AE1-5BD4-BF81-5B40-5BA80D54BBCB}"/>
                </a:ext>
              </a:extLst>
            </p:cNvPr>
            <p:cNvGrpSpPr/>
            <p:nvPr/>
          </p:nvGrpSpPr>
          <p:grpSpPr>
            <a:xfrm>
              <a:off x="5514157" y="5105400"/>
              <a:ext cx="581843" cy="523220"/>
              <a:chOff x="3200400" y="5953780"/>
              <a:chExt cx="528949" cy="523220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EC3DA13-4D25-6F78-DE64-174413F4F33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969678"/>
                <a:ext cx="0" cy="356896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56FCD6-F679-696B-156A-EB6453CC4D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428841" y="5953780"/>
                    <a:ext cx="30050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9056FCD6-F679-696B-156A-EB6453CC4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428841" y="5953780"/>
                    <a:ext cx="30050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E5B89AF-292F-D4DB-FF87-F37F638E2725}"/>
                </a:ext>
              </a:extLst>
            </p:cNvPr>
            <p:cNvGrpSpPr/>
            <p:nvPr/>
          </p:nvGrpSpPr>
          <p:grpSpPr>
            <a:xfrm>
              <a:off x="4660900" y="2487863"/>
              <a:ext cx="1663700" cy="651128"/>
              <a:chOff x="2057400" y="5175687"/>
              <a:chExt cx="2286000" cy="91011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754835-57FC-D8EA-0301-6CBDF503F4C1}"/>
                  </a:ext>
                </a:extLst>
              </p:cNvPr>
              <p:cNvSpPr/>
              <p:nvPr/>
            </p:nvSpPr>
            <p:spPr bwMode="auto">
              <a:xfrm>
                <a:off x="2057400" y="5569568"/>
                <a:ext cx="2286000" cy="516235"/>
              </a:xfrm>
              <a:prstGeom prst="rect">
                <a:avLst/>
              </a:prstGeom>
              <a:solidFill>
                <a:srgbClr val="FFFF00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800" b="1" dirty="0">
                    <a:latin typeface="Times New Roman" pitchFamily="-65" charset="0"/>
                  </a:rPr>
                  <a:t>Linear(25, 1)</a:t>
                </a:r>
                <a:endParaRPr kumimoji="0" lang="en-US" sz="1800" b="1" i="0" u="none" strike="noStrike" cap="none" normalizeH="0" baseline="0" dirty="0">
                  <a:ln>
                    <a:noFill/>
                  </a:ln>
                  <a:effectLst/>
                  <a:latin typeface="Times New Roman" pitchFamily="-65" charset="0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FBB714D-FF87-3C81-D385-F42176FCDB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3200400" y="5175687"/>
                <a:ext cx="0" cy="356895"/>
              </a:xfrm>
              <a:prstGeom prst="straightConnector1">
                <a:avLst/>
              </a:prstGeom>
              <a:noFill/>
              <a:ln w="666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B6EB04-523A-25CE-6394-A8AE6943483B}"/>
                </a:ext>
              </a:extLst>
            </p:cNvPr>
            <p:cNvGrpSpPr/>
            <p:nvPr/>
          </p:nvGrpSpPr>
          <p:grpSpPr>
            <a:xfrm>
              <a:off x="4660900" y="3162572"/>
              <a:ext cx="2382166" cy="956749"/>
              <a:chOff x="4660900" y="3162572"/>
              <a:chExt cx="2382166" cy="956749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C7247F59-5A57-326F-EFCD-EEE9384791D9}"/>
                  </a:ext>
                </a:extLst>
              </p:cNvPr>
              <p:cNvGrpSpPr/>
              <p:nvPr/>
            </p:nvGrpSpPr>
            <p:grpSpPr>
              <a:xfrm>
                <a:off x="4660900" y="3162572"/>
                <a:ext cx="1663700" cy="956749"/>
                <a:chOff x="2057400" y="4748504"/>
                <a:chExt cx="2286000" cy="1337299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1BCB680C-21E6-5B20-1474-D3563F1346A1}"/>
                    </a:ext>
                  </a:extLst>
                </p:cNvPr>
                <p:cNvGrpSpPr/>
                <p:nvPr/>
              </p:nvGrpSpPr>
              <p:grpSpPr>
                <a:xfrm>
                  <a:off x="2057400" y="5088853"/>
                  <a:ext cx="2286000" cy="996950"/>
                  <a:chOff x="5410200" y="4620220"/>
                  <a:chExt cx="2286000" cy="996950"/>
                </a:xfrm>
              </p:grpSpPr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81E927C-EC77-FD63-4529-4DE6B5FD56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5100935"/>
                    <a:ext cx="2286000" cy="516235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b="1" dirty="0">
                        <a:latin typeface="Times New Roman" pitchFamily="-65" charset="0"/>
                      </a:rPr>
                      <a:t>Linear(25, 25)</a:t>
                    </a:r>
                    <a:endParaRPr kumimoji="0" lang="en-US" sz="1800" b="1" i="0" u="none" strike="noStrike" cap="none" normalizeH="0" baseline="0" dirty="0">
                      <a:ln>
                        <a:noFill/>
                      </a:ln>
                      <a:effectLst/>
                      <a:latin typeface="Times New Roman" pitchFamily="-65" charset="0"/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B2190232-0B2C-5E54-24D7-0F3FCA529D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410200" y="4620220"/>
                    <a:ext cx="2286000" cy="516235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lang="en-US" sz="1800" dirty="0" err="1">
                        <a:latin typeface="Times New Roman" pitchFamily="-65" charset="0"/>
                      </a:rPr>
                      <a:t>SiLU</a:t>
                    </a:r>
                    <a:r>
                      <a:rPr lang="en-US" sz="1800" dirty="0">
                        <a:latin typeface="Times New Roman" pitchFamily="-65" charset="0"/>
                      </a:rPr>
                      <a:t>()</a:t>
                    </a:r>
                    <a:endParaRPr kumimoji="0" lang="en-US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-65" charset="0"/>
                    </a:endParaRPr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BFD4E37-F522-F9C1-8761-5D0536E847E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200400" y="4748504"/>
                  <a:ext cx="0" cy="356896"/>
                </a:xfrm>
                <a:prstGeom prst="straightConnector1">
                  <a:avLst/>
                </a:prstGeom>
                <a:noFill/>
                <a:ln w="666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8E5346C-7909-B77E-31E5-E3B271A0B6B2}"/>
                      </a:ext>
                    </a:extLst>
                  </p:cNvPr>
                  <p:cNvSpPr txBox="1"/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5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C8E5346C-7909-B77E-31E5-E3B271A0B6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4600" y="3541124"/>
                    <a:ext cx="718466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9F5665-EE78-0617-EAA2-F035D941C48A}"/>
                    </a:ext>
                  </a:extLst>
                </p:cNvPr>
                <p:cNvSpPr txBox="1"/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39F5665-EE78-0617-EAA2-F035D941C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870269" y="1962346"/>
                  <a:ext cx="1244962" cy="523220"/>
                </a:xfrm>
                <a:prstGeom prst="rect">
                  <a:avLst/>
                </a:prstGeom>
                <a:blipFill>
                  <a:blip r:embed="rId5"/>
                  <a:stretch>
                    <a:fillRect l="-5051" b="-190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715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8858</TotalTime>
  <Words>373</Words>
  <Application>Microsoft Macintosh PowerPoint</Application>
  <PresentationFormat>Letter Paper (8.5x11 in)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Cambria Math</vt:lpstr>
      <vt:lpstr>Times New Roman</vt:lpstr>
      <vt:lpstr>Wingdings</vt:lpstr>
      <vt:lpstr>Default Design</vt:lpstr>
      <vt:lpstr>Machine learning in physics Tutorial 06 / PINN</vt:lpstr>
      <vt:lpstr>Recap: PINN</vt:lpstr>
      <vt:lpstr>Recap: Basic Idea</vt:lpstr>
      <vt:lpstr>PINNs: Basic Idea</vt:lpstr>
      <vt:lpstr>Tutorial 06 / PINN</vt:lpstr>
      <vt:lpstr>PINN: Model</vt:lpstr>
      <vt:lpstr>PINN: Model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37</cp:revision>
  <cp:lastPrinted>2019-01-07T00:35:58Z</cp:lastPrinted>
  <dcterms:created xsi:type="dcterms:W3CDTF">2024-08-29T20:46:20Z</dcterms:created>
  <dcterms:modified xsi:type="dcterms:W3CDTF">2024-10-17T15:28:38Z</dcterms:modified>
</cp:coreProperties>
</file>