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1084" r:id="rId3"/>
    <p:sldId id="1083" r:id="rId4"/>
    <p:sldId id="1088" r:id="rId5"/>
    <p:sldId id="1087" r:id="rId6"/>
    <p:sldId id="1092" r:id="rId7"/>
    <p:sldId id="1090" r:id="rId8"/>
    <p:sldId id="1089" r:id="rId9"/>
    <p:sldId id="1085" r:id="rId10"/>
    <p:sldId id="1086" r:id="rId11"/>
  </p:sldIdLst>
  <p:sldSz cx="9144000" cy="6858000" type="letter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3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8" userDrawn="1">
          <p15:clr>
            <a:srgbClr val="A4A3A4"/>
          </p15:clr>
        </p15:guide>
        <p15:guide id="2" pos="295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FC8F"/>
    <a:srgbClr val="FF0000"/>
    <a:srgbClr val="98CA00"/>
    <a:srgbClr val="4032A1"/>
    <a:srgbClr val="6BEEE1"/>
    <a:srgbClr val="99CA00"/>
    <a:srgbClr val="A0CA5B"/>
    <a:srgbClr val="4734A0"/>
    <a:srgbClr val="4B36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5"/>
    <p:restoredTop sz="86725"/>
  </p:normalViewPr>
  <p:slideViewPr>
    <p:cSldViewPr>
      <p:cViewPr varScale="1">
        <p:scale>
          <a:sx n="89" d="100"/>
          <a:sy n="89" d="100"/>
        </p:scale>
        <p:origin x="1936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4536"/>
    </p:cViewPr>
  </p:sorterViewPr>
  <p:notesViewPr>
    <p:cSldViewPr>
      <p:cViewPr varScale="1">
        <p:scale>
          <a:sx n="44" d="100"/>
          <a:sy n="44" d="100"/>
        </p:scale>
        <p:origin x="-1392" y="-72"/>
      </p:cViewPr>
      <p:guideLst>
        <p:guide orient="horz" pos="2258"/>
        <p:guide pos="295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210"/>
            <a:ext cx="4160937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0265" y="-1210"/>
            <a:ext cx="4160936" cy="370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t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81325" y="560388"/>
            <a:ext cx="3635375" cy="27257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3494" y="3473753"/>
            <a:ext cx="7034213" cy="3292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01042" tIns="51377" rIns="101042" bIns="513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5086"/>
            <a:ext cx="4160937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0265" y="6945086"/>
            <a:ext cx="4160936" cy="3701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551" tIns="0" rIns="20551" bIns="0" numCol="1" anchor="b" anchorCtr="0" compatLnSpc="1">
            <a:prstTxWarp prst="textNoShape">
              <a:avLst/>
            </a:prstTxWarp>
          </a:bodyPr>
          <a:lstStyle>
            <a:lvl1pPr algn="r" defTabSz="1020763">
              <a:defRPr sz="1100" i="1">
                <a:latin typeface="Times New Roman" pitchFamily="-109" charset="0"/>
              </a:defRPr>
            </a:lvl1pPr>
          </a:lstStyle>
          <a:p>
            <a:pPr>
              <a:defRPr/>
            </a:pPr>
            <a:fld id="{887413D6-4D90-094B-878C-C9B479C8F2A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109" charset="-128"/>
        <a:cs typeface="ＭＳ Ｐゴシック" pitchFamily="-109" charset="-128"/>
      </a:defRPr>
    </a:lvl1pPr>
    <a:lvl2pPr marL="46831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2pPr>
    <a:lvl3pPr marL="935038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3pPr>
    <a:lvl4pPr marL="1401763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4pPr>
    <a:lvl5pPr marL="1870075" algn="l" defTabSz="94615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Multivariate Analysis        Harrison B. Prosper       Durham, UK 2002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87413D6-4D90-094B-878C-C9B479C8F2AA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393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7747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4C301C-9EF7-E355-B6C7-843289630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 algn="l">
              <a:defRPr/>
            </a:lvl1pPr>
          </a:lstStyle>
          <a:p>
            <a:pPr>
              <a:defRPr/>
            </a:pPr>
            <a:r>
              <a:rPr lang="en-US"/>
              <a:t>FSU: Machine Learning in Physics</a:t>
            </a:r>
            <a:endParaRPr lang="en-US" dirty="0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6487E0-6C48-9842-89A3-09BD27C7057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955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84F67-D0EA-C8DB-1288-825F84C1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2568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73600" y="1295400"/>
            <a:ext cx="3810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480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069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295400"/>
            <a:ext cx="4699000" cy="481965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041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28254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58CF78B-6BF1-F401-D2E4-0AA44F61548A}"/>
              </a:ext>
            </a:extLst>
          </p:cNvPr>
          <p:cNvSpPr/>
          <p:nvPr userDrawn="1"/>
        </p:nvSpPr>
        <p:spPr bwMode="auto">
          <a:xfrm>
            <a:off x="6705600" y="5867400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E472BB36-DE68-CDFF-8FB2-4944562CAFD5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224090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 hasCustomPrompt="1"/>
          </p:nvPr>
        </p:nvSpPr>
        <p:spPr>
          <a:xfrm>
            <a:off x="914400" y="1377696"/>
            <a:ext cx="7772400" cy="1975104"/>
          </a:xfrm>
        </p:spPr>
        <p:txBody>
          <a:bodyPr/>
          <a:lstStyle>
            <a:lvl1pPr marR="9144" algn="l">
              <a:defRPr sz="3600" b="1" cap="all" spc="0" baseline="0">
                <a:effectLst>
                  <a:reflection blurRad="12700" stA="34000" endA="740" endPos="53000" dir="5400000" sy="-100000" algn="bl" rotWithShape="0"/>
                </a:effectLst>
                <a:latin typeface="Arial"/>
                <a:cs typeface="Arial"/>
              </a:defRPr>
            </a:lvl1pPr>
          </a:lstStyle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514EB4-1C3F-7203-17FC-7424F799880C}"/>
              </a:ext>
            </a:extLst>
          </p:cNvPr>
          <p:cNvSpPr txBox="1">
            <a:spLocks/>
          </p:cNvSpPr>
          <p:nvPr userDrawn="1"/>
        </p:nvSpPr>
        <p:spPr bwMode="auto">
          <a:xfrm>
            <a:off x="914400" y="3511296"/>
            <a:ext cx="7772400" cy="197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marR="9144" algn="l" rtl="0" eaLnBrk="0" fontAlgn="base" hangingPunct="0">
              <a:spcBef>
                <a:spcPct val="0"/>
              </a:spcBef>
              <a:spcAft>
                <a:spcPct val="0"/>
              </a:spcAft>
              <a:defRPr sz="3600" b="1" cap="all" spc="0" baseline="0">
                <a:solidFill>
                  <a:srgbClr val="0000CC"/>
                </a:solidFill>
                <a:effectLst>
                  <a:reflection blurRad="12700" stA="34000" endA="740" endPos="53000" dir="5400000" sy="-100000" algn="bl" rotWithShape="0"/>
                </a:effectLst>
                <a:latin typeface="Arial"/>
                <a:ea typeface="ＭＳ Ｐゴシック" pitchFamily="-109" charset="-128"/>
                <a:cs typeface="Arial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  <a:ea typeface="ＭＳ Ｐゴシック" pitchFamily="-109" charset="-128"/>
                <a:cs typeface="ＭＳ Ｐゴシック" pitchFamily="-109" charset="-128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CC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Times New Roman" pitchFamily="-65" charset="0"/>
              </a:defRPr>
            </a:lvl9pPr>
          </a:lstStyle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Harrison B. prosper</a:t>
            </a:r>
          </a:p>
          <a:p>
            <a:endParaRPr lang="en-US" sz="2400" b="0" i="0" kern="0" cap="small" baseline="0" dirty="0">
              <a:solidFill>
                <a:schemeClr val="tx1"/>
              </a:solidFill>
              <a:latin typeface="+mn-lt"/>
            </a:endParaRPr>
          </a:p>
          <a:p>
            <a:r>
              <a:rPr lang="en-US" sz="2400" b="0" i="0" kern="0" cap="small" baseline="0" dirty="0">
                <a:solidFill>
                  <a:schemeClr val="tx1"/>
                </a:solidFill>
                <a:latin typeface="+mn-lt"/>
              </a:rPr>
              <a:t>PHY6938</a:t>
            </a:r>
            <a:endParaRPr lang="en-US" sz="2800" b="0" i="0" kern="0" cap="small" baseline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EC9E5B-8A28-1B6B-D3E7-3E9521354FBE}"/>
              </a:ext>
            </a:extLst>
          </p:cNvPr>
          <p:cNvSpPr/>
          <p:nvPr userDrawn="1"/>
        </p:nvSpPr>
        <p:spPr bwMode="auto">
          <a:xfrm>
            <a:off x="762000" y="3511296"/>
            <a:ext cx="914400" cy="914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DF16E033-80B5-2ADB-62C6-C637CCE38381}"/>
              </a:ext>
            </a:extLst>
          </p:cNvPr>
          <p:cNvSpPr/>
          <p:nvPr userDrawn="1"/>
        </p:nvSpPr>
        <p:spPr bwMode="auto">
          <a:xfrm>
            <a:off x="8449294" y="6458197"/>
            <a:ext cx="685800" cy="381000"/>
          </a:xfrm>
          <a:prstGeom prst="rect">
            <a:avLst/>
          </a:prstGeom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-65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069620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295400"/>
            <a:ext cx="7772400" cy="481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0F15DE-6B04-7264-D863-843F42C0E0E9}"/>
              </a:ext>
            </a:extLst>
          </p:cNvPr>
          <p:cNvCxnSpPr/>
          <p:nvPr userDrawn="1"/>
        </p:nvCxnSpPr>
        <p:spPr bwMode="auto">
          <a:xfrm>
            <a:off x="0" y="6400800"/>
            <a:ext cx="9144000" cy="0"/>
          </a:xfrm>
          <a:prstGeom prst="line">
            <a:avLst/>
          </a:prstGeom>
          <a:noFill/>
          <a:ln w="12700" cap="flat" cmpd="sng" algn="ctr">
            <a:solidFill>
              <a:srgbClr val="0033CC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220806-BEE9-EFFE-0921-DFEF6BB8FA1D}"/>
              </a:ext>
            </a:extLst>
          </p:cNvPr>
          <p:cNvSpPr txBox="1"/>
          <p:nvPr userDrawn="1"/>
        </p:nvSpPr>
        <p:spPr>
          <a:xfrm>
            <a:off x="11474" y="6474023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FSU: Machine Learning in Physics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B4AF15-DD31-995A-6565-3F133A45E1D8}"/>
              </a:ext>
            </a:extLst>
          </p:cNvPr>
          <p:cNvSpPr txBox="1"/>
          <p:nvPr userDrawn="1"/>
        </p:nvSpPr>
        <p:spPr>
          <a:xfrm>
            <a:off x="8642684" y="6443246"/>
            <a:ext cx="4251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79503ECA-0FA0-C844-BE1C-9E0ADD6C9254}" type="slidenum">
              <a:rPr lang="en-US" sz="1600" smtClean="0"/>
              <a:t>‹#›</a:t>
            </a:fld>
            <a:endParaRPr 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90" r:id="rId2"/>
    <p:sldLayoutId id="2147483889" r:id="rId3"/>
    <p:sldLayoutId id="2147483888" r:id="rId4"/>
    <p:sldLayoutId id="2147483891" r:id="rId5"/>
    <p:sldLayoutId id="2147483884" r:id="rId6"/>
    <p:sldLayoutId id="2147483885" r:id="rId7"/>
    <p:sldLayoutId id="2147483886" r:id="rId8"/>
    <p:sldLayoutId id="2147483892" r:id="rId9"/>
    <p:sldLayoutId id="2147483893" r:id="rId10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/>
          <a:ea typeface="ＭＳ Ｐゴシック" pitchFamily="-109" charset="-128"/>
          <a:cs typeface="Times New Roman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  <a:ea typeface="ＭＳ Ｐゴシック" pitchFamily="-109" charset="-128"/>
          <a:cs typeface="ＭＳ Ｐゴシック" pitchFamily="-109" charset="-128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rgbClr val="0000CC"/>
          </a:solidFill>
          <a:effectLst>
            <a:outerShdw blurRad="38100" dist="38100" dir="2700000" algn="tl">
              <a:srgbClr val="DDDDDD"/>
            </a:outerShdw>
          </a:effectLst>
          <a:latin typeface="Times New Roman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109" charset="-128"/>
          <a:cs typeface="Times New Roman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9900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00CC"/>
        </a:buClr>
        <a:buFont typeface="Wingdings" pitchFamily="2" charset="2"/>
        <a:buChar char="Ø"/>
        <a:defRPr sz="24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000">
          <a:solidFill>
            <a:schemeClr val="tx1"/>
          </a:solidFill>
          <a:latin typeface="Times New Roman"/>
          <a:ea typeface="ＭＳ Ｐゴシック" pitchFamily="-65" charset="-128"/>
          <a:cs typeface="Times New Roman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E000CB-EC61-7DFA-0258-19D3DFAC4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in physics</a:t>
            </a:r>
            <a:br>
              <a:rPr lang="en-US" dirty="0"/>
            </a:br>
            <a:br>
              <a:rPr lang="en-US" dirty="0">
                <a:solidFill>
                  <a:schemeClr val="accent1"/>
                </a:solidFill>
              </a:rPr>
            </a:br>
            <a:r>
              <a:rPr lang="en-US" dirty="0">
                <a:solidFill>
                  <a:schemeClr val="accent1"/>
                </a:solidFill>
              </a:rPr>
              <a:t>Projects</a:t>
            </a:r>
            <a:endParaRPr lang="en-US" sz="2400" dirty="0">
              <a:solidFill>
                <a:srgbClr val="0033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334222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8A5AF-461D-C51D-EF42-F91E6FE33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EBA238-9761-443C-E110-F9D0F75D0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Thursday class will be devoted to work on your project. You’re strongly advised to show up!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free to help each other, but your paper must be your own.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are free to use any resources, but you must cite all them.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You must document the data used, the architecture of your model, the training protocol and the results.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C0FF786-FAA9-F3FC-5433-937C3E99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Ground Rules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37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8D570-35C0-085A-82B5-A15CAE9CD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C70F183-CAEC-340C-62FE-DC0706536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project has 3 parts: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a machine-learning model to solve one of the following classes of problem: </a:t>
            </a:r>
            <a:r>
              <a:rPr lang="en-US" dirty="0">
                <a:solidFill>
                  <a:srgbClr val="0033CC"/>
                </a:solidFill>
              </a:rPr>
              <a:t>classification</a:t>
            </a:r>
            <a:r>
              <a:rPr lang="en-US" dirty="0"/>
              <a:t>, </a:t>
            </a:r>
            <a:r>
              <a:rPr lang="en-US" dirty="0">
                <a:solidFill>
                  <a:srgbClr val="0033CC"/>
                </a:solidFill>
              </a:rPr>
              <a:t>regression</a:t>
            </a:r>
            <a:r>
              <a:rPr lang="en-US" dirty="0"/>
              <a:t>, </a:t>
            </a:r>
            <a:r>
              <a:rPr lang="en-US" dirty="0">
                <a:solidFill>
                  <a:srgbClr val="0033CC"/>
                </a:solidFill>
              </a:rPr>
              <a:t>anomaly detection</a:t>
            </a:r>
            <a:r>
              <a:rPr lang="en-US" dirty="0"/>
              <a:t>, or an </a:t>
            </a:r>
            <a:r>
              <a:rPr lang="en-US" dirty="0">
                <a:solidFill>
                  <a:srgbClr val="0033CC"/>
                </a:solidFill>
              </a:rPr>
              <a:t>ordinary differential equation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 the project in a short paper using the </a:t>
            </a:r>
            <a:r>
              <a:rPr lang="en-US" dirty="0" err="1">
                <a:solidFill>
                  <a:srgbClr val="0033CC"/>
                </a:solidFill>
              </a:rPr>
              <a:t>cernrep</a:t>
            </a:r>
            <a:r>
              <a:rPr lang="en-US" dirty="0"/>
              <a:t> LaTeX package.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Give a 10-minute presentation of your project during the last week of the semester.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8DD676-75FE-0D9F-2768-0894B599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544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37ADB-845B-6879-DE22-3B0BC6BE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Problem </a:t>
                </a:r>
                <a:r>
                  <a:rPr lang="en-US" dirty="0"/>
                  <a:t>You can either choose a problem from your field or tackle one of the following problems.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Jet image classification.</a:t>
                </a:r>
                <a:br>
                  <a:rPr lang="en-US" dirty="0"/>
                </a:b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Nuclear properties modeling </a:t>
                </a:r>
                <a:r>
                  <a:rPr lang="en-US" dirty="0">
                    <a:latin typeface="+mn-lt"/>
                  </a:rPr>
                  <a:t>(AME 2020).</a:t>
                </a:r>
                <a:br>
                  <a:rPr lang="en-US" dirty="0">
                    <a:latin typeface="+mn-lt"/>
                  </a:rPr>
                </a:b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Solve the Friedmann equation for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CDM</m:t>
                    </m:r>
                  </m:oMath>
                </a14:m>
                <a:r>
                  <a:rPr lang="en-US" dirty="0">
                    <a:latin typeface="+mn-lt"/>
                  </a:rPr>
                  <a:t> model.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>
                  <a:latin typeface="+mn-lt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>
                    <a:latin typeface="+mn-lt"/>
                  </a:rPr>
                  <a:t>Anomaly detection using density ratio.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DDD0A48-ACAE-4C5E-CE0A-3057013172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935633B1-E622-7DC1-C9B6-A501770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10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13FDC-E4AD-724D-0315-AFD499D44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generated image&#10;&#10;Description automatically generated">
            <a:extLst>
              <a:ext uri="{FF2B5EF4-FFF2-40B4-BE49-F238E27FC236}">
                <a16:creationId xmlns:a16="http://schemas.microsoft.com/office/drawing/2014/main" id="{1D0E549C-4A2E-A406-EF02-425BB60C8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3205692"/>
            <a:ext cx="3810000" cy="30427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9BEAC5B-5DDB-97B7-B36F-1AF501089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Problem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: </a:t>
            </a:r>
            <a:r>
              <a:rPr lang="en-US" dirty="0">
                <a:latin typeface="+mn-lt"/>
              </a:rPr>
              <a:t>Using 2D images of jets of particles, classify them into two classes: jets initiated by gluons or by quarks.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+mn-lt"/>
              </a:rPr>
              <a:t>Dataset</a:t>
            </a:r>
            <a:r>
              <a:rPr lang="en-US" dirty="0">
                <a:latin typeface="+mn-lt"/>
              </a:rPr>
              <a:t>: Images of shape (1, 16, 16), which have been divided into: </a:t>
            </a:r>
            <a:r>
              <a:rPr lang="en-US" dirty="0"/>
              <a:t>['</a:t>
            </a:r>
            <a:r>
              <a:rPr lang="en-US" dirty="0" err="1"/>
              <a:t>test_x</a:t>
            </a:r>
            <a:r>
              <a:rPr lang="en-US" dirty="0"/>
              <a:t>', '</a:t>
            </a:r>
            <a:r>
              <a:rPr lang="en-US" dirty="0" err="1"/>
              <a:t>test_y</a:t>
            </a:r>
            <a:r>
              <a:rPr lang="en-US" dirty="0"/>
              <a:t>', '</a:t>
            </a:r>
            <a:r>
              <a:rPr lang="en-US" dirty="0" err="1"/>
              <a:t>train_x</a:t>
            </a:r>
            <a:r>
              <a:rPr lang="en-US" dirty="0"/>
              <a:t>', '</a:t>
            </a:r>
            <a:r>
              <a:rPr lang="en-US" dirty="0" err="1"/>
              <a:t>train_y</a:t>
            </a:r>
            <a:r>
              <a:rPr lang="en-US" dirty="0"/>
              <a:t>', '</a:t>
            </a:r>
            <a:r>
              <a:rPr lang="en-US" dirty="0" err="1"/>
              <a:t>valid_x</a:t>
            </a:r>
            <a:r>
              <a:rPr lang="en-US" dirty="0"/>
              <a:t>', '</a:t>
            </a:r>
            <a:r>
              <a:rPr lang="en-US" dirty="0" err="1"/>
              <a:t>valid_y</a:t>
            </a:r>
            <a:r>
              <a:rPr lang="en-US" dirty="0"/>
              <a:t>’]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+mn-lt"/>
              </a:rPr>
              <a:t>Filename:	</a:t>
            </a:r>
            <a:r>
              <a:rPr lang="en-US" dirty="0">
                <a:latin typeface="+mn-lt"/>
              </a:rPr>
              <a:t>jets.h5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len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train_x</a:t>
            </a:r>
            <a:r>
              <a:rPr lang="en-US" dirty="0">
                <a:latin typeface="+mn-lt"/>
              </a:rPr>
              <a:t>):	50,000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len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valid_x</a:t>
            </a:r>
            <a:r>
              <a:rPr lang="en-US" dirty="0">
                <a:latin typeface="+mn-lt"/>
              </a:rPr>
              <a:t>):	5000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len</a:t>
            </a:r>
            <a:r>
              <a:rPr lang="en-US" dirty="0">
                <a:latin typeface="+mn-lt"/>
              </a:rPr>
              <a:t>(</a:t>
            </a:r>
            <a:r>
              <a:rPr lang="en-US" dirty="0" err="1">
                <a:latin typeface="+mn-lt"/>
              </a:rPr>
              <a:t>test_x</a:t>
            </a:r>
            <a:r>
              <a:rPr lang="en-US" dirty="0">
                <a:latin typeface="+mn-lt"/>
              </a:rPr>
              <a:t>):	5000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D215FD5-FB8E-890A-9D9F-D36967A4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Jet Classification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217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88CAF-0593-796F-C29C-7AAEAAD24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F3B5DDC-4EAF-2F56-8954-3FA30737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Problem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: 	</a:t>
            </a:r>
            <a:r>
              <a:rPr lang="en-US" dirty="0">
                <a:latin typeface="+mn-lt"/>
              </a:rPr>
              <a:t>Predict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a nuclear property given N, Z, and A. </a:t>
            </a: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+mn-lt"/>
              </a:rPr>
              <a:t>Dataset</a:t>
            </a:r>
            <a:r>
              <a:rPr lang="en-US" dirty="0">
                <a:latin typeface="+mn-lt"/>
              </a:rPr>
              <a:t>: 	3,558 nuclei from the AME 2020 mass data</a:t>
            </a:r>
            <a:r>
              <a:rPr lang="en-US" baseline="30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Filename</a:t>
            </a:r>
            <a:r>
              <a:rPr lang="en-US" dirty="0"/>
              <a:t>: 	AME2020.csv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1. The AME 2020 atomic mass evaluation, Chinese Phys. C </a:t>
            </a:r>
            <a:r>
              <a:rPr lang="en-US" sz="1400" b="1" dirty="0"/>
              <a:t>45</a:t>
            </a:r>
            <a:r>
              <a:rPr lang="en-US" sz="1400" dirty="0"/>
              <a:t>, 030002 (2021) and Chinese Phys. C </a:t>
            </a:r>
            <a:r>
              <a:rPr lang="en-US" sz="1400" b="1" dirty="0"/>
              <a:t>45</a:t>
            </a:r>
            <a:r>
              <a:rPr lang="en-US" sz="1400" dirty="0"/>
              <a:t>, 030003 (2021). 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E6F885E-C0EE-4CFF-672F-6992BE54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Properties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6" name="Picture 5" descr="A table with numbers and letters&#10;&#10;Description automatically generated">
            <a:extLst>
              <a:ext uri="{FF2B5EF4-FFF2-40B4-BE49-F238E27FC236}">
                <a16:creationId xmlns:a16="http://schemas.microsoft.com/office/drawing/2014/main" id="{1D503261-3538-F1EE-C86F-0E32BCE6C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286000"/>
            <a:ext cx="6857383" cy="29166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4163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FAFF5-5F67-8B2F-F2FE-E86A398DC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298E133-CBB9-10E2-E659-322850202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</a:rPr>
              <a:t>Problem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: </a:t>
            </a:r>
            <a:r>
              <a:rPr lang="en-US" dirty="0">
                <a:latin typeface="+mn-lt"/>
              </a:rPr>
              <a:t>Predict</a:t>
            </a:r>
            <a:r>
              <a:rPr lang="en-US" dirty="0">
                <a:solidFill>
                  <a:srgbClr val="0033CC"/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a nuclear property given N, Z, and A.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+mn-lt"/>
              </a:rPr>
              <a:t>Dataset</a:t>
            </a:r>
            <a:r>
              <a:rPr lang="en-US" dirty="0">
                <a:latin typeface="+mn-lt"/>
              </a:rPr>
              <a:t>: 3,558 nuclei from the AME 2020 mass data</a:t>
            </a:r>
            <a:r>
              <a:rPr lang="en-US" baseline="30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33CC"/>
                </a:solidFill>
                <a:latin typeface="+mn-lt"/>
              </a:rPr>
              <a:t>Energy Variables</a:t>
            </a:r>
            <a:r>
              <a:rPr lang="en-US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Mexcess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bindingE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betaE</a:t>
            </a:r>
            <a:r>
              <a:rPr lang="en-US" dirty="0">
                <a:latin typeface="+mn-lt"/>
              </a:rPr>
              <a:t>:	in MeV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atomicM</a:t>
            </a:r>
            <a:r>
              <a:rPr lang="en-US" dirty="0">
                <a:latin typeface="+mn-lt"/>
              </a:rPr>
              <a:t>:			relative atomic mass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>
                <a:latin typeface="+mn-lt"/>
              </a:rPr>
              <a:t>Note: entries in the CSV file with -999 implies missing data.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2E3FC76-399A-6308-853A-984300C56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Nuclear Properties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9547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8226-2C67-CB76-C0F2-E0DD1BC78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B98235D-89F5-65CF-1F3C-36CAF28E36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Problem</a:t>
                </a: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: </a:t>
                </a:r>
                <a:r>
                  <a:rPr lang="en-US" dirty="0">
                    <a:latin typeface="+mn-lt"/>
                  </a:rPr>
                  <a:t>Solve the Friedmann equation using a PINN.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Dataset</a:t>
                </a:r>
                <a:r>
                  <a:rPr lang="en-US" dirty="0">
                    <a:latin typeface="+mn-lt"/>
                  </a:rPr>
                  <a:t>: To be generated by you! </a:t>
                </a:r>
                <a:br>
                  <a:rPr lang="en-US" dirty="0">
                    <a:latin typeface="+mn-lt"/>
                  </a:rPr>
                </a:b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Equation</a:t>
                </a:r>
                <a:r>
                  <a:rPr lang="en-US" dirty="0">
                    <a:latin typeface="+mn-lt"/>
                  </a:rPr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for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CDM</m:t>
                    </m:r>
                  </m:oMath>
                </a14:m>
                <a:r>
                  <a:rPr lang="en-US" dirty="0"/>
                  <a:t> model,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Λ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Initial condition</a:t>
                </a:r>
                <a:r>
                  <a:rPr lang="en-US" dirty="0"/>
                  <a:t>: 	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Suggested domain</a:t>
                </a:r>
                <a:r>
                  <a:rPr lang="en-US" dirty="0">
                    <a:latin typeface="+mn-lt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33CC"/>
                                </a:solidFill>
                                <a:latin typeface="Cambria Math" panose="02040503050406030204" pitchFamily="18" charset="0"/>
                              </a:rPr>
                              <m:t>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=(0, 1.5)</m:t>
                    </m:r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⨂(0, 1)⨂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with the constraint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33CC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>
                    <a:latin typeface="+mn-lt"/>
                  </a:rPr>
                  <a:t>.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EB98235D-89F5-65CF-1F3C-36CAF28E36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 r="-1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45B34CB2-E444-0692-5E01-381511748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Friedmann Equation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580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80A5-04AD-FE51-8D0E-BDEA20C2D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D840D64-988A-B2AF-C8A3-9D1A470291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</a:rPr>
                  <a:t>Problem</a:t>
                </a: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: </a:t>
                </a:r>
                <a:r>
                  <a:rPr lang="en-US" dirty="0">
                    <a:latin typeface="+mn-lt"/>
                  </a:rPr>
                  <a:t>Detect an unknown signal in a dataset.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Dataset</a:t>
                </a:r>
                <a:r>
                  <a:rPr lang="en-US" dirty="0">
                    <a:latin typeface="+mn-lt"/>
                  </a:rPr>
                  <a:t>: Data comprising a mixture of mostly background plus a small signal and another containing background only.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0033CC"/>
                    </a:solidFill>
                    <a:latin typeface="+mn-lt"/>
                  </a:rPr>
                  <a:t>Anomaly Detector</a:t>
                </a:r>
                <a:r>
                  <a:rPr lang="en-US" dirty="0">
                    <a:latin typeface="+mn-lt"/>
                  </a:rPr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𝑑𝑎𝑡𝑎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𝑏𝑘𝑔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the threshold above which you declare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to be a</a:t>
                </a:r>
                <a:r>
                  <a:rPr lang="en-US" dirty="0">
                    <a:solidFill>
                      <a:srgbClr val="0033CC"/>
                    </a:solidFill>
                  </a:rPr>
                  <a:t> </a:t>
                </a:r>
                <a:r>
                  <a:rPr lang="en-US" dirty="0"/>
                  <a:t>signal. You can assume that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𝑑𝑎𝑡𝑎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𝑠𝑖𝑔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𝑏𝑘𝑔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8D840D64-988A-B2AF-C8A3-9D1A470291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1200" y="1295400"/>
                <a:ext cx="7975600" cy="4819650"/>
              </a:xfrm>
              <a:blipFill>
                <a:blip r:embed="rId2"/>
                <a:stretch>
                  <a:fillRect l="-1274" t="-1316" r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6">
            <a:extLst>
              <a:ext uri="{FF2B5EF4-FFF2-40B4-BE49-F238E27FC236}">
                <a16:creationId xmlns:a16="http://schemas.microsoft.com/office/drawing/2014/main" id="{7B8D65E0-9012-74C2-B560-CF6F4601D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Anomaly Detection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134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ADE53-32C9-6F16-DF12-A31D61876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B4B20E2-2ABC-3126-8344-358F43391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" y="1295400"/>
            <a:ext cx="7975600" cy="48196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Your Paper, which should be </a:t>
            </a:r>
            <a:r>
              <a:rPr lang="en-US" dirty="0">
                <a:solidFill>
                  <a:srgbClr val="0033CC"/>
                </a:solidFill>
              </a:rPr>
              <a:t>at most 5 pages</a:t>
            </a:r>
            <a:r>
              <a:rPr lang="en-US" dirty="0"/>
              <a:t>, excluding references, must include the following elements and sections: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Title and an Abstract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Dataset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Model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Summary</a:t>
            </a:r>
            <a:br>
              <a:rPr lang="en-US" dirty="0"/>
            </a:br>
            <a:r>
              <a:rPr lang="en-US" dirty="0"/>
              <a:t> 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ACB54B4-DCC5-8FEA-4E35-54EFE4A1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Writeup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76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7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3399FF"/>
      </a:accent1>
      <a:accent2>
        <a:srgbClr val="99FFCC"/>
      </a:accent2>
      <a:accent3>
        <a:srgbClr val="FFFFFF"/>
      </a:accent3>
      <a:accent4>
        <a:srgbClr val="000000"/>
      </a:accent4>
      <a:accent5>
        <a:srgbClr val="ADCAFF"/>
      </a:accent5>
      <a:accent6>
        <a:srgbClr val="8AE7B9"/>
      </a:accent6>
      <a:hlink>
        <a:srgbClr val="CC00CC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pitchFamily="-65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1" id="{C3F3F02C-A0EA-B24E-929C-A6C346386062}" vid="{27EB58C2-21AD-A141-B9F0-987C112EF1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8C64F51-4645-064B-ACDC-0DE76AF412F6}">
  <we:reference id="wa200000729" version="3.19.222.0" store="en-US" storeType="OMEX"/>
  <we:alternateReferences>
    <we:reference id="wa200000729" version="3.19.222.0" store="wa20000072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Design</Template>
  <TotalTime>9805</TotalTime>
  <Words>618</Words>
  <Application>Microsoft Macintosh PowerPoint</Application>
  <PresentationFormat>Letter Paper (8.5x11 in)</PresentationFormat>
  <Paragraphs>89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Cambria Math</vt:lpstr>
      <vt:lpstr>Times New Roman</vt:lpstr>
      <vt:lpstr>Wingdings</vt:lpstr>
      <vt:lpstr>Default Design</vt:lpstr>
      <vt:lpstr>Machine learning in physics  Projects</vt:lpstr>
      <vt:lpstr>Project Description</vt:lpstr>
      <vt:lpstr>Project Description</vt:lpstr>
      <vt:lpstr>Jet Classification</vt:lpstr>
      <vt:lpstr>Nuclear Properties</vt:lpstr>
      <vt:lpstr>Nuclear Properties</vt:lpstr>
      <vt:lpstr>Friedmann Equation</vt:lpstr>
      <vt:lpstr>Anomaly Detection</vt:lpstr>
      <vt:lpstr>Writeup</vt:lpstr>
      <vt:lpstr>Ground Rules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Harrison Prosper</dc:creator>
  <cp:lastModifiedBy>Harrison Prosper</cp:lastModifiedBy>
  <cp:revision>41</cp:revision>
  <cp:lastPrinted>2019-01-07T00:35:58Z</cp:lastPrinted>
  <dcterms:created xsi:type="dcterms:W3CDTF">2024-08-29T20:46:20Z</dcterms:created>
  <dcterms:modified xsi:type="dcterms:W3CDTF">2024-10-26T20:45:30Z</dcterms:modified>
</cp:coreProperties>
</file>