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788" r:id="rId3"/>
    <p:sldId id="1002" r:id="rId4"/>
    <p:sldId id="994" r:id="rId5"/>
    <p:sldId id="1004" r:id="rId6"/>
    <p:sldId id="1005" r:id="rId7"/>
    <p:sldId id="995" r:id="rId8"/>
    <p:sldId id="1006" r:id="rId9"/>
    <p:sldId id="1007" r:id="rId10"/>
    <p:sldId id="1009" r:id="rId11"/>
    <p:sldId id="1021" r:id="rId12"/>
    <p:sldId id="1010" r:id="rId13"/>
    <p:sldId id="1008" r:id="rId14"/>
    <p:sldId id="1011" r:id="rId15"/>
    <p:sldId id="1012" r:id="rId16"/>
    <p:sldId id="1013" r:id="rId17"/>
    <p:sldId id="1014" r:id="rId18"/>
    <p:sldId id="1020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395F6"/>
    <a:srgbClr val="FFFC8F"/>
    <a:srgbClr val="7A326F"/>
    <a:srgbClr val="FF0000"/>
    <a:srgbClr val="98CA00"/>
    <a:srgbClr val="4032A1"/>
    <a:srgbClr val="6BEEE1"/>
    <a:srgbClr val="99CA00"/>
    <a:srgbClr val="A0C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/>
    <p:restoredTop sz="86484"/>
  </p:normalViewPr>
  <p:slideViewPr>
    <p:cSldViewPr>
      <p:cViewPr varScale="1">
        <p:scale>
          <a:sx n="90" d="100"/>
          <a:sy n="90" d="100"/>
        </p:scale>
        <p:origin x="2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0D40BC-7ACD-8841-9B8A-CC0F47AA4BB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E8D3-405F-8246-8864-9DF28E2D2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B39C7-D2B5-7240-8251-53AAF7481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1B93-8128-4F43-B650-5CAB5BC25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75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171793D4-CF29-4A4F-9409-4FE4F483A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2" r:id="rId2"/>
    <p:sldLayoutId id="2147483884" r:id="rId3"/>
    <p:sldLayoutId id="2147483885" r:id="rId4"/>
    <p:sldLayoutId id="214748389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news.cornell.edu/stories/2019/09/professors-perceptron-paved-way-ai-60-years-too-so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1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14400" y="1987296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  <a:ea typeface="+mj-ea"/>
                <a:cs typeface="+mj-cs"/>
              </a:rPr>
              <a:t>Machine Learning In </a:t>
            </a:r>
            <a:r>
              <a:rPr lang="en-US" dirty="0" err="1">
                <a:solidFill>
                  <a:srgbClr val="0033CC"/>
                </a:solidFill>
                <a:ea typeface="+mj-ea"/>
                <a:cs typeface="+mj-cs"/>
              </a:rPr>
              <a:t>PHYsics</a:t>
            </a:r>
            <a:br>
              <a:rPr lang="en-US" dirty="0">
                <a:solidFill>
                  <a:srgbClr val="0033CC"/>
                </a:solidFill>
                <a:ea typeface="+mj-ea"/>
                <a:cs typeface="+mj-cs"/>
              </a:rPr>
            </a:br>
            <a:r>
              <a:rPr lang="en-US" sz="3200" dirty="0" err="1">
                <a:solidFill>
                  <a:schemeClr val="accent1"/>
                </a:solidFill>
                <a:ea typeface="+mj-ea"/>
                <a:cs typeface="+mj-cs"/>
              </a:rPr>
              <a:t>FoundationS</a:t>
            </a:r>
            <a:r>
              <a:rPr lang="en-US" sz="3200" dirty="0">
                <a:solidFill>
                  <a:schemeClr val="accent1"/>
                </a:solidFill>
                <a:ea typeface="+mj-ea"/>
                <a:cs typeface="+mj-cs"/>
              </a:rPr>
              <a:t>	2</a:t>
            </a:r>
            <a:br>
              <a:rPr lang="en-US" dirty="0">
                <a:solidFill>
                  <a:srgbClr val="FFFF00"/>
                </a:solidFill>
                <a:ea typeface="+mj-ea"/>
                <a:cs typeface="+mj-cs"/>
              </a:rPr>
            </a:br>
            <a:endParaRPr lang="en-US" b="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990600" y="4267200"/>
            <a:ext cx="79248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Harrison B. Prosper</a:t>
            </a:r>
          </a:p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PHY 6938	Fall 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:r>
                  <a:rPr lang="en-US" sz="2400" dirty="0"/>
                  <a:t>iven the complexity of </a:t>
                </a:r>
                <a:r>
                  <a:rPr lang="en-US" dirty="0"/>
                  <a:t>ML models (i.e., ML functions), it is now common to use a graphical representation of these models that uses higher-level components.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58"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AE0CE-CB5A-9330-8EA0-6E62B7E6E685}"/>
              </a:ext>
            </a:extLst>
          </p:cNvPr>
          <p:cNvGrpSpPr/>
          <p:nvPr/>
        </p:nvGrpSpPr>
        <p:grpSpPr>
          <a:xfrm>
            <a:off x="4648200" y="1295400"/>
            <a:ext cx="2162628" cy="5105400"/>
            <a:chOff x="5304972" y="1295400"/>
            <a:chExt cx="2162628" cy="5105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6CC05A-C6C8-65CE-BF31-ECA3367B4E7A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04F4DF-7E47-F6D3-EF2B-17B4A70CE1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7BD658-F520-7977-6AEE-821A2A725F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E395F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46F376-F44F-6103-892E-583677D716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190139-F5E0-40F4-47AA-E1C1BBE9ABDE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56A9F9-52B3-CF8B-A6BF-3C4D88FCE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ADC26F4-AB00-CE8C-ED19-F1C1C730B9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C667F0-5808-A57E-5077-CA067511BF4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4CA97-135C-E5C0-AA35-9599896E19BF}"/>
              </a:ext>
            </a:extLst>
          </p:cNvPr>
          <p:cNvGrpSpPr/>
          <p:nvPr/>
        </p:nvGrpSpPr>
        <p:grpSpPr>
          <a:xfrm>
            <a:off x="6955757" y="2224032"/>
            <a:ext cx="1872484" cy="1456543"/>
            <a:chOff x="6955757" y="2224032"/>
            <a:chExt cx="1872484" cy="1456543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004E1DDC-406E-1522-896E-C9062110BDAF}"/>
                </a:ext>
              </a:extLst>
            </p:cNvPr>
            <p:cNvSpPr/>
            <p:nvPr/>
          </p:nvSpPr>
          <p:spPr bwMode="auto">
            <a:xfrm>
              <a:off x="6955757" y="2224032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155D0B-3841-C3AC-1D2F-272C86F34EC8}"/>
                </a:ext>
              </a:extLst>
            </p:cNvPr>
            <p:cNvSpPr txBox="1"/>
            <p:nvPr/>
          </p:nvSpPr>
          <p:spPr>
            <a:xfrm>
              <a:off x="7696200" y="2715651"/>
              <a:ext cx="1132041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ECFF7C-6246-C72A-CC16-F4A0D8F34C7A}"/>
              </a:ext>
            </a:extLst>
          </p:cNvPr>
          <p:cNvGrpSpPr/>
          <p:nvPr/>
        </p:nvGrpSpPr>
        <p:grpSpPr>
          <a:xfrm>
            <a:off x="6963228" y="4114800"/>
            <a:ext cx="1879602" cy="1456543"/>
            <a:chOff x="6963228" y="4114800"/>
            <a:chExt cx="1879602" cy="14565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DF1DCF-BD6D-1509-CE3B-EED20334E4CA}"/>
                </a:ext>
              </a:extLst>
            </p:cNvPr>
            <p:cNvSpPr txBox="1"/>
            <p:nvPr/>
          </p:nvSpPr>
          <p:spPr>
            <a:xfrm>
              <a:off x="7710789" y="4611077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6D2C5ABD-5A3F-016D-254C-0D8D77E804FC}"/>
                </a:ext>
              </a:extLst>
            </p:cNvPr>
            <p:cNvSpPr/>
            <p:nvPr/>
          </p:nvSpPr>
          <p:spPr bwMode="auto">
            <a:xfrm>
              <a:off x="6963228" y="4114800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A71C015-3151-064D-BE31-6B9C4047DA20}"/>
              </a:ext>
            </a:extLst>
          </p:cNvPr>
          <p:cNvSpPr/>
          <p:nvPr/>
        </p:nvSpPr>
        <p:spPr bwMode="auto">
          <a:xfrm>
            <a:off x="990600" y="4038600"/>
            <a:ext cx="453572" cy="461665"/>
          </a:xfrm>
          <a:prstGeom prst="rect">
            <a:avLst/>
          </a:prstGeom>
          <a:solidFill>
            <a:srgbClr val="FFFC8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E336F8-52AE-C13F-D355-EA6652670480}"/>
              </a:ext>
            </a:extLst>
          </p:cNvPr>
          <p:cNvSpPr/>
          <p:nvPr/>
        </p:nvSpPr>
        <p:spPr bwMode="auto">
          <a:xfrm>
            <a:off x="983343" y="4800600"/>
            <a:ext cx="482600" cy="4616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B52839-182A-69A0-8DB4-9922D0B86A1A}"/>
              </a:ext>
            </a:extLst>
          </p:cNvPr>
          <p:cNvSpPr/>
          <p:nvPr/>
        </p:nvSpPr>
        <p:spPr bwMode="auto">
          <a:xfrm>
            <a:off x="990600" y="5710535"/>
            <a:ext cx="482600" cy="461665"/>
          </a:xfrm>
          <a:prstGeom prst="rect">
            <a:avLst/>
          </a:prstGeom>
          <a:solidFill>
            <a:srgbClr val="E395F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0E8CD9EF-D08F-FE0E-6842-72FDAE5E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32" y="594355"/>
            <a:ext cx="3980168" cy="580644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147832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for example, is a graphical representation of a </a:t>
            </a:r>
            <a:r>
              <a:rPr lang="en-US" b="1" dirty="0">
                <a:solidFill>
                  <a:srgbClr val="0033CC"/>
                </a:solidFill>
              </a:rPr>
              <a:t>transformer</a:t>
            </a:r>
            <a:r>
              <a:rPr lang="en-US" dirty="0"/>
              <a:t>, the model that powers ChatGPT.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x </a:t>
            </a:r>
            <a:r>
              <a:rPr lang="en-US" dirty="0">
                <a:solidFill>
                  <a:srgbClr val="0033CC"/>
                </a:solidFill>
              </a:rPr>
              <a:t>96</a:t>
            </a:r>
            <a:r>
              <a:rPr lang="en-US" dirty="0"/>
              <a:t> of these “layers”!</a:t>
            </a:r>
          </a:p>
          <a:p>
            <a:pPr marL="0" indent="0" algn="ctr"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3477C1-EFA9-E779-7C57-F6626DCA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1219200"/>
            <a:ext cx="4944208" cy="45910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part of the course, we’ll use a simple synthetic dataset comprising two classes of objects characterized by real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 data are generated from two bivariate normal distributions.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26" t="-1316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our goal is to approximate an unknown function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</a:t>
                </a:r>
                <a:r>
                  <a:rPr lang="en-US" i="1" dirty="0">
                    <a:solidFill>
                      <a:srgbClr val="0033CC"/>
                    </a:solidFill>
                  </a:rPr>
                  <a:t>model</a:t>
                </a:r>
                <a:r>
                  <a:rPr lang="en-US" dirty="0"/>
                  <a:t> on the right.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  <a:blipFill>
                <a:blip r:embed="rId2"/>
                <a:stretch>
                  <a:fillRect l="-1878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893D87-A6CE-00D9-9304-D0BDE36B115A}"/>
              </a:ext>
            </a:extLst>
          </p:cNvPr>
          <p:cNvGrpSpPr/>
          <p:nvPr/>
        </p:nvGrpSpPr>
        <p:grpSpPr>
          <a:xfrm>
            <a:off x="6371772" y="1295400"/>
            <a:ext cx="2162628" cy="5105400"/>
            <a:chOff x="5304972" y="1295400"/>
            <a:chExt cx="2162628" cy="5105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51746-CB45-81AD-1F5B-3965920A3635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1702E5-A62E-C094-839B-5D99C3C349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8A04C7-5B1B-37B4-B272-4BEDFD44EB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1FEACF-AEBE-9016-6F7F-1B1FC3B3A2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DC2338-7135-3A40-F4E8-7F934A974894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A5B5B2-29E0-BB04-1809-49FE4C9644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858C8C-B68A-1837-A7CD-914BB635DC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8A83F1-6622-52AF-5B87-A5ADC1EFDB1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well-known approach is to approximate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a parameterized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and find the </a:t>
                </a:r>
                <a:r>
                  <a:rPr lang="en-US" i="1" dirty="0">
                    <a:solidFill>
                      <a:srgbClr val="0033CC"/>
                    </a:solidFill>
                  </a:rPr>
                  <a:t>best-fit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minimizing 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often referred to as a </a:t>
                </a:r>
                <a:r>
                  <a:rPr lang="en-US" b="1" dirty="0">
                    <a:solidFill>
                      <a:srgbClr val="0033CC"/>
                    </a:solidFill>
                  </a:rPr>
                  <a:t>least-squared fit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machine learning, the least-squares fit is generalized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loss function</a:t>
                </a:r>
                <a:r>
                  <a:rPr lang="en-US" dirty="0"/>
                  <a:t>, measures the discrepancy between the desired </a:t>
                </a:r>
                <a:r>
                  <a:rPr lang="en-US" b="1" dirty="0">
                    <a:solidFill>
                      <a:srgbClr val="0033CC"/>
                    </a:solidFill>
                  </a:rPr>
                  <a:t>target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</a:t>
                </a:r>
                <a:r>
                  <a:rPr lang="en-US" dirty="0"/>
                  <a:t> and the task of minimizing it is called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 minimization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Warning: In ML,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sometimes referred to as the “loss”.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 r="-489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mathematics one can often gain insight by taking the limit of an expression. Let’s take the limit of 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that is, as the amount of data grows without limit.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 that limit, the empirical risk becomes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functional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2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Functional: </a:t>
            </a:r>
            <a:r>
              <a:rPr lang="en-US" dirty="0">
                <a:solidFill>
                  <a:schemeClr val="accent1"/>
                </a:solidFill>
              </a:rPr>
              <a:t>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empirical risk defines a highly corrugated very high-dimensional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goal of an </a:t>
                </a:r>
                <a:r>
                  <a:rPr lang="en-US" b="1" dirty="0">
                    <a:solidFill>
                      <a:srgbClr val="0033CC"/>
                    </a:solidFill>
                  </a:rPr>
                  <a:t>optimizer</a:t>
                </a:r>
                <a:r>
                  <a:rPr lang="en-US" dirty="0"/>
                  <a:t> is to navigate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) associated with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 to find a </a:t>
                </a:r>
                <a:r>
                  <a:rPr lang="en-US" i="1" dirty="0">
                    <a:solidFill>
                      <a:srgbClr val="0033CC"/>
                    </a:solidFill>
                  </a:rPr>
                  <a:t>good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approximation</a:t>
                </a:r>
                <a:r>
                  <a:rPr lang="en-US" dirty="0"/>
                  <a:t> of the lowest point of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) associated </a:t>
                </a:r>
              </a:p>
              <a:p>
                <a:pPr marL="0" indent="0">
                  <a:buNone/>
                </a:pPr>
                <a:r>
                  <a:rPr lang="en-US" dirty="0"/>
                  <a:t>with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infinite</a:t>
                </a:r>
                <a:r>
                  <a:rPr lang="en-US" dirty="0"/>
                  <a:t> amount of data. </a:t>
                </a:r>
              </a:p>
              <a:p>
                <a:pPr marL="0" indent="0">
                  <a:buNone/>
                </a:pPr>
                <a:r>
                  <a:rPr lang="en-US" dirty="0"/>
                  <a:t>When ML researchers say that a </a:t>
                </a:r>
              </a:p>
              <a:p>
                <a:pPr marL="0" indent="0">
                  <a:buNone/>
                </a:pPr>
                <a:r>
                  <a:rPr lang="en-US" dirty="0"/>
                  <a:t>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 this is what they mean.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222BC-2F23-EA0F-2CD1-D71481E3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described the multi-node perceptron and how machine learning models are represented graphically.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illustrated the calculation of the output of a perceptron.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discussed the generalization of least-squared fitting to empirical risk minimization.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94B8-88B9-9484-89B2-64E38473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3077D-8CC8-5858-6B70-2738F6306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C81FC-22BB-324F-8674-6799514B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AI, ML, and DL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287642-FC99-2695-0DFB-0D2BC4DF4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BAEAED-990E-E955-B6FF-65C0C8A84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888CB-D106-B730-C0E9-EC13FFAC90C7}"/>
              </a:ext>
            </a:extLst>
          </p:cNvPr>
          <p:cNvGrpSpPr/>
          <p:nvPr/>
        </p:nvGrpSpPr>
        <p:grpSpPr>
          <a:xfrm>
            <a:off x="1600200" y="1797040"/>
            <a:ext cx="5715000" cy="3416320"/>
            <a:chOff x="1143000" y="1797040"/>
            <a:chExt cx="5715000" cy="34163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BAF810-5997-806E-C47C-4007FDDDB49A}"/>
                </a:ext>
              </a:extLst>
            </p:cNvPr>
            <p:cNvSpPr txBox="1"/>
            <p:nvPr/>
          </p:nvSpPr>
          <p:spPr>
            <a:xfrm>
              <a:off x="1143000" y="1797040"/>
              <a:ext cx="5715000" cy="34163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Artificial Intelligence</a:t>
              </a:r>
            </a:p>
            <a:p>
              <a:r>
                <a:rPr lang="en-US" dirty="0"/>
                <a:t>Algorithms that cause machines to exhibit human- or </a:t>
              </a:r>
              <a:r>
                <a:rPr lang="en-US" i="1" dirty="0"/>
                <a:t>super-human-</a:t>
              </a:r>
              <a:r>
                <a:rPr lang="en-US" dirty="0"/>
                <a:t>level intelligence.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62F5A-8BFC-B784-057B-C7346CD88733}"/>
                </a:ext>
              </a:extLst>
            </p:cNvPr>
            <p:cNvSpPr txBox="1"/>
            <p:nvPr/>
          </p:nvSpPr>
          <p:spPr>
            <a:xfrm>
              <a:off x="1295400" y="3090208"/>
              <a:ext cx="4724400" cy="193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  <a:p>
              <a:r>
                <a:rPr lang="en-US" dirty="0"/>
                <a:t>Algorithms for modeling data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F0A84-8D62-597A-890E-97068EAF9F3C}"/>
                </a:ext>
              </a:extLst>
            </p:cNvPr>
            <p:cNvSpPr txBox="1"/>
            <p:nvPr/>
          </p:nvSpPr>
          <p:spPr>
            <a:xfrm>
              <a:off x="1447800" y="4038600"/>
              <a:ext cx="4448176" cy="830997"/>
            </a:xfrm>
            <a:prstGeom prst="rect">
              <a:avLst/>
            </a:prstGeom>
            <a:solidFill>
              <a:srgbClr val="FFFC8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Deep Learning</a:t>
              </a:r>
            </a:p>
            <a:p>
              <a:r>
                <a:rPr lang="en-US" dirty="0"/>
                <a:t>ML using (large) neural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9C9F-E3C4-BB58-4184-3B4C1A15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1456F-C800-A206-D212-47ECE42A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B39C7-D2B5-7240-8251-53AAF7481C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798E5-4BA3-6F94-A53D-57D16D617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109" charset="-128"/>
                    <a:cs typeface="Times New Roman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Uses functions formed by </a:t>
                </a:r>
                <a:r>
                  <a:rPr lang="en-US" i="1" kern="0" dirty="0">
                    <a:solidFill>
                      <a:srgbClr val="0033CC"/>
                    </a:solidFill>
                  </a:rPr>
                  <a:t>composition:</a:t>
                </a:r>
                <a:br>
                  <a:rPr lang="en-US" kern="0" dirty="0"/>
                </a:b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b="1" kern="0" dirty="0">
                    <a:solidFill>
                      <a:srgbClr val="0033CC"/>
                    </a:solidFill>
                  </a:rPr>
                  <a:t>Example</a:t>
                </a:r>
                <a:r>
                  <a:rPr lang="en-US" kern="0" dirty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ker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dropout</m:t>
                          </m:r>
                          <m:r>
                            <a:rPr lang="en-US" i="1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linear</m:t>
                          </m:r>
                          <m: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flatten</m:t>
                          </m:r>
                          <m:d>
                            <m:d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ker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ker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)))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  <a:blipFill>
                <a:blip r:embed="rId2"/>
                <a:stretch>
                  <a:fillRect l="-123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2A07E0-6AE4-91D6-818C-3D4BD57D70A1}"/>
              </a:ext>
            </a:extLst>
          </p:cNvPr>
          <p:cNvGrpSpPr/>
          <p:nvPr/>
        </p:nvGrpSpPr>
        <p:grpSpPr>
          <a:xfrm>
            <a:off x="467205" y="3276600"/>
            <a:ext cx="8209590" cy="1019175"/>
            <a:chOff x="553410" y="4238624"/>
            <a:chExt cx="8209590" cy="10191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AF5445-35A4-7A29-B7B1-15802EBF3B91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14" name="Direct Access Storage 13">
                <a:extLst>
                  <a:ext uri="{FF2B5EF4-FFF2-40B4-BE49-F238E27FC236}">
                    <a16:creationId xmlns:a16="http://schemas.microsoft.com/office/drawing/2014/main" id="{A9BA8678-0E8A-5062-5DCD-476FBF7E083C}"/>
                  </a:ext>
                </a:extLst>
              </p:cNvPr>
              <p:cNvSpPr/>
              <p:nvPr/>
            </p:nvSpPr>
            <p:spPr bwMode="auto">
              <a:xfrm>
                <a:off x="1447800" y="3019424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5" name="Direct Access Storage 14">
                <a:extLst>
                  <a:ext uri="{FF2B5EF4-FFF2-40B4-BE49-F238E27FC236}">
                    <a16:creationId xmlns:a16="http://schemas.microsoft.com/office/drawing/2014/main" id="{42E6A9A0-9E98-8A16-C8D9-C2CFB60BF506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6" name="Direct Access Storage 15">
                <a:extLst>
                  <a:ext uri="{FF2B5EF4-FFF2-40B4-BE49-F238E27FC236}">
                    <a16:creationId xmlns:a16="http://schemas.microsoft.com/office/drawing/2014/main" id="{99BE7C45-9F47-4790-4C20-0535957D3389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903B5512-16D8-DE3A-5A5C-4620F5101AA9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6C49FF42-CA84-95A0-7391-1ED748BA9EBE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36EB1B54-3A24-5950-442A-875608B0C38B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5C625-12F6-64CB-66C3-C94478C74979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999DAC-166A-2704-B75C-BFF8AE04B416}"/>
                    </a:ext>
                  </a:extLst>
                </p:cNvPr>
                <p:cNvSpPr txBox="1"/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91A2A-A00C-2C5F-752E-0DAD4BA7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3409" r="-3409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1D27E-5321-BF96-58D4-24D1A9AF89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9E3269F-CD20-C2CC-AC91-28F4486A567A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447646-E19F-9024-145B-CF09ADAA45C4}"/>
                    </a:ext>
                  </a:extLst>
                </p:cNvPr>
                <p:cNvSpPr txBox="1"/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0B6C29-0336-F27D-66FF-60E364A5A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73ACA1-AAFD-F698-D06B-2E19A5B66C56}"/>
                    </a:ext>
                  </a:extLst>
                </p:cNvPr>
                <p:cNvSpPr txBox="1"/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4758F1-B19A-AD64-D36A-8D2B8B0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8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355EB8-829A-0D4E-8F5A-9090DAA998E3}"/>
                    </a:ext>
                  </a:extLst>
                </p:cNvPr>
                <p:cNvSpPr txBox="1"/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B74BAB-F9C5-A08D-DBE1-C6AE23F13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9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matrix (one or more rows) of input data</a:t>
                </a:r>
                <a:r>
                  <a:rPr lang="en-US" sz="24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weights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dirty="0"/>
                  <a:t>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biases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sz="2400" dirty="0"/>
                  <a:t> is a nonlinear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Activations</a:t>
                </a:r>
                <a:r>
                  <a:rPr lang="en-US" sz="2400" dirty="0"/>
                  <a:t>:	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z</a:t>
                </a:r>
                <a:r>
                  <a:rPr lang="en-US" sz="2400" dirty="0"/>
                  <a:t>) =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(z) = max(0, </a:t>
                </a:r>
                <a:r>
                  <a:rPr lang="en-US" sz="2400" i="1" dirty="0"/>
                  <a:t>z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tanh(</a:t>
                </a:r>
                <a:r>
                  <a:rPr lang="en-US" i="1" dirty="0"/>
                  <a:t>z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sigmoid(</a:t>
                </a:r>
                <a:r>
                  <a:rPr lang="en-US" i="1" dirty="0"/>
                  <a:t>z</a:t>
                </a:r>
                <a:r>
                  <a:rPr lang="en-US" dirty="0"/>
                  <a:t>) = 1 / (1 + exp(-z))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5CB5B-95C8-B971-5A8B-6996EFE6E5CA}"/>
              </a:ext>
            </a:extLst>
          </p:cNvPr>
          <p:cNvGrpSpPr/>
          <p:nvPr/>
        </p:nvGrpSpPr>
        <p:grpSpPr>
          <a:xfrm>
            <a:off x="1533923" y="2667000"/>
            <a:ext cx="6145431" cy="3046988"/>
            <a:chOff x="1533923" y="3068062"/>
            <a:chExt cx="6145431" cy="30469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FEA96-5AD7-39B7-07BE-D9FE2696695A}"/>
                </a:ext>
              </a:extLst>
            </p:cNvPr>
            <p:cNvGrpSpPr/>
            <p:nvPr/>
          </p:nvGrpSpPr>
          <p:grpSpPr>
            <a:xfrm>
              <a:off x="1533923" y="3068062"/>
              <a:ext cx="6145431" cy="3046988"/>
              <a:chOff x="1381523" y="3124706"/>
              <a:chExt cx="6145431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77FD4F-C16E-6E21-5657-E3BD371E4516}"/>
                  </a:ext>
                </a:extLst>
              </p:cNvPr>
              <p:cNvGrpSpPr/>
              <p:nvPr/>
            </p:nvGrpSpPr>
            <p:grpSpPr>
              <a:xfrm>
                <a:off x="1381523" y="3366493"/>
                <a:ext cx="5324077" cy="2743795"/>
                <a:chOff x="1381523" y="3366493"/>
                <a:chExt cx="5324077" cy="27437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31340B0-C94C-49D0-627B-9E7522A6AE4D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E6467FA-89CD-99CC-8284-E1433C67D3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C35C01D-9D96-B984-0320-278785F7AC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AFAC078-AF8F-2216-841F-261DEE4D94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400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5E0B829-1FF5-20D1-0AA6-AFC881F59B12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10A636-2870-D93C-4770-A6BFC2087380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591EFAB-8328-0675-B835-0D63A9381D95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75A4AA-ED3E-72F7-33B8-B0870182F22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4C6F2C9-B329-79F5-8A97-9BCAF76E7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62400" y="4800600"/>
              <a:ext cx="576142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B046C-CBC0-3C17-9777-B41F732C2169}"/>
              </a:ext>
            </a:extLst>
          </p:cNvPr>
          <p:cNvSpPr txBox="1"/>
          <p:nvPr/>
        </p:nvSpPr>
        <p:spPr>
          <a:xfrm>
            <a:off x="76200" y="6107668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7"/>
              </a:rPr>
              <a:t>https://news.cornell.edu/stories/2019/09/professors-perceptron-paved-way-ai-60-years-too-soon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39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</p:spTree>
    <p:extLst>
      <p:ext uri="{BB962C8B-B14F-4D97-AF65-F5344CB8AC3E}">
        <p14:creationId xmlns:p14="http://schemas.microsoft.com/office/powerpoint/2010/main" val="32731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2,−3,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6E8F6F-9356-03F1-6680-4998F52FDB14}"/>
              </a:ext>
            </a:extLst>
          </p:cNvPr>
          <p:cNvGrpSpPr/>
          <p:nvPr/>
        </p:nvGrpSpPr>
        <p:grpSpPr>
          <a:xfrm>
            <a:off x="1430954" y="1066800"/>
            <a:ext cx="6417646" cy="3115092"/>
            <a:chOff x="1278554" y="3068062"/>
            <a:chExt cx="6400800" cy="3046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D775B1-DAF5-976B-5A79-F94B1EC4431F}"/>
                </a:ext>
              </a:extLst>
            </p:cNvPr>
            <p:cNvGrpSpPr/>
            <p:nvPr/>
          </p:nvGrpSpPr>
          <p:grpSpPr>
            <a:xfrm>
              <a:off x="1278554" y="3068062"/>
              <a:ext cx="6400800" cy="3046988"/>
              <a:chOff x="1126154" y="3124706"/>
              <a:chExt cx="6400800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33B483C-6824-2060-7D90-59DDD44737C0}"/>
                  </a:ext>
                </a:extLst>
              </p:cNvPr>
              <p:cNvGrpSpPr/>
              <p:nvPr/>
            </p:nvGrpSpPr>
            <p:grpSpPr>
              <a:xfrm>
                <a:off x="1126154" y="3366493"/>
                <a:ext cx="5579446" cy="2743795"/>
                <a:chOff x="1126154" y="3366493"/>
                <a:chExt cx="5579446" cy="2743795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75C77A4-2F0A-53E0-E0C6-BC05C5D111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97D22A7-E551-E680-629A-32940C4A970A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92C2F47-8979-A457-7915-CA18086275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02C8577-D0CA-4517-033A-C4C72D7C5C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2359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96EF77B-40B2-40AB-1845-323D69315C1B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E0232A-2BCE-545B-B034-B6CC03F1B753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87EDD46-FEF3-41BF-9CB6-CC01DE66DABD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754FC33-154A-D906-0EFE-130F7150F55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16CD3A-F9E5-F9B4-CED2-D17166C12AA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962400" y="48006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2D7AAA-EF89-37BB-38FA-5658C040D983}"/>
              </a:ext>
            </a:extLst>
          </p:cNvPr>
          <p:cNvGrpSpPr/>
          <p:nvPr/>
        </p:nvGrpSpPr>
        <p:grpSpPr>
          <a:xfrm>
            <a:off x="2409207" y="3506212"/>
            <a:ext cx="6506193" cy="3046988"/>
            <a:chOff x="2028207" y="3403372"/>
            <a:chExt cx="6506193" cy="30469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25CB5B-95C8-B971-5A8B-6996EFE6E5CA}"/>
                </a:ext>
              </a:extLst>
            </p:cNvPr>
            <p:cNvGrpSpPr/>
            <p:nvPr/>
          </p:nvGrpSpPr>
          <p:grpSpPr>
            <a:xfrm>
              <a:off x="2028207" y="3403372"/>
              <a:ext cx="6506193" cy="3046988"/>
              <a:chOff x="1173161" y="3068062"/>
              <a:chExt cx="6506193" cy="30469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0FEA96-5AD7-39B7-07BE-D9FE2696695A}"/>
                  </a:ext>
                </a:extLst>
              </p:cNvPr>
              <p:cNvGrpSpPr/>
              <p:nvPr/>
            </p:nvGrpSpPr>
            <p:grpSpPr>
              <a:xfrm>
                <a:off x="1173161" y="3068062"/>
                <a:ext cx="6506193" cy="3046988"/>
                <a:chOff x="1020761" y="3124706"/>
                <a:chExt cx="6506193" cy="30469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077FD4F-C16E-6E21-5657-E3BD371E4516}"/>
                    </a:ext>
                  </a:extLst>
                </p:cNvPr>
                <p:cNvGrpSpPr/>
                <p:nvPr/>
              </p:nvGrpSpPr>
              <p:grpSpPr>
                <a:xfrm>
                  <a:off x="1020761" y="3366493"/>
                  <a:ext cx="5684839" cy="2743795"/>
                  <a:chOff x="1020761" y="3366493"/>
                  <a:chExt cx="5684839" cy="27437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531340B0-C94C-49D0-627B-9E7522A6AE4D}"/>
                      </a:ext>
                    </a:extLst>
                  </p:cNvPr>
                  <p:cNvCxnSpPr>
                    <a:cxnSpLocks/>
                    <a:stCxn id="19" idx="2"/>
                  </p:cNvCxnSpPr>
                  <p:nvPr/>
                </p:nvCxnSpPr>
                <p:spPr bwMode="auto">
                  <a:xfrm flipH="1">
                    <a:off x="5476736" y="4508361"/>
                    <a:ext cx="939800" cy="27967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E6467FA-89CD-99CC-8284-E1433C67D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410200" y="5105400"/>
                    <a:ext cx="1117600" cy="819152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C35C01D-9D96-B984-0320-278785F7A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AFAC078-AF8F-2216-841F-261DEE4D9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34000" y="3480197"/>
                    <a:ext cx="1273036" cy="103813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5E0B829-1FF5-20D1-0AA6-AFC881F59B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25922" y="336649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B10A636-2870-D93C-4770-A6BFC20873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4368522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591EFAB-8328-0675-B835-0D63A9381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583061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6475A4AA-ED3E-72F7-33B8-B0870182F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B9BFB8-9EED-3E53-3232-029A14E1EC3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850654" y="51054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05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multi-node perceptron is often drawn as follows,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computed sequentially: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/>
                  <a:t>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	and, usually, the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applied </a:t>
                </a:r>
                <a:r>
                  <a:rPr lang="en-US" i="1" dirty="0">
                    <a:solidFill>
                      <a:srgbClr val="0033CC"/>
                    </a:solidFill>
                  </a:rPr>
                  <a:t>elementwise</a:t>
                </a:r>
                <a:r>
                  <a:rPr lang="en-US" dirty="0"/>
                  <a:t>, that is, to every element of its matrix input.	(Demo)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ACC41-843B-7378-99FC-C1626372AB43}"/>
              </a:ext>
            </a:extLst>
          </p:cNvPr>
          <p:cNvGrpSpPr/>
          <p:nvPr/>
        </p:nvGrpSpPr>
        <p:grpSpPr>
          <a:xfrm>
            <a:off x="1371600" y="1676400"/>
            <a:ext cx="6400800" cy="3048595"/>
            <a:chOff x="1676400" y="2416034"/>
            <a:chExt cx="6400800" cy="30485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78C104-56D6-D7E0-0D60-7E253FF3B5F4}"/>
                </a:ext>
              </a:extLst>
            </p:cNvPr>
            <p:cNvGrpSpPr/>
            <p:nvPr/>
          </p:nvGrpSpPr>
          <p:grpSpPr>
            <a:xfrm>
              <a:off x="1676400" y="2416034"/>
              <a:ext cx="6400800" cy="3048595"/>
              <a:chOff x="1354754" y="3920550"/>
              <a:chExt cx="6400800" cy="30485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723CADD-D0AB-74A0-DEC4-84CADF2CD65E}"/>
                  </a:ext>
                </a:extLst>
              </p:cNvPr>
              <p:cNvGrpSpPr/>
              <p:nvPr/>
            </p:nvGrpSpPr>
            <p:grpSpPr>
              <a:xfrm>
                <a:off x="1354754" y="3920550"/>
                <a:ext cx="6400800" cy="3048595"/>
                <a:chOff x="1202354" y="3977194"/>
                <a:chExt cx="6400800" cy="30485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56985B3-1879-61C6-6FBF-C55CFBE51FC4}"/>
                    </a:ext>
                  </a:extLst>
                </p:cNvPr>
                <p:cNvGrpSpPr/>
                <p:nvPr/>
              </p:nvGrpSpPr>
              <p:grpSpPr>
                <a:xfrm>
                  <a:off x="1202354" y="4205794"/>
                  <a:ext cx="5699264" cy="2819995"/>
                  <a:chOff x="1202354" y="4205794"/>
                  <a:chExt cx="5699264" cy="28199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r="-7143"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  <a:stCxn id="40" idx="2"/>
                    <a:endCxn id="34" idx="6"/>
                  </p:cNvCxnSpPr>
                  <p:nvPr/>
                </p:nvCxnSpPr>
                <p:spPr bwMode="auto">
                  <a:xfrm flipH="1" flipV="1">
                    <a:off x="5568916" y="4836319"/>
                    <a:ext cx="1043638" cy="58754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  <a:stCxn id="41" idx="1"/>
                  </p:cNvCxnSpPr>
                  <p:nvPr/>
                </p:nvCxnSpPr>
                <p:spPr bwMode="auto">
                  <a:xfrm flipH="1" flipV="1">
                    <a:off x="5410200" y="5105400"/>
                    <a:ext cx="1243312" cy="168166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F094042-CEED-8B0F-6730-C82758C31D93}"/>
                      </a:ext>
                    </a:extLst>
                  </p:cNvPr>
                  <p:cNvCxnSpPr>
                    <a:cxnSpLocks/>
                    <a:stCxn id="39" idx="2"/>
                  </p:cNvCxnSpPr>
                  <p:nvPr/>
                </p:nvCxnSpPr>
                <p:spPr bwMode="auto">
                  <a:xfrm flipH="1">
                    <a:off x="5446765" y="4345633"/>
                    <a:ext cx="1175175" cy="32307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2F34C46-B3B4-3242-30C8-82818221D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21940" y="4205794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0C2BCF5-53A0-0FE4-3064-3A8C8E99FB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528402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0C0595A-4C87-7F9B-8985-2D224A87D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6746111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36434FE-D383-2534-CD3B-07B2994A99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48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7691D0F-918A-9D5E-F904-19E2FC122F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62400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405469-D02A-F565-212B-63BF14D8DAC1}"/>
                </a:ext>
              </a:extLst>
            </p:cNvPr>
            <p:cNvGrpSpPr/>
            <p:nvPr/>
          </p:nvGrpSpPr>
          <p:grpSpPr>
            <a:xfrm>
              <a:off x="1676400" y="2883354"/>
              <a:ext cx="5460544" cy="2342555"/>
              <a:chOff x="1129329" y="3055816"/>
              <a:chExt cx="5460544" cy="234255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5F27C0E-69BF-87DD-84AA-7277BAC0F3C3}"/>
                  </a:ext>
                </a:extLst>
              </p:cNvPr>
              <p:cNvGrpSpPr/>
              <p:nvPr/>
            </p:nvGrpSpPr>
            <p:grpSpPr>
              <a:xfrm>
                <a:off x="1129329" y="3055816"/>
                <a:ext cx="5460544" cy="2342555"/>
                <a:chOff x="976929" y="3112460"/>
                <a:chExt cx="5460544" cy="23425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r="-7071"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2D1373E-7763-B715-656D-0AFF9353DCF9}"/>
                    </a:ext>
                  </a:extLst>
                </p:cNvPr>
                <p:cNvCxnSpPr>
                  <a:cxnSpLocks/>
                  <a:stCxn id="39" idx="3"/>
                  <a:endCxn id="50" idx="7"/>
                </p:cNvCxnSpPr>
                <p:nvPr/>
              </p:nvCxnSpPr>
              <p:spPr bwMode="auto">
                <a:xfrm flipH="1">
                  <a:off x="5214675" y="3112460"/>
                  <a:ext cx="1222798" cy="14331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1C3E0ED-1C7F-C4C8-05A4-B73AF43A6115}"/>
                    </a:ext>
                  </a:extLst>
                </p:cNvPr>
                <p:cNvCxnSpPr>
                  <a:cxnSpLocks/>
                  <a:stCxn id="41" idx="1"/>
                  <a:endCxn id="50" idx="5"/>
                </p:cNvCxnSpPr>
                <p:nvPr/>
              </p:nvCxnSpPr>
              <p:spPr bwMode="auto">
                <a:xfrm flipH="1" flipV="1">
                  <a:off x="5214675" y="5127047"/>
                  <a:ext cx="1213412" cy="32796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E915B2C-CD1A-F313-443F-1B19907161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41952" y="4869805"/>
                  <a:ext cx="1295400" cy="12561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2BAFDEA-E102-3A36-DE51-D5B75725593A}"/>
                    </a:ext>
                  </a:extLst>
                </p:cNvPr>
                <p:cNvCxnSpPr>
                  <a:cxnSpLocks/>
                  <a:stCxn id="40" idx="3"/>
                  <a:endCxn id="50" idx="6"/>
                </p:cNvCxnSpPr>
                <p:nvPr/>
              </p:nvCxnSpPr>
              <p:spPr bwMode="auto">
                <a:xfrm flipH="1">
                  <a:off x="5396615" y="4190689"/>
                  <a:ext cx="1031472" cy="6456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BB0C505-A5A9-2CDD-1637-90215972AE75}"/>
                    </a:ext>
                  </a:extLst>
                </p:cNvPr>
                <p:cNvSpPr/>
                <p:nvPr/>
              </p:nvSpPr>
              <p:spPr bwMode="auto">
                <a:xfrm>
                  <a:off x="15491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E97AC94-5998-061B-7675-DC8276C03D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96329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821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the task of modeling the </a:t>
                </a:r>
                <a:r>
                  <a:rPr lang="en-US" dirty="0"/>
                  <a:t>data triplets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with a function of the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/>
                  <a:t>. Let’s try a 2-input 4-node perceptron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called a </a:t>
                </a:r>
                <a:r>
                  <a:rPr lang="en-US" b="0" dirty="0" err="1">
                    <a:solidFill>
                      <a:srgbClr val="0033CC"/>
                    </a:solidFill>
                  </a:rPr>
                  <a:t>silu</a:t>
                </a:r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are free parameters.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  <a:blipFill>
                <a:blip r:embed="rId3"/>
                <a:stretch>
                  <a:fillRect l="-127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D9BF164-3FBE-2C82-B7C7-ABFC2137628F}"/>
              </a:ext>
            </a:extLst>
          </p:cNvPr>
          <p:cNvGrpSpPr/>
          <p:nvPr/>
        </p:nvGrpSpPr>
        <p:grpSpPr>
          <a:xfrm>
            <a:off x="3632207" y="2514600"/>
            <a:ext cx="4902193" cy="3232615"/>
            <a:chOff x="2962310" y="1951961"/>
            <a:chExt cx="4902193" cy="323261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3EAAA61-A3EF-22EA-0843-8AB04951D0FA}"/>
                </a:ext>
              </a:extLst>
            </p:cNvPr>
            <p:cNvGrpSpPr/>
            <p:nvPr/>
          </p:nvGrpSpPr>
          <p:grpSpPr>
            <a:xfrm>
              <a:off x="3657600" y="1981200"/>
              <a:ext cx="4206903" cy="3203376"/>
              <a:chOff x="3641697" y="2130624"/>
              <a:chExt cx="4206903" cy="3203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756964B-9268-E65A-B06B-ECA10C1F5D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98825" y="3131710"/>
                <a:ext cx="1641484" cy="121169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7DC779E-1488-63EB-F99D-773E88C4F6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46690" y="4006757"/>
                <a:ext cx="1681930" cy="364863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B431E5C-C671-2DC4-233D-6A3F8E47EE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332369" y="4353219"/>
                <a:ext cx="1596251" cy="656187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280C6B6-AAE0-A5E7-0C1F-DE917E5C61CB}"/>
                  </a:ext>
                </a:extLst>
              </p:cNvPr>
              <p:cNvGrpSpPr/>
              <p:nvPr/>
            </p:nvGrpSpPr>
            <p:grpSpPr>
              <a:xfrm>
                <a:off x="5246690" y="2388345"/>
                <a:ext cx="1827003" cy="2601267"/>
                <a:chOff x="5246690" y="2377503"/>
                <a:chExt cx="1827003" cy="2601267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D189A39-8C16-D70F-C19E-6E3743B8D1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26829" y="2424734"/>
                  <a:ext cx="1666725" cy="100426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DF4AE2-48E4-93FF-6E92-2436575A66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38518" y="2377503"/>
                  <a:ext cx="1655036" cy="198689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4FD604B9-3862-209B-CCB8-EFB2AE3A62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3109363"/>
                  <a:ext cx="1681930" cy="31963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8A1160A-EAA6-DECD-5044-55E5F838381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292604" y="3414535"/>
                  <a:ext cx="1700950" cy="595135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B120C84-600E-65C8-8718-08AC34358F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66753" y="3476231"/>
                  <a:ext cx="1561867" cy="1502539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8DC9CA8-D3E4-A3A4-7E2B-E217411F28D4}"/>
                    </a:ext>
                  </a:extLst>
                </p:cNvPr>
                <p:cNvSpPr/>
                <p:nvPr/>
              </p:nvSpPr>
              <p:spPr bwMode="auto">
                <a:xfrm>
                  <a:off x="6794015" y="329088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4A11F6-5223-72FB-5EAE-1CC72E6324E3}"/>
                  </a:ext>
                </a:extLst>
              </p:cNvPr>
              <p:cNvSpPr/>
              <p:nvPr/>
            </p:nvSpPr>
            <p:spPr bwMode="auto">
              <a:xfrm>
                <a:off x="6806922" y="4216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677B9F5-8EEB-4939-19C4-B52C44B8BDFD}"/>
                  </a:ext>
                </a:extLst>
              </p:cNvPr>
              <p:cNvSpPr/>
              <p:nvPr/>
            </p:nvSpPr>
            <p:spPr bwMode="auto">
              <a:xfrm>
                <a:off x="3657600" y="2311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187CC1D-7673-7125-36C7-D18DED72242F}"/>
                  </a:ext>
                </a:extLst>
              </p:cNvPr>
              <p:cNvGrpSpPr/>
              <p:nvPr/>
            </p:nvGrpSpPr>
            <p:grpSpPr>
              <a:xfrm>
                <a:off x="3641697" y="2130624"/>
                <a:ext cx="1920903" cy="3203376"/>
                <a:chOff x="3429000" y="2017812"/>
                <a:chExt cx="1920903" cy="3203376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E8B4CF6-364A-77E6-B080-BD7581F16D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22165" y="2342406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CF8115F-0072-B177-E764-D447B26F5F15}"/>
                    </a:ext>
                  </a:extLst>
                </p:cNvPr>
                <p:cNvSpPr/>
                <p:nvPr/>
              </p:nvSpPr>
              <p:spPr bwMode="auto">
                <a:xfrm>
                  <a:off x="4648200" y="20178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0ECD2C7-AB9A-1B07-E86F-47B19AC97CF5}"/>
                    </a:ext>
                  </a:extLst>
                </p:cNvPr>
                <p:cNvSpPr/>
                <p:nvPr/>
              </p:nvSpPr>
              <p:spPr bwMode="auto">
                <a:xfrm>
                  <a:off x="4665165" y="28560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4F95913-AC87-CBE5-2B43-45323EAF4457}"/>
                    </a:ext>
                  </a:extLst>
                </p:cNvPr>
                <p:cNvSpPr/>
                <p:nvPr/>
              </p:nvSpPr>
              <p:spPr bwMode="auto">
                <a:xfrm>
                  <a:off x="4665165" y="37704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711A980-4D3C-A1FC-3F14-0349C88EEFF1}"/>
                    </a:ext>
                  </a:extLst>
                </p:cNvPr>
                <p:cNvSpPr/>
                <p:nvPr/>
              </p:nvSpPr>
              <p:spPr bwMode="auto">
                <a:xfrm>
                  <a:off x="4665165" y="4572000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1419763-2FEF-A213-84AA-D768E3DC84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32004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69CC3B0D-98CB-5F2C-283A-45E5DD7E94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0386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24FFB7C6-ACE4-F1C9-4405-F47792E3B7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8768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EC98E1D-11A3-E74B-9323-F6FADAAA94C0}"/>
                    </a:ext>
                  </a:extLst>
                </p:cNvPr>
                <p:cNvSpPr/>
                <p:nvPr/>
              </p:nvSpPr>
              <p:spPr bwMode="auto">
                <a:xfrm>
                  <a:off x="3429000" y="3073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A521086-45D2-6E5B-DAFF-C91042F160FA}"/>
                    </a:ext>
                  </a:extLst>
                </p:cNvPr>
                <p:cNvSpPr/>
                <p:nvPr/>
              </p:nvSpPr>
              <p:spPr bwMode="auto">
                <a:xfrm>
                  <a:off x="3429000" y="3835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8A3FC05E-028A-A33D-53E4-A168EF9D4ACB}"/>
                    </a:ext>
                  </a:extLst>
                </p:cNvPr>
                <p:cNvSpPr/>
                <p:nvPr/>
              </p:nvSpPr>
              <p:spPr bwMode="auto">
                <a:xfrm>
                  <a:off x="3454122" y="4749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072439-07DC-549D-7A95-7E227DE42356}"/>
                </a:ext>
              </a:extLst>
            </p:cNvPr>
            <p:cNvGrpSpPr/>
            <p:nvPr/>
          </p:nvGrpSpPr>
          <p:grpSpPr>
            <a:xfrm>
              <a:off x="2962310" y="1951961"/>
              <a:ext cx="695290" cy="3106478"/>
              <a:chOff x="2886110" y="1951961"/>
              <a:chExt cx="695290" cy="31064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2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122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0010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Then,</a:t>
            </a:r>
            <a:r>
              <a:rPr lang="en-US" sz="2400" dirty="0"/>
              <a:t> let’s feed the output of the first perceptro</a:t>
            </a:r>
            <a:r>
              <a:rPr lang="en-US" dirty="0"/>
              <a:t>n into </a:t>
            </a:r>
            <a:r>
              <a:rPr lang="en-US" sz="2400" dirty="0"/>
              <a:t>a 4-input 1-node perceptron: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E6CF9-9D0F-AFEE-2497-BD43AD0F07A1}"/>
              </a:ext>
            </a:extLst>
          </p:cNvPr>
          <p:cNvGrpSpPr/>
          <p:nvPr/>
        </p:nvGrpSpPr>
        <p:grpSpPr>
          <a:xfrm>
            <a:off x="1262161" y="2315028"/>
            <a:ext cx="7272239" cy="3433266"/>
            <a:chOff x="1185961" y="1824534"/>
            <a:chExt cx="7272239" cy="343326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9BF164-3FBE-2C82-B7C7-ABFC2137628F}"/>
                </a:ext>
              </a:extLst>
            </p:cNvPr>
            <p:cNvGrpSpPr/>
            <p:nvPr/>
          </p:nvGrpSpPr>
          <p:grpSpPr>
            <a:xfrm>
              <a:off x="1185961" y="1824534"/>
              <a:ext cx="7272239" cy="3433266"/>
              <a:chOff x="592264" y="1751310"/>
              <a:chExt cx="7272239" cy="34332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EAAA61-A3EF-22EA-0843-8AB04951D0FA}"/>
                  </a:ext>
                </a:extLst>
              </p:cNvPr>
              <p:cNvGrpSpPr/>
              <p:nvPr/>
            </p:nvGrpSpPr>
            <p:grpSpPr>
              <a:xfrm>
                <a:off x="592264" y="1981200"/>
                <a:ext cx="7272239" cy="3203376"/>
                <a:chOff x="576361" y="2130624"/>
                <a:chExt cx="7272239" cy="32033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6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756964B-9268-E65A-B06B-ECA10C1F5D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98825" y="3131710"/>
                  <a:ext cx="1641484" cy="121169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87DC779E-1488-63EB-F99D-773E88C4F6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4006757"/>
                  <a:ext cx="1681930" cy="364863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5B431E5C-C671-2DC4-233D-6A3F8E47EE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2369" y="4353219"/>
                  <a:ext cx="1596251" cy="65618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0280C6B6-AAE0-A5E7-0C1F-DE917E5C61CB}"/>
                    </a:ext>
                  </a:extLst>
                </p:cNvPr>
                <p:cNvGrpSpPr/>
                <p:nvPr/>
              </p:nvGrpSpPr>
              <p:grpSpPr>
                <a:xfrm>
                  <a:off x="5246690" y="2388345"/>
                  <a:ext cx="1827003" cy="2601267"/>
                  <a:chOff x="5246690" y="2377503"/>
                  <a:chExt cx="1827003" cy="2601267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26829" y="2424734"/>
                    <a:ext cx="1666725" cy="100426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38518" y="2377503"/>
                    <a:ext cx="1655036" cy="198689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4FD604B9-3862-209B-CCB8-EFB2AE3A6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246690" y="3109363"/>
                    <a:ext cx="1681930" cy="31963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98A1160A-EAA6-DECD-5044-55E5F83838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292604" y="3414535"/>
                    <a:ext cx="1700950" cy="595135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BB120C84-600E-65C8-8718-08AC34358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66753" y="3476231"/>
                    <a:ext cx="1561867" cy="15025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8DC9CA8-D3E4-A3A4-7E2B-E217411F28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4015" y="329088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34A11F6-5223-72FB-5EAE-1CC72E6324E3}"/>
                    </a:ext>
                  </a:extLst>
                </p:cNvPr>
                <p:cNvSpPr/>
                <p:nvPr/>
              </p:nvSpPr>
              <p:spPr bwMode="auto">
                <a:xfrm>
                  <a:off x="6806922" y="4216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677B9F5-8EEB-4939-19C4-B52C44B8BDFD}"/>
                    </a:ext>
                  </a:extLst>
                </p:cNvPr>
                <p:cNvSpPr/>
                <p:nvPr/>
              </p:nvSpPr>
              <p:spPr bwMode="auto">
                <a:xfrm>
                  <a:off x="576361" y="3512857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187CC1D-7673-7125-36C7-D18DED72242F}"/>
                    </a:ext>
                  </a:extLst>
                </p:cNvPr>
                <p:cNvGrpSpPr/>
                <p:nvPr/>
              </p:nvGrpSpPr>
              <p:grpSpPr>
                <a:xfrm>
                  <a:off x="1873150" y="2130624"/>
                  <a:ext cx="3689450" cy="3203376"/>
                  <a:chOff x="1660453" y="2017812"/>
                  <a:chExt cx="3689450" cy="3203376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660453" y="2338149"/>
                    <a:ext cx="3076508" cy="11304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8200" y="20178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40ECD2C7-AB9A-1B07-E86F-47B19AC97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28560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4F95913-AC87-CBE5-2B43-45323EAF4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37704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B711A980-4D3C-A1FC-3F14-0349C88EEF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4572000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A1419763-2FEF-A213-84AA-D768E3DC84C8}"/>
                      </a:ext>
                    </a:extLst>
                  </p:cNvPr>
                  <p:cNvCxnSpPr>
                    <a:cxnSpLocks/>
                    <a:stCxn id="90" idx="2"/>
                  </p:cNvCxnSpPr>
                  <p:nvPr/>
                </p:nvCxnSpPr>
                <p:spPr bwMode="auto">
                  <a:xfrm flipH="1">
                    <a:off x="1660453" y="3180606"/>
                    <a:ext cx="3004712" cy="38007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9CC3B0D-98CB-5F2C-283A-45E5DD7E9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1660453" y="3624743"/>
                    <a:ext cx="2987747" cy="41385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24FFB7C6-ACE4-F1C9-4405-F47792E3B73C}"/>
                      </a:ext>
                    </a:extLst>
                  </p:cNvPr>
                  <p:cNvCxnSpPr>
                    <a:cxnSpLocks/>
                    <a:endCxn id="2" idx="5"/>
                  </p:cNvCxnSpPr>
                  <p:nvPr/>
                </p:nvCxnSpPr>
                <p:spPr bwMode="auto">
                  <a:xfrm flipH="1" flipV="1">
                    <a:off x="1744425" y="3717905"/>
                    <a:ext cx="2925945" cy="110739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3072439-07DC-549D-7A95-7E227DE42356}"/>
                  </a:ext>
                </a:extLst>
              </p:cNvPr>
              <p:cNvGrpSpPr/>
              <p:nvPr/>
            </p:nvGrpSpPr>
            <p:grpSpPr>
              <a:xfrm>
                <a:off x="4152171" y="1751310"/>
                <a:ext cx="740351" cy="3015732"/>
                <a:chOff x="4075971" y="1751310"/>
                <a:chExt cx="740351" cy="3015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96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7A11A0-ED57-7B17-247D-59AB79D39402}"/>
                </a:ext>
              </a:extLst>
            </p:cNvPr>
            <p:cNvSpPr/>
            <p:nvPr/>
          </p:nvSpPr>
          <p:spPr bwMode="auto">
            <a:xfrm>
              <a:off x="1829862" y="3276600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6CCDE0-565D-62F1-0E98-89AB7020BC20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 flipH="1" flipV="1">
              <a:off x="1321048" y="3597295"/>
              <a:ext cx="508814" cy="3899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/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blipFill>
                <a:blip r:embed="rId11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1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48793</TotalTime>
  <Words>1170</Words>
  <Application>Microsoft Macintosh PowerPoint</Application>
  <PresentationFormat>Letter Paper (8.5x11 in)</PresentationFormat>
  <Paragraphs>281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Default Design</vt:lpstr>
      <vt:lpstr>Machine Learning In PHYsics FoundationS 2 </vt:lpstr>
      <vt:lpstr>Recap: AI, ML, and DL</vt:lpstr>
      <vt:lpstr>Recap: Deep Learning</vt:lpstr>
      <vt:lpstr>Recap: The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Loss functions</vt:lpstr>
      <vt:lpstr>2D Dataset</vt:lpstr>
      <vt:lpstr>Loss Functions</vt:lpstr>
      <vt:lpstr>Loss Functions</vt:lpstr>
      <vt:lpstr>Loss Functions</vt:lpstr>
      <vt:lpstr>Risk Functional</vt:lpstr>
      <vt:lpstr>Risk Functional: Landscape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1014</cp:revision>
  <cp:lastPrinted>2019-01-07T00:35:58Z</cp:lastPrinted>
  <dcterms:created xsi:type="dcterms:W3CDTF">2016-06-02T17:30:41Z</dcterms:created>
  <dcterms:modified xsi:type="dcterms:W3CDTF">2025-01-24T15:19:17Z</dcterms:modified>
</cp:coreProperties>
</file>