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14" r:id="rId3"/>
    <p:sldId id="1020" r:id="rId4"/>
    <p:sldId id="1021" r:id="rId5"/>
    <p:sldId id="1015" r:id="rId6"/>
    <p:sldId id="1022" r:id="rId7"/>
    <p:sldId id="1016" r:id="rId8"/>
    <p:sldId id="1017" r:id="rId9"/>
    <p:sldId id="1018" r:id="rId10"/>
    <p:sldId id="1023" r:id="rId11"/>
    <p:sldId id="1025" r:id="rId12"/>
    <p:sldId id="983" r:id="rId13"/>
    <p:sldId id="779" r:id="rId14"/>
    <p:sldId id="1024" r:id="rId15"/>
    <p:sldId id="1019" r:id="rId16"/>
    <p:sldId id="747" r:id="rId17"/>
    <p:sldId id="986" r:id="rId18"/>
    <p:sldId id="987" r:id="rId19"/>
    <p:sldId id="998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581"/>
  </p:normalViewPr>
  <p:slideViewPr>
    <p:cSldViewPr>
      <p:cViewPr varScale="1">
        <p:scale>
          <a:sx n="88" d="100"/>
          <a:sy n="88" d="100"/>
        </p:scale>
        <p:origin x="26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3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Points to Note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result is independent of the details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However,…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must have sufficient </a:t>
                </a:r>
                <a:r>
                  <a:rPr lang="en-US" i="1" dirty="0">
                    <a:solidFill>
                      <a:srgbClr val="0033CC"/>
                    </a:solidFill>
                  </a:rPr>
                  <a:t>capacity</a:t>
                </a:r>
                <a:r>
                  <a:rPr lang="en-US" dirty="0"/>
                  <a:t>: i.e., there must exist an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found by minimizing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that is arbitrarily close to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Moreover, it must be possible to find that function.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/>
              <p:nvPr/>
            </p:nvSpPr>
            <p:spPr>
              <a:xfrm>
                <a:off x="2743200" y="1828800"/>
                <a:ext cx="3019160" cy="1060931"/>
              </a:xfrm>
              <a:prstGeom prst="rect">
                <a:avLst/>
              </a:prstGeom>
              <a:solidFill>
                <a:srgbClr val="FFFC8F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828800"/>
                <a:ext cx="3019160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F56-D794-934E-9B4B-B14324462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Minimization in practice</a:t>
            </a:r>
          </a:p>
        </p:txBody>
      </p:sp>
    </p:spTree>
    <p:extLst>
      <p:ext uri="{BB962C8B-B14F-4D97-AF65-F5344CB8AC3E}">
        <p14:creationId xmlns:p14="http://schemas.microsoft.com/office/powerpoint/2010/main" val="4385222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1622978E-56C3-D40B-DF86-55CA4014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The minimization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typically done by moving in the direction of </a:t>
                </a:r>
                <a:r>
                  <a:rPr lang="en-US" i="1" dirty="0">
                    <a:solidFill>
                      <a:srgbClr val="0033CC"/>
                    </a:solidFill>
                  </a:rPr>
                  <a:t>steepest descent</a:t>
                </a:r>
                <a:r>
                  <a:rPr lang="en-US" dirty="0"/>
                  <a:t>. The algorithms used are variations of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tochastic </a:t>
                </a:r>
                <a:r>
                  <a:rPr lang="en-US" b="1" dirty="0">
                    <a:solidFill>
                      <a:srgbClr val="0033CC"/>
                    </a:solidFill>
                  </a:rPr>
                  <a:t>G</a:t>
                </a:r>
                <a:r>
                  <a:rPr lang="en-US" dirty="0">
                    <a:solidFill>
                      <a:srgbClr val="0033CC"/>
                    </a:solidFill>
                  </a:rPr>
                  <a:t>radient </a:t>
                </a:r>
                <a:r>
                  <a:rPr lang="en-US" b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escent</a:t>
                </a:r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At the current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compute a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i="1" u="sng" dirty="0">
                    <a:solidFill>
                      <a:srgbClr val="0033CC"/>
                    </a:solidFill>
                  </a:rPr>
                  <a:t>noisy</a:t>
                </a:r>
                <a:r>
                  <a:rPr lang="en-US" dirty="0">
                    <a:solidFill>
                      <a:srgbClr val="000000"/>
                    </a:solidFill>
                  </a:rPr>
                  <a:t> approximation of the gradient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of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using a </a:t>
                </a:r>
                <a:r>
                  <a:rPr lang="en-US" b="1" dirty="0">
                    <a:solidFill>
                      <a:srgbClr val="0033CC"/>
                    </a:solidFill>
                  </a:rPr>
                  <a:t>batch</a:t>
                </a:r>
                <a:r>
                  <a:rPr lang="en-US" dirty="0">
                    <a:solidFill>
                      <a:srgbClr val="000000"/>
                    </a:solidFill>
                  </a:rPr>
                  <a:t> of </a:t>
                </a:r>
                <a:r>
                  <a:rPr lang="en-US" b="1" dirty="0">
                    <a:solidFill>
                      <a:srgbClr val="0033CC"/>
                    </a:solidFill>
                  </a:rPr>
                  <a:t>training</a:t>
                </a:r>
                <a:r>
                  <a:rPr lang="en-US" dirty="0">
                    <a:solidFill>
                      <a:srgbClr val="000000"/>
                    </a:solidFill>
                  </a:rPr>
                  <a:t> data,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/>
                  <a:t>Move to the next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in the landscape using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05" t="-1842" r="-816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Minimization in Practice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38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E21753BD-413E-D06F-AB72-5472E8E4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Why does </a:t>
                </a:r>
                <a:r>
                  <a:rPr lang="en-US" dirty="0">
                    <a:solidFill>
                      <a:srgbClr val="000000"/>
                    </a:solidFill>
                  </a:rPr>
                  <a:t>the algorithm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work?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Consider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	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CC"/>
                        </a:solidFill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can be neglected, and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given that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term is always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negative, it follows that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br>
                  <a:rPr lang="en-US" dirty="0"/>
                </a:b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305" t="-1842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Minimization in Practice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99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139-4B8B-2EFC-AD18-78A4102D3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9445534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Quadratic loss		</a:t>
                </a:r>
                <a:r>
                  <a:rPr lang="en-US" dirty="0"/>
                  <a:t>(typically used for regression)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Binary cross entropy		</a:t>
                </a:r>
                <a:r>
                  <a:rPr lang="en-US" dirty="0"/>
                  <a:t>(typically used for classification)</a:t>
                </a: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Exponential loss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𝑤𝑦𝑓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/2)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</a:rPr>
                  <a:t>Quantile loss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</a:rPr>
                  <a:t>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b="-5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Quadratic loss: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Very Important Point</a:t>
                </a:r>
                <a:r>
                  <a:rPr lang="en-US" dirty="0">
                    <a:solidFill>
                      <a:srgbClr val="0033CC"/>
                    </a:solidFill>
                    <a:sym typeface="Wingdings" pitchFamily="2" charset="2"/>
                  </a:rPr>
                  <a:t> (VIP)</a:t>
                </a:r>
                <a:r>
                  <a:rPr lang="en-US" dirty="0">
                    <a:sym typeface="Wingdings" pitchFamily="2" charset="2"/>
                  </a:rPr>
                  <a:t>: As noted, the result</a:t>
                </a:r>
                <a:r>
                  <a:rPr lang="en-US" dirty="0"/>
                  <a:t> is independent of the details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 result depends solely on the form of the loss function and the probability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the data.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276600"/>
                <a:ext cx="3713774" cy="1060931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276600"/>
                <a:ext cx="3713774" cy="1060931"/>
              </a:xfrm>
              <a:prstGeom prst="rect">
                <a:avLst/>
              </a:prstGeom>
              <a:blipFill>
                <a:blip r:embed="rId3"/>
                <a:stretch>
                  <a:fillRect l="-676" t="-131818" b="-182955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3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05400"/>
              </a:xfrm>
            </p:spPr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Binary cross entropy loss: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−[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(1−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r>
                  <a:rPr lang="en-US" dirty="0"/>
                  <a:t> is the ratio of data sample sizes for the two classes of objects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05400"/>
              </a:xfrm>
              <a:blipFill>
                <a:blip r:embed="rId2"/>
                <a:stretch>
                  <a:fillRect l="-1305" t="-14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97402"/>
                <a:ext cx="7086042" cy="87459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97402"/>
                <a:ext cx="7086042" cy="874598"/>
              </a:xfrm>
              <a:prstGeom prst="rect">
                <a:avLst/>
              </a:prstGeom>
              <a:blipFill>
                <a:blip r:embed="rId3"/>
                <a:stretch>
                  <a:fillRect l="-356" b="-8219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98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295400"/>
                <a:ext cx="7772400" cy="5105400"/>
              </a:xfrm>
            </p:spPr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Exponential loss: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𝑤𝑦𝑓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/2)</m:t>
                          </m:r>
                        </m:e>
                      </m:func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=1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=−1)</m:t>
                        </m:r>
                      </m:den>
                    </m:f>
                  </m:oMath>
                </a14:m>
                <a:r>
                  <a:rPr lang="en-US" dirty="0"/>
                  <a:t> is the ratio of data sample sizes for the two classes of objects labeled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5105400"/>
              </a:xfrm>
              <a:blipFill>
                <a:blip r:embed="rId2"/>
                <a:stretch>
                  <a:fillRect l="-1305" t="-14888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97402"/>
                <a:ext cx="4708020" cy="92217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97402"/>
                <a:ext cx="4708020" cy="922176"/>
              </a:xfrm>
              <a:prstGeom prst="rect">
                <a:avLst/>
              </a:prstGeom>
              <a:blipFill>
                <a:blip r:embed="rId3"/>
                <a:stretch>
                  <a:fillRect l="-533" b="-3896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285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CE72B8-1A5E-D706-0B3F-E85E5B8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40222BC-2F23-EA0F-2CD1-D71481E32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/>
                  <a:t>Supervised Learning</a:t>
                </a:r>
                <a:endParaRPr lang="en-US" b="1" dirty="0"/>
              </a:p>
              <a:p>
                <a:r>
                  <a:rPr lang="en-US" dirty="0"/>
                  <a:t>Given a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and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satisfies: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Stochastic Gradient Descent</a:t>
                </a:r>
              </a:p>
              <a:p>
                <a:r>
                  <a:rPr lang="en-US" dirty="0"/>
                  <a:t>This is the method of choice for minimizing the empirical risk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:   </a:t>
                </a: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  <a:cs typeface="Cambria Math" charset="0"/>
                </a:endParaRPr>
              </a:p>
              <a:p>
                <a:r>
                  <a:rPr lang="en-US" dirty="0"/>
                  <a:t>Batches of data are used, which introduces noise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40222BC-2F23-EA0F-2CD1-D71481E32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Risk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Taking the limit of the empirical risk function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yields the </a:t>
                </a:r>
                <a:r>
                  <a:rPr lang="en-US" b="1" dirty="0">
                    <a:solidFill>
                      <a:srgbClr val="0033CC"/>
                    </a:solidFill>
                  </a:rPr>
                  <a:t>risk </a:t>
                </a:r>
                <a:r>
                  <a:rPr lang="en-US" b="1" i="1" dirty="0">
                    <a:solidFill>
                      <a:srgbClr val="0033CC"/>
                    </a:solidFill>
                  </a:rPr>
                  <a:t>functional</a:t>
                </a:r>
                <a:r>
                  <a:rPr lang="en-US" dirty="0"/>
                  <a:t>,*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probability distribution of the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* A functional depends simultaneously on all the values of a function.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6579" b="-2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5658E868-4E7C-128A-6265-2C61611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Risk Functional Landscape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defines a “landscape” in the space of parameters.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The Goal</a:t>
                </a:r>
                <a:r>
                  <a:rPr lang="en-US" dirty="0"/>
                  <a:t>: navigate to a good approximation of the lowest </a:t>
                </a:r>
              </a:p>
              <a:p>
                <a:pPr marL="0" indent="0">
                  <a:buNone/>
                </a:pPr>
                <a:r>
                  <a:rPr lang="en-US" dirty="0"/>
                  <a:t>point of the landscape defined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navigating the landscape defined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which, necessarily, is </a:t>
                </a:r>
              </a:p>
              <a:p>
                <a:pPr marL="0" indent="0">
                  <a:buNone/>
                </a:pPr>
                <a:r>
                  <a:rPr lang="en-US" dirty="0"/>
                  <a:t>constructed with a </a:t>
                </a:r>
                <a:r>
                  <a:rPr lang="en-US" i="1" dirty="0">
                    <a:solidFill>
                      <a:srgbClr val="0033CC"/>
                    </a:solidFill>
                  </a:rPr>
                  <a:t>finite</a:t>
                </a:r>
                <a:r>
                  <a:rPr lang="en-US" dirty="0"/>
                  <a:t> amount of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what we mean when we say </a:t>
                </a:r>
              </a:p>
              <a:p>
                <a:pPr marL="0" indent="0">
                  <a:buNone/>
                </a:pPr>
                <a:r>
                  <a:rPr lang="en-US" dirty="0"/>
                  <a:t>a model </a:t>
                </a:r>
                <a:r>
                  <a:rPr lang="en-US" i="1" dirty="0">
                    <a:solidFill>
                      <a:srgbClr val="0033CC"/>
                    </a:solidFill>
                  </a:rPr>
                  <a:t>generalizes</a:t>
                </a:r>
                <a:r>
                  <a:rPr lang="en-US" dirty="0"/>
                  <a:t>. The lowest point yields</a:t>
                </a:r>
              </a:p>
              <a:p>
                <a:pPr marL="0" indent="0">
                  <a:buNone/>
                </a:pPr>
                <a:r>
                  <a:rPr lang="en-US" dirty="0"/>
                  <a:t>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FF5AE91-B7A5-7A43-D386-78401CCF7E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14400" y="2825496"/>
                <a:ext cx="7848600" cy="1975104"/>
              </a:xfrm>
            </p:spPr>
            <p:txBody>
              <a:bodyPr/>
              <a:lstStyle/>
              <a:p>
                <a:r>
                  <a:rPr lang="en-US" dirty="0"/>
                  <a:t>finding 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FF5AE91-B7A5-7A43-D386-78401CCF7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14400" y="2825496"/>
                <a:ext cx="7848600" cy="1975104"/>
              </a:xfrm>
              <a:blipFill>
                <a:blip r:embed="rId2"/>
                <a:stretch>
                  <a:fillRect l="-2423" r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8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Ideally, the quantity we would like to minimize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find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know the functional form of the loss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because we choose it. But usually, we do not know the probability distribution,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/>
                  <a:t>, of the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Nevertheless, we can still derive a very important result.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3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minimize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note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Therefore, we can write the functional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:r>
                  <a:rPr lang="en-US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4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4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 let’s add an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arbitrary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Rearranging we find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lefthand side becomes the functional derivative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zero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4474" b="-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the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hold for any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can happen if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Assuming the integral and partial derivative operations commute, and noting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we arrive at the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V</a:t>
                </a:r>
                <a:r>
                  <a:rPr lang="en-US" dirty="0">
                    <a:solidFill>
                      <a:srgbClr val="0033CC"/>
                    </a:solidFill>
                  </a:rPr>
                  <a:t>ery </a:t>
                </a:r>
                <a:r>
                  <a:rPr lang="en-US" b="1" dirty="0">
                    <a:solidFill>
                      <a:srgbClr val="0033CC"/>
                    </a:solidFill>
                  </a:rPr>
                  <a:t>I</a:t>
                </a:r>
                <a:r>
                  <a:rPr lang="en-US" dirty="0">
                    <a:solidFill>
                      <a:srgbClr val="0033CC"/>
                    </a:solidFill>
                  </a:rPr>
                  <a:t>mportant Result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  <a:blipFill>
                <a:blip r:embed="rId2"/>
                <a:stretch>
                  <a:fillRect l="-1305" t="-23421" r="-1305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/>
              <p:nvPr/>
            </p:nvSpPr>
            <p:spPr>
              <a:xfrm>
                <a:off x="4600840" y="5263669"/>
                <a:ext cx="3019160" cy="1060931"/>
              </a:xfrm>
              <a:prstGeom prst="rect">
                <a:avLst/>
              </a:prstGeom>
              <a:solidFill>
                <a:srgbClr val="FFFC8F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40" y="5263669"/>
                <a:ext cx="3019160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236</TotalTime>
  <Words>1002</Words>
  <Application>Microsoft Macintosh PowerPoint</Application>
  <PresentationFormat>Letter Paper (8.5x11 in)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Marlett</vt:lpstr>
      <vt:lpstr>Times New Roman</vt:lpstr>
      <vt:lpstr>Wingdings</vt:lpstr>
      <vt:lpstr>Default Design</vt:lpstr>
      <vt:lpstr>Machine learning in physics Foundations 3</vt:lpstr>
      <vt:lpstr>Recap: Risk Functional</vt:lpstr>
      <vt:lpstr>Recap: Risk Functional Landscape</vt:lpstr>
      <vt:lpstr>finding the best-fit function 〖f=f〗^∗ </vt:lpstr>
      <vt:lpstr>Finding the Best-Fit Function </vt:lpstr>
      <vt:lpstr>Finding the Best-Fit Function </vt:lpstr>
      <vt:lpstr>Finding the Best-Fit Function </vt:lpstr>
      <vt:lpstr>Finding the Best-Fit Function </vt:lpstr>
      <vt:lpstr>Finding the Best-Fit Function </vt:lpstr>
      <vt:lpstr>Finding the Best-Fit Function </vt:lpstr>
      <vt:lpstr>Minimization in practice</vt:lpstr>
      <vt:lpstr>Minimization in Practice</vt:lpstr>
      <vt:lpstr>Minimization in Practice</vt:lpstr>
      <vt:lpstr>Common loss functions</vt:lpstr>
      <vt:lpstr>Common Loss Functions</vt:lpstr>
      <vt:lpstr>Common Loss Functions</vt:lpstr>
      <vt:lpstr>Common Loss Functions</vt:lpstr>
      <vt:lpstr>Common Loss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7</cp:revision>
  <cp:lastPrinted>2019-01-07T00:35:58Z</cp:lastPrinted>
  <dcterms:created xsi:type="dcterms:W3CDTF">2024-08-29T20:46:20Z</dcterms:created>
  <dcterms:modified xsi:type="dcterms:W3CDTF">2025-01-24T15:33:42Z</dcterms:modified>
</cp:coreProperties>
</file>