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1027" r:id="rId3"/>
    <p:sldId id="1014" r:id="rId4"/>
    <p:sldId id="1022" r:id="rId5"/>
    <p:sldId id="1040" r:id="rId6"/>
    <p:sldId id="1028" r:id="rId7"/>
    <p:sldId id="1041" r:id="rId8"/>
    <p:sldId id="1033" r:id="rId9"/>
    <p:sldId id="1031" r:id="rId10"/>
    <p:sldId id="1035" r:id="rId11"/>
    <p:sldId id="1034" r:id="rId12"/>
    <p:sldId id="1036" r:id="rId13"/>
    <p:sldId id="1037" r:id="rId14"/>
    <p:sldId id="1038" r:id="rId15"/>
    <p:sldId id="1039" r:id="rId16"/>
    <p:sldId id="1042" r:id="rId17"/>
  </p:sldIdLst>
  <p:sldSz cx="9144000" cy="6858000" type="letter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8" userDrawn="1">
          <p15:clr>
            <a:srgbClr val="A4A3A4"/>
          </p15:clr>
        </p15:guide>
        <p15:guide id="2" pos="295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C8F"/>
    <a:srgbClr val="FF0000"/>
    <a:srgbClr val="98CA00"/>
    <a:srgbClr val="4032A1"/>
    <a:srgbClr val="6BEEE1"/>
    <a:srgbClr val="99CA00"/>
    <a:srgbClr val="A0CA5B"/>
    <a:srgbClr val="4734A0"/>
    <a:srgbClr val="4B3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5"/>
    <p:restoredTop sz="86630"/>
  </p:normalViewPr>
  <p:slideViewPr>
    <p:cSldViewPr>
      <p:cViewPr varScale="1">
        <p:scale>
          <a:sx n="89" d="100"/>
          <a:sy n="89" d="100"/>
        </p:scale>
        <p:origin x="263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4536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258"/>
        <p:guide pos="29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210"/>
            <a:ext cx="4160937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-1210"/>
            <a:ext cx="4160936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81325" y="560388"/>
            <a:ext cx="3635375" cy="2725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3494" y="3473753"/>
            <a:ext cx="7034213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5086"/>
            <a:ext cx="4160937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5086"/>
            <a:ext cx="4160936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fld id="{887413D6-4D90-094B-878C-C9B479C8F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09" charset="-128"/>
        <a:cs typeface="ＭＳ Ｐゴシック" pitchFamily="-109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7747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4C301C-9EF7-E355-B6C7-84328963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487E0-6C48-9842-89A3-09BD27C70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4F67-D0EA-C8DB-1288-825F84C1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256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6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28254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8CF78B-6BF1-F401-D2E4-0AA44F61548A}"/>
              </a:ext>
            </a:extLst>
          </p:cNvPr>
          <p:cNvSpPr/>
          <p:nvPr userDrawn="1"/>
        </p:nvSpPr>
        <p:spPr bwMode="auto">
          <a:xfrm>
            <a:off x="6705600" y="5867400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472BB36-DE68-CDFF-8FB2-4944562CAFD5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240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914400" y="13776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Machine Learning in physics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D9514EB4-1C3F-7203-17FC-7424F79988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14400" y="3511296"/>
            <a:ext cx="7772400" cy="19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R="9144" algn="l" rtl="0" eaLnBrk="0" fontAlgn="base" hangingPunct="0">
              <a:spcBef>
                <a:spcPct val="0"/>
              </a:spcBef>
              <a:spcAft>
                <a:spcPct val="0"/>
              </a:spcAft>
              <a:defRPr sz="3600" b="1" cap="all" spc="0" baseline="0">
                <a:solidFill>
                  <a:srgbClr val="0000CC"/>
                </a:solidFill>
                <a:effectLst>
                  <a:reflection blurRad="12700" stA="34000" endA="740" endPos="53000" dir="5400000" sy="-100000" algn="bl" rotWithShape="0"/>
                </a:effectLst>
                <a:latin typeface="Arial"/>
                <a:ea typeface="ＭＳ Ｐゴシック" pitchFamily="-109" charset="-128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9pPr>
          </a:lstStyle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Harrison B. prosper</a:t>
            </a:r>
          </a:p>
          <a:p>
            <a:endParaRPr lang="en-US" sz="2400" b="0" i="0" kern="0" cap="small" baseline="0" dirty="0">
              <a:solidFill>
                <a:schemeClr val="tx1"/>
              </a:solidFill>
              <a:latin typeface="+mn-lt"/>
            </a:endParaRPr>
          </a:p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PHY6938</a:t>
            </a:r>
            <a:endParaRPr lang="en-US" sz="2800" b="0" i="0" kern="0" cap="sm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C9E5B-8A28-1B6B-D3E7-3E9521354FBE}"/>
              </a:ext>
            </a:extLst>
          </p:cNvPr>
          <p:cNvSpPr/>
          <p:nvPr userDrawn="1"/>
        </p:nvSpPr>
        <p:spPr bwMode="auto">
          <a:xfrm>
            <a:off x="762000" y="3511296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F16E033-80B5-2ADB-62C6-C637CCE38381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96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0F15DE-6B04-7264-D863-843F42C0E0E9}"/>
              </a:ext>
            </a:extLst>
          </p:cNvPr>
          <p:cNvCxnSpPr/>
          <p:nvPr userDrawn="1"/>
        </p:nvCxn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20806-BEE9-EFFE-0921-DFEF6BB8FA1D}"/>
              </a:ext>
            </a:extLst>
          </p:cNvPr>
          <p:cNvSpPr txBox="1"/>
          <p:nvPr userDrawn="1"/>
        </p:nvSpPr>
        <p:spPr>
          <a:xfrm>
            <a:off x="11474" y="6474023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FSU: Machine Learning in Physics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4AF15-DD31-995A-6565-3F133A45E1D8}"/>
              </a:ext>
            </a:extLst>
          </p:cNvPr>
          <p:cNvSpPr txBox="1"/>
          <p:nvPr userDrawn="1"/>
        </p:nvSpPr>
        <p:spPr>
          <a:xfrm>
            <a:off x="8642684" y="644324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9503ECA-0FA0-C844-BE1C-9E0ADD6C9254}" type="slidenum">
              <a:rPr lang="en-US" sz="1600" smtClean="0"/>
              <a:t>‹#›</a:t>
            </a:fld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90" r:id="rId2"/>
    <p:sldLayoutId id="2147483889" r:id="rId3"/>
    <p:sldLayoutId id="2147483888" r:id="rId4"/>
    <p:sldLayoutId id="2147483891" r:id="rId5"/>
    <p:sldLayoutId id="2147483884" r:id="rId6"/>
    <p:sldLayoutId id="2147483885" r:id="rId7"/>
    <p:sldLayoutId id="2147483886" r:id="rId8"/>
    <p:sldLayoutId id="2147483892" r:id="rId9"/>
    <p:sldLayoutId id="2147483893" r:id="rId1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/>
          <a:ea typeface="ＭＳ Ｐゴシック" pitchFamily="-109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109" charset="-128"/>
          <a:cs typeface="Times New Roman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7" Type="http://schemas.openxmlformats.org/officeDocument/2006/relationships/image" Target="../media/image9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0.png"/><Relationship Id="rId11" Type="http://schemas.openxmlformats.org/officeDocument/2006/relationships/image" Target="../media/image13.png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E000CB-EC61-7DFA-0258-19D3DFAC4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physics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Foundations 4</a:t>
            </a:r>
          </a:p>
        </p:txBody>
      </p:sp>
    </p:spTree>
    <p:extLst>
      <p:ext uri="{BB962C8B-B14F-4D97-AF65-F5344CB8AC3E}">
        <p14:creationId xmlns:p14="http://schemas.microsoft.com/office/powerpoint/2010/main" val="389133422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B82BE-685C-73E2-780E-5F1141009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755A940-7A59-794C-3A56-3FE1B58EA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Classifiers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ABF18D7-3D40-74B5-3610-16D5B91ECC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Like the class probability, a</a:t>
                </a:r>
                <a:r>
                  <a:rPr lang="en-US" b="0" dirty="0">
                    <a:latin typeface="+mn-lt"/>
                  </a:rPr>
                  <a:t>n object can be classified using the rule </a:t>
                </a:r>
                <a:endParaRPr lang="en-US" b="0" i="1" dirty="0">
                  <a:solidFill>
                    <a:srgbClr val="0033CC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class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assignment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 1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b="0" dirty="0">
                    <a:latin typeface="+mn-lt"/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typical physics use case is classifying objects as </a:t>
                </a:r>
                <a:r>
                  <a:rPr lang="en-US" dirty="0">
                    <a:solidFill>
                      <a:srgbClr val="0033CC"/>
                    </a:solidFill>
                  </a:rPr>
                  <a:t>signal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rgbClr val="0033CC"/>
                    </a:solidFill>
                  </a:rPr>
                  <a:t>background</a:t>
                </a:r>
                <a:r>
                  <a:rPr lang="en-US" dirty="0"/>
                  <a:t>, e.g., Type 1a supernovae versus the rest.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But is this rule optimal when the dataset has a large imbalance: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answer is “yes”! Let’s see why…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ABF18D7-3D40-74B5-3610-16D5B91ECC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54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55140-2690-EC94-BB65-3266B30B1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F17280-1F95-B880-5F67-4F65E88A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Classifiers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40988C3-5CF2-05F0-711C-A066EDA447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8994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(1)≠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dirty="0"/>
                  <a:t> the correct class probability is</a:t>
                </a:r>
                <a:endParaRPr lang="en-US" b="0" dirty="0">
                  <a:latin typeface="+mn-lt"/>
                </a:endParaRPr>
              </a:p>
              <a:p>
                <a:pPr algn="ctr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(1)+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Divide the numerator and denominator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This yields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(1)+(1−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den>
                      </m:f>
                    </m:oMath>
                  </m:oMathPara>
                </a14:m>
                <a:br>
                  <a:rPr lang="en-US" b="0" dirty="0">
                    <a:solidFill>
                      <a:schemeClr val="tx1"/>
                    </a:solidFill>
                  </a:rPr>
                </a:br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br>
                  <a:rPr lang="en-US" b="0" dirty="0">
                    <a:solidFill>
                      <a:schemeClr val="tx1"/>
                    </a:solidFill>
                  </a:rPr>
                </a:br>
                <a:r>
                  <a:rPr lang="en-US" b="0" dirty="0">
                    <a:solidFill>
                      <a:schemeClr val="tx1"/>
                    </a:solidFill>
                  </a:rPr>
                  <a:t>The key point to note is that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rgbClr val="0033CC"/>
                    </a:solidFill>
                  </a:rPr>
                  <a:t> </a:t>
                </a:r>
                <a:r>
                  <a:rPr lang="en-US" b="0" dirty="0">
                    <a:solidFill>
                      <a:schemeClr val="tx1"/>
                    </a:solidFill>
                  </a:rPr>
                  <a:t>is a </a:t>
                </a:r>
                <a:r>
                  <a:rPr lang="en-US" b="0" i="1" dirty="0">
                    <a:solidFill>
                      <a:srgbClr val="0033CC"/>
                    </a:solidFill>
                  </a:rPr>
                  <a:t>monotonic</a:t>
                </a:r>
                <a:r>
                  <a:rPr lang="en-US" b="0" dirty="0">
                    <a:solidFill>
                      <a:schemeClr val="tx1"/>
                    </a:solidFill>
                  </a:rPr>
                  <a:t> function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T</a:t>
                </a:r>
                <a:r>
                  <a:rPr lang="en-US" b="0" dirty="0">
                    <a:solidFill>
                      <a:schemeClr val="tx1"/>
                    </a:solidFill>
                  </a:rPr>
                  <a:t>herefore,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classify equally well</a:t>
                </a:r>
                <a:r>
                  <a:rPr lang="en-US" b="0" dirty="0">
                    <a:solidFill>
                      <a:schemeClr val="tx1"/>
                    </a:solidFill>
                  </a:rPr>
                  <a:t>!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40988C3-5CF2-05F0-711C-A066EDA44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899400" cy="4819650"/>
              </a:xfrm>
              <a:blipFill>
                <a:blip r:embed="rId2"/>
                <a:stretch>
                  <a:fillRect l="-1284" t="-1316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7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B9D0A-9457-E193-F5FF-DA8EE64C6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function&#10;&#10;Description automatically generated">
            <a:extLst>
              <a:ext uri="{FF2B5EF4-FFF2-40B4-BE49-F238E27FC236}">
                <a16:creationId xmlns:a16="http://schemas.microsoft.com/office/drawing/2014/main" id="{51FAC04D-331E-5CCF-DDE4-72619F013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0" y="2209800"/>
            <a:ext cx="4381500" cy="41148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6A2AF8F-39F8-821C-2423-DE9F6A30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Classifiers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BD4EBEB-7A20-C6E7-038A-35A6D8020F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(1)+(1−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))(1−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figure shows the dependence</a:t>
                </a:r>
              </a:p>
              <a:p>
                <a:pPr marL="0" indent="0">
                  <a:buNone/>
                </a:pP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rgbClr val="0033CC"/>
                    </a:solidFill>
                  </a:rPr>
                  <a:t> </a:t>
                </a:r>
                <a:r>
                  <a:rPr lang="en-US" b="0" dirty="0">
                    <a:solidFill>
                      <a:schemeClr val="tx1"/>
                    </a:solidFill>
                  </a:rPr>
                  <a:t>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) </a:t>
                </a:r>
                <a:r>
                  <a:rPr lang="en-US" dirty="0"/>
                  <a:t>for different </a:t>
                </a:r>
              </a:p>
              <a:p>
                <a:pPr marL="0" indent="0">
                  <a:buNone/>
                </a:pPr>
                <a:r>
                  <a:rPr lang="en-US" dirty="0"/>
                  <a:t>values of the prior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Note: w</a:t>
                </a:r>
                <a:r>
                  <a:rPr lang="en-US" b="0" dirty="0">
                    <a:solidFill>
                      <a:schemeClr val="tx1"/>
                    </a:solidFill>
                  </a:rPr>
                  <a:t>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we get </a:t>
                </a:r>
                <a:br>
                  <a:rPr lang="en-US" b="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and, therefore, a </a:t>
                </a:r>
                <a:br>
                  <a:rPr lang="en-US" dirty="0"/>
                </a:br>
                <a:r>
                  <a:rPr lang="en-US" dirty="0"/>
                  <a:t>straight line of unit slope.</a:t>
                </a:r>
              </a:p>
              <a:p>
                <a:pPr marL="0" indent="0">
                  <a:buNone/>
                </a:pPr>
                <a:br>
                  <a:rPr lang="en-US" b="0" dirty="0">
                    <a:solidFill>
                      <a:schemeClr val="tx1"/>
                    </a:solidFill>
                  </a:rPr>
                </a:br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BD4EBEB-7A20-C6E7-038A-35A6D8020F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5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09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C1283-0092-BBAE-6368-31BB34CCB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F51C-1803-932E-2E67-6D598AF27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good is our classifier?</a:t>
            </a:r>
          </a:p>
        </p:txBody>
      </p:sp>
    </p:spTree>
    <p:extLst>
      <p:ext uri="{BB962C8B-B14F-4D97-AF65-F5344CB8AC3E}">
        <p14:creationId xmlns:p14="http://schemas.microsoft.com/office/powerpoint/2010/main" val="255216210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DCCDB2-C2B4-F33F-171A-CDBB99A8E2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Machine learning models typically give only </a:t>
            </a:r>
            <a:r>
              <a:rPr lang="en-US" dirty="0">
                <a:solidFill>
                  <a:srgbClr val="0033CC"/>
                </a:solidFill>
              </a:rPr>
              <a:t>point estimates</a:t>
            </a:r>
            <a:r>
              <a:rPr lang="en-US" dirty="0"/>
              <a:t>. The absence of a measure of confidence in their estimates is a serious deficiency, a point we shall take up towards the end of the semester.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other problem is that at present we rely on heuristics to judge whether a training schedule has yielded a model that is as close as it can get to the optimal solution.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third problem is that it is very difficult to define what constitutes a fair performance comparison between models.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9E47F2-8970-9FE3-6CCF-672F8848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Is Our Classifier?</a:t>
            </a:r>
          </a:p>
        </p:txBody>
      </p:sp>
    </p:spTree>
    <p:extLst>
      <p:ext uri="{BB962C8B-B14F-4D97-AF65-F5344CB8AC3E}">
        <p14:creationId xmlns:p14="http://schemas.microsoft.com/office/powerpoint/2010/main" val="105634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232C0-C450-E7AF-CC33-E5EF2F6DD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E6F9AF-8172-6AA2-5813-A10A6F4A6F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contemporary ML applications, model performance is typically valued a lot more than model simplicity.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Suppose that a model with 10</a:t>
            </a:r>
            <a:r>
              <a:rPr lang="en-US" baseline="30000" dirty="0"/>
              <a:t>6</a:t>
            </a:r>
            <a:r>
              <a:rPr lang="en-US" dirty="0"/>
              <a:t> parameters does 30% better, in some measure, than one with 5,000 parameters. If the 30% improvement is judged to be worthwhile the tendency is to favor the larger model.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classifiers, the two most common measures of performance are: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0033CC"/>
                </a:solidFill>
              </a:rPr>
              <a:t>Receiver Operating Characteristic </a:t>
            </a:r>
            <a:r>
              <a:rPr lang="en-US" dirty="0"/>
              <a:t>(ROC) curve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And the </a:t>
            </a:r>
            <a:r>
              <a:rPr lang="en-US" dirty="0">
                <a:solidFill>
                  <a:srgbClr val="0033CC"/>
                </a:solidFill>
              </a:rPr>
              <a:t>Area Under the Curve </a:t>
            </a:r>
            <a:r>
              <a:rPr lang="en-US" dirty="0"/>
              <a:t>(AUC).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8AD1B4-46C1-2E47-821E-4AB9B432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Is Our Classifier?</a:t>
            </a:r>
          </a:p>
        </p:txBody>
      </p:sp>
    </p:spTree>
    <p:extLst>
      <p:ext uri="{BB962C8B-B14F-4D97-AF65-F5344CB8AC3E}">
        <p14:creationId xmlns:p14="http://schemas.microsoft.com/office/powerpoint/2010/main" val="3671924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0730A-77BF-1B8D-5376-F6DCE604B7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classifier minimizes the error rate.</a:t>
            </a:r>
          </a:p>
          <a:p>
            <a:endParaRPr lang="en-US" dirty="0"/>
          </a:p>
          <a:p>
            <a:r>
              <a:rPr lang="en-US" dirty="0"/>
              <a:t>When created using a balanced dataset, we typically refer to the classifier as a discriminant.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Classification using a discriminant is (in principle) just as powerful as classification using the correct class probability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1FE53-CCD3-2FB4-0B9D-BDDBD7AD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19094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7B72B-CBF3-BA89-4F7A-266EE54F9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422737-B0BC-5667-4514-0BB23334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E042F69-AFDA-1FBB-692F-5D0D0BD71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Lab01, we trained the model on the right</a:t>
                </a:r>
                <a:br>
                  <a:rPr lang="en-US" dirty="0"/>
                </a:br>
                <a:r>
                  <a:rPr lang="en-US" dirty="0"/>
                  <a:t>by minimizing the empirical risk</a:t>
                </a:r>
                <a:br>
                  <a:rPr lang="en-US" dirty="0"/>
                </a:br>
                <a:r>
                  <a:rPr lang="en-US" dirty="0">
                    <a:solidFill>
                      <a:srgbClr val="0033CC"/>
                    </a:solidFill>
                  </a:rPr>
                  <a:t>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using the binary cross entropy loss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𝑦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  <m:t>𝑓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E042F69-AFDA-1FBB-692F-5D0D0BD71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DC1DB9D4-8DC6-7BD6-1C26-8E062C06D7C7}"/>
              </a:ext>
            </a:extLst>
          </p:cNvPr>
          <p:cNvGrpSpPr/>
          <p:nvPr/>
        </p:nvGrpSpPr>
        <p:grpSpPr>
          <a:xfrm>
            <a:off x="7010400" y="457200"/>
            <a:ext cx="1857828" cy="5825761"/>
            <a:chOff x="6676569" y="-140807"/>
            <a:chExt cx="2191659" cy="662084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4DC4ED-C4E1-301E-37E8-2B58E9144A45}"/>
                </a:ext>
              </a:extLst>
            </p:cNvPr>
            <p:cNvSpPr txBox="1"/>
            <p:nvPr/>
          </p:nvSpPr>
          <p:spPr>
            <a:xfrm>
              <a:off x="7335779" y="-140807"/>
              <a:ext cx="784969" cy="399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output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0638A12-9E02-B629-36F7-C869001992B8}"/>
                </a:ext>
              </a:extLst>
            </p:cNvPr>
            <p:cNvGrpSpPr/>
            <p:nvPr/>
          </p:nvGrpSpPr>
          <p:grpSpPr>
            <a:xfrm>
              <a:off x="6676569" y="557339"/>
              <a:ext cx="2191659" cy="5922703"/>
              <a:chOff x="6676569" y="333204"/>
              <a:chExt cx="2191659" cy="592270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47AFF63C-4995-C41C-BEAB-600047258BD5}"/>
                      </a:ext>
                    </a:extLst>
                  </p:cNvPr>
                  <p:cNvSpPr txBox="1"/>
                  <p:nvPr/>
                </p:nvSpPr>
                <p:spPr>
                  <a:xfrm>
                    <a:off x="7545528" y="5756235"/>
                    <a:ext cx="512473" cy="4996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47AFF63C-4995-C41C-BEAB-600047258B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5528" y="5756235"/>
                    <a:ext cx="512473" cy="49967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DB33B88-FBE8-64F1-8511-F4A2DCB39A90}"/>
                  </a:ext>
                </a:extLst>
              </p:cNvPr>
              <p:cNvGrpSpPr/>
              <p:nvPr/>
            </p:nvGrpSpPr>
            <p:grpSpPr>
              <a:xfrm>
                <a:off x="6676569" y="333204"/>
                <a:ext cx="2191659" cy="5496096"/>
                <a:chOff x="6676569" y="217384"/>
                <a:chExt cx="2191659" cy="5496096"/>
              </a:xfrm>
            </p:grpSpPr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67A78502-128D-221A-E3EF-1CEB2863E47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7768769" y="3962400"/>
                  <a:ext cx="3521" cy="228600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2E4095DB-B0E8-2A03-B381-039A9B70D94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7781469" y="5367635"/>
                  <a:ext cx="0" cy="345845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3A36B91D-4F65-D9D3-78A7-79A59D19074C}"/>
                    </a:ext>
                  </a:extLst>
                </p:cNvPr>
                <p:cNvGrpSpPr/>
                <p:nvPr/>
              </p:nvGrpSpPr>
              <p:grpSpPr>
                <a:xfrm>
                  <a:off x="6734628" y="4229763"/>
                  <a:ext cx="2133600" cy="1132279"/>
                  <a:chOff x="6734628" y="4171890"/>
                  <a:chExt cx="2133600" cy="124550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Rectangle 24">
                        <a:extLst>
                          <a:ext uri="{FF2B5EF4-FFF2-40B4-BE49-F238E27FC236}">
                            <a16:creationId xmlns:a16="http://schemas.microsoft.com/office/drawing/2014/main" id="{E8D6362A-1E43-18EE-2FBB-F6BD7A7A380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86600" y="4603691"/>
                        <a:ext cx="1447800" cy="37240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0" lang="en-US" sz="1600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lu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" name="Rectangle 24">
                        <a:extLst>
                          <a:ext uri="{FF2B5EF4-FFF2-40B4-BE49-F238E27FC236}">
                            <a16:creationId xmlns:a16="http://schemas.microsoft.com/office/drawing/2014/main" id="{E8D6362A-1E43-18EE-2FBB-F6BD7A7A380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86600" y="4603691"/>
                        <a:ext cx="1447800" cy="372409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CA953CE2-FEAE-DB6D-BA76-677F47DD23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34628" y="5044988"/>
                    <a:ext cx="2133600" cy="372409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Linear(2, </a:t>
                    </a:r>
                    <a:r>
                      <a:rPr lang="en-US" sz="1600" dirty="0">
                        <a:latin typeface="Times New Roman" pitchFamily="-65" charset="0"/>
                      </a:rPr>
                      <a:t>15</a:t>
                    </a: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)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E22140A1-B47B-F134-7A94-44719030156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6858000" y="4171890"/>
                        <a:ext cx="1914065" cy="372409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ayerNorm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(15)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E22140A1-B47B-F134-7A94-44719030156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858000" y="4171890"/>
                        <a:ext cx="1914065" cy="372409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81368094-0AC4-426A-CBF0-45E3554F3A42}"/>
                    </a:ext>
                  </a:extLst>
                </p:cNvPr>
                <p:cNvGrpSpPr/>
                <p:nvPr/>
              </p:nvGrpSpPr>
              <p:grpSpPr>
                <a:xfrm>
                  <a:off x="6701969" y="2804938"/>
                  <a:ext cx="2133600" cy="1132279"/>
                  <a:chOff x="6734628" y="4171890"/>
                  <a:chExt cx="2133600" cy="124550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9C6564D7-B70D-90C7-6122-B54F0B6E953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86600" y="4603691"/>
                        <a:ext cx="1447800" cy="37240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0" lang="en-US" sz="1600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lu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9C6564D7-B70D-90C7-6122-B54F0B6E953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86600" y="4603691"/>
                        <a:ext cx="1447800" cy="372409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E33F817B-667C-3BBC-7E7A-0AE5B5CEC9E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34628" y="5044988"/>
                    <a:ext cx="2133600" cy="372409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Linear(15, </a:t>
                    </a:r>
                    <a:r>
                      <a:rPr lang="en-US" sz="1600" dirty="0">
                        <a:latin typeface="Times New Roman" pitchFamily="-65" charset="0"/>
                      </a:rPr>
                      <a:t>15</a:t>
                    </a: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)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01648983-F93E-1471-0761-32B253F78FF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6858000" y="4171890"/>
                        <a:ext cx="1914065" cy="372409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ayerNorm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(15)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01648983-F93E-1471-0761-32B253F78FF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858000" y="4171890"/>
                        <a:ext cx="1914065" cy="37240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4424FBA7-E49F-FA28-ABBC-082036822DA0}"/>
                    </a:ext>
                  </a:extLst>
                </p:cNvPr>
                <p:cNvGrpSpPr/>
                <p:nvPr/>
              </p:nvGrpSpPr>
              <p:grpSpPr>
                <a:xfrm>
                  <a:off x="6676569" y="1317592"/>
                  <a:ext cx="2133600" cy="1211652"/>
                  <a:chOff x="6734628" y="4171890"/>
                  <a:chExt cx="2133600" cy="121165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Rectangle 18">
                        <a:extLst>
                          <a:ext uri="{FF2B5EF4-FFF2-40B4-BE49-F238E27FC236}">
                            <a16:creationId xmlns:a16="http://schemas.microsoft.com/office/drawing/2014/main" id="{D8C9E8FF-7115-89A6-6B57-74DA9F718A6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86600" y="4603690"/>
                        <a:ext cx="1447800" cy="33855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0" lang="en-US" sz="1600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lu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Rectangle 18">
                        <a:extLst>
                          <a:ext uri="{FF2B5EF4-FFF2-40B4-BE49-F238E27FC236}">
                            <a16:creationId xmlns:a16="http://schemas.microsoft.com/office/drawing/2014/main" id="{D8C9E8FF-7115-89A6-6B57-74DA9F718A6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86600" y="4603690"/>
                        <a:ext cx="1447800" cy="33855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595E8B64-6A0C-1040-EFF2-A0D238A0EB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34628" y="5044988"/>
                    <a:ext cx="2133600" cy="338554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Linear(15, </a:t>
                    </a:r>
                    <a:r>
                      <a:rPr lang="en-US" sz="1600" dirty="0">
                        <a:latin typeface="Times New Roman" pitchFamily="-65" charset="0"/>
                      </a:rPr>
                      <a:t>15</a:t>
                    </a: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)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B071CCE4-2594-A9B8-8832-141271679EB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6858000" y="4171890"/>
                        <a:ext cx="1914065" cy="338554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ayerNorm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(15)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B071CCE4-2594-A9B8-8832-141271679EB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858000" y="4171890"/>
                        <a:ext cx="1914065" cy="338554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0E43EC43-05C0-2DD3-4C25-EAEA6746F5A6}"/>
                    </a:ext>
                  </a:extLst>
                </p:cNvPr>
                <p:cNvGrpSpPr/>
                <p:nvPr/>
              </p:nvGrpSpPr>
              <p:grpSpPr>
                <a:xfrm>
                  <a:off x="6705600" y="217384"/>
                  <a:ext cx="2133600" cy="787860"/>
                  <a:chOff x="6705600" y="409924"/>
                  <a:chExt cx="2133600" cy="78786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536DF223-D1A9-66B1-9958-D1FE13E3BD3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61200" y="409924"/>
                        <a:ext cx="1447800" cy="33855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536DF223-D1A9-66B1-9958-D1FE13E3BD3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61200" y="409924"/>
                        <a:ext cx="1447800" cy="33855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DDD0E1AE-4B88-FC62-ACBF-AD58CF4C2B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05600" y="859230"/>
                    <a:ext cx="2133600" cy="338554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Linear(15, </a:t>
                    </a:r>
                    <a:r>
                      <a:rPr lang="en-US" sz="1600" dirty="0">
                        <a:latin typeface="Times New Roman" pitchFamily="-65" charset="0"/>
                      </a:rPr>
                      <a:t>1</a:t>
                    </a: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)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0436722C-6AA5-E742-BAA9-68E10F8A067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7768879" y="1066800"/>
                  <a:ext cx="3521" cy="228600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0FFF8FF9-D638-FB08-3AA8-3CDA989CB48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7768879" y="2590800"/>
                  <a:ext cx="3521" cy="228600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312838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Using the general expression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found that </a:t>
                </a:r>
                <a:r>
                  <a:rPr lang="en-US" i="1" u="sng" dirty="0"/>
                  <a:t>any</a:t>
                </a:r>
                <a:r>
                  <a:rPr lang="en-US" dirty="0"/>
                  <a:t> model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trained with</a:t>
                </a:r>
              </a:p>
              <a:p>
                <a:pPr marL="0" indent="0">
                  <a:buNone/>
                </a:pPr>
                <a:r>
                  <a:rPr lang="en-US" dirty="0"/>
                  <a:t>the binary cross entropy </a:t>
                </a:r>
                <a:r>
                  <a:rPr lang="en-US" i="1" u="sng" dirty="0"/>
                  <a:t>necessarily</a:t>
                </a:r>
                <a:r>
                  <a:rPr lang="en-US" dirty="0"/>
                  <a:t> approximates </a:t>
                </a:r>
              </a:p>
              <a:p>
                <a:pPr marL="0" indent="0">
                  <a:buNone/>
                </a:pPr>
                <a:r>
                  <a:rPr lang="en-US" dirty="0"/>
                  <a:t>the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=1)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expression above is an instance of </a:t>
                </a:r>
                <a:r>
                  <a:rPr lang="en-US" dirty="0">
                    <a:solidFill>
                      <a:srgbClr val="0033CC"/>
                    </a:solidFill>
                  </a:rPr>
                  <a:t>Bayes’ theorem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23421" b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10CC562A-B26B-1F0D-92A5-61473AE4B2D6}"/>
              </a:ext>
            </a:extLst>
          </p:cNvPr>
          <p:cNvGrpSpPr/>
          <p:nvPr/>
        </p:nvGrpSpPr>
        <p:grpSpPr>
          <a:xfrm>
            <a:off x="7010400" y="457200"/>
            <a:ext cx="1857828" cy="5825761"/>
            <a:chOff x="6676569" y="-140807"/>
            <a:chExt cx="2191659" cy="662084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B59F7A5-97E4-6695-1F5C-3A2E001658DB}"/>
                </a:ext>
              </a:extLst>
            </p:cNvPr>
            <p:cNvSpPr txBox="1"/>
            <p:nvPr/>
          </p:nvSpPr>
          <p:spPr>
            <a:xfrm>
              <a:off x="7335779" y="-140807"/>
              <a:ext cx="784969" cy="399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output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BEBE5D4-E38F-C8C9-9F37-9FE55D4FEF4C}"/>
                </a:ext>
              </a:extLst>
            </p:cNvPr>
            <p:cNvGrpSpPr/>
            <p:nvPr/>
          </p:nvGrpSpPr>
          <p:grpSpPr>
            <a:xfrm>
              <a:off x="6676569" y="557339"/>
              <a:ext cx="2191659" cy="5922703"/>
              <a:chOff x="6676569" y="333204"/>
              <a:chExt cx="2191659" cy="592270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5A6B7AF5-604F-A239-F117-58040AAD0E1D}"/>
                      </a:ext>
                    </a:extLst>
                  </p:cNvPr>
                  <p:cNvSpPr txBox="1"/>
                  <p:nvPr/>
                </p:nvSpPr>
                <p:spPr>
                  <a:xfrm>
                    <a:off x="7545528" y="5756235"/>
                    <a:ext cx="512473" cy="4996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F61E0493-379B-9865-FFD6-B71928F3D0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5528" y="5756235"/>
                    <a:ext cx="512473" cy="49967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6B0ADF5-4B21-8002-FAD8-2EA93AABAEAC}"/>
                  </a:ext>
                </a:extLst>
              </p:cNvPr>
              <p:cNvGrpSpPr/>
              <p:nvPr/>
            </p:nvGrpSpPr>
            <p:grpSpPr>
              <a:xfrm>
                <a:off x="6676569" y="333204"/>
                <a:ext cx="2191659" cy="5496096"/>
                <a:chOff x="6676569" y="217384"/>
                <a:chExt cx="2191659" cy="5496096"/>
              </a:xfrm>
            </p:grpSpPr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4F0A8C56-534F-8243-39FD-BAFEAF0EB5D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7768769" y="3962400"/>
                  <a:ext cx="3521" cy="228600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5A10B6B0-FF36-E012-A984-110E5CF122D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7781469" y="5367635"/>
                  <a:ext cx="0" cy="345845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A1C814D4-9661-B48E-6A6A-8B6A099A7822}"/>
                    </a:ext>
                  </a:extLst>
                </p:cNvPr>
                <p:cNvGrpSpPr/>
                <p:nvPr/>
              </p:nvGrpSpPr>
              <p:grpSpPr>
                <a:xfrm>
                  <a:off x="6734628" y="4229763"/>
                  <a:ext cx="2133600" cy="1132279"/>
                  <a:chOff x="6734628" y="4171890"/>
                  <a:chExt cx="2133600" cy="124550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Rectangle 24">
                        <a:extLst>
                          <a:ext uri="{FF2B5EF4-FFF2-40B4-BE49-F238E27FC236}">
                            <a16:creationId xmlns:a16="http://schemas.microsoft.com/office/drawing/2014/main" id="{B8364F3C-6A24-CE41-96D4-F946CC83953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86600" y="4603691"/>
                        <a:ext cx="1447800" cy="37240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0" lang="en-US" sz="1600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lu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3D8F794E-5711-48C8-67DE-7BA6FB79F83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86600" y="4603691"/>
                        <a:ext cx="1447800" cy="372409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824DB3FE-A85F-7077-C53A-EE84EBE514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34628" y="5044988"/>
                    <a:ext cx="2133600" cy="372409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Linear(2, </a:t>
                    </a:r>
                    <a:r>
                      <a:rPr lang="en-US" sz="1600" dirty="0">
                        <a:latin typeface="Times New Roman" pitchFamily="-65" charset="0"/>
                      </a:rPr>
                      <a:t>15</a:t>
                    </a: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)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121F4725-764D-8B08-DA30-FCEEAFEA50F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6858000" y="4171890"/>
                        <a:ext cx="1914065" cy="372409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ayerNorm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(15)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2" name="Rectangle 31">
                        <a:extLst>
                          <a:ext uri="{FF2B5EF4-FFF2-40B4-BE49-F238E27FC236}">
                            <a16:creationId xmlns:a16="http://schemas.microsoft.com/office/drawing/2014/main" id="{E9891C09-7C78-F532-D4E0-5201FF2C30F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858000" y="4171890"/>
                        <a:ext cx="1914065" cy="372409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2A67E40D-21C2-15FE-3C15-51888F9DA40B}"/>
                    </a:ext>
                  </a:extLst>
                </p:cNvPr>
                <p:cNvGrpSpPr/>
                <p:nvPr/>
              </p:nvGrpSpPr>
              <p:grpSpPr>
                <a:xfrm>
                  <a:off x="6701969" y="2804938"/>
                  <a:ext cx="2133600" cy="1132279"/>
                  <a:chOff x="6734628" y="4171890"/>
                  <a:chExt cx="2133600" cy="124550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02F20661-037D-64AF-469F-16DA240332B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86600" y="4603691"/>
                        <a:ext cx="1447800" cy="37240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0" lang="en-US" sz="1600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lu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0F382D78-E1F2-EA89-E31B-116535EDAB2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86600" y="4603691"/>
                        <a:ext cx="1447800" cy="37240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F704DAD5-4CA5-4F33-89FC-747E47E340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34628" y="5044988"/>
                    <a:ext cx="2133600" cy="372409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Linear(15, </a:t>
                    </a:r>
                    <a:r>
                      <a:rPr lang="en-US" sz="1600" dirty="0">
                        <a:latin typeface="Times New Roman" pitchFamily="-65" charset="0"/>
                      </a:rPr>
                      <a:t>15</a:t>
                    </a: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)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581E41C3-7053-311C-E025-AF29D31B13A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6858000" y="4171890"/>
                        <a:ext cx="1914065" cy="372409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ayerNorm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(15)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8" name="Rectangle 37">
                        <a:extLst>
                          <a:ext uri="{FF2B5EF4-FFF2-40B4-BE49-F238E27FC236}">
                            <a16:creationId xmlns:a16="http://schemas.microsoft.com/office/drawing/2014/main" id="{96C1E8A7-F40C-B271-4F60-6DBB5A70729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858000" y="4171890"/>
                        <a:ext cx="1914065" cy="372409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C37CE573-ACAA-E872-E377-12FC5F6C82A7}"/>
                    </a:ext>
                  </a:extLst>
                </p:cNvPr>
                <p:cNvGrpSpPr/>
                <p:nvPr/>
              </p:nvGrpSpPr>
              <p:grpSpPr>
                <a:xfrm>
                  <a:off x="6676569" y="1317592"/>
                  <a:ext cx="2133600" cy="1211652"/>
                  <a:chOff x="6734628" y="4171890"/>
                  <a:chExt cx="2133600" cy="121165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Rectangle 18">
                        <a:extLst>
                          <a:ext uri="{FF2B5EF4-FFF2-40B4-BE49-F238E27FC236}">
                            <a16:creationId xmlns:a16="http://schemas.microsoft.com/office/drawing/2014/main" id="{F527276D-41CA-F769-A0F6-91DDF3179BD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86600" y="4603690"/>
                        <a:ext cx="1447800" cy="33855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0" lang="en-US" sz="1600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lu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03EC80E7-C9B5-734D-5DB3-1BEF8440EBE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86600" y="4603690"/>
                        <a:ext cx="1447800" cy="338554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9FB0DA02-3C90-45CE-D137-86CAE97B6B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34628" y="5044988"/>
                    <a:ext cx="2133600" cy="338554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Linear(15, </a:t>
                    </a:r>
                    <a:r>
                      <a:rPr lang="en-US" sz="1600" dirty="0">
                        <a:latin typeface="Times New Roman" pitchFamily="-65" charset="0"/>
                      </a:rPr>
                      <a:t>15</a:t>
                    </a: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)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3BAF70D6-6DFA-FDD4-7692-2BD9ECCFF20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6858000" y="4171890"/>
                        <a:ext cx="1914065" cy="338554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ayerNorm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(15)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:a16="http://schemas.microsoft.com/office/drawing/2014/main" id="{DAEBF302-FEB3-C632-6C9E-A1CB749E300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858000" y="4171890"/>
                        <a:ext cx="1914065" cy="33855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6DAFA419-2014-B5E2-DF80-3C09B00B21C7}"/>
                    </a:ext>
                  </a:extLst>
                </p:cNvPr>
                <p:cNvGrpSpPr/>
                <p:nvPr/>
              </p:nvGrpSpPr>
              <p:grpSpPr>
                <a:xfrm>
                  <a:off x="6705600" y="217384"/>
                  <a:ext cx="2133600" cy="787860"/>
                  <a:chOff x="6705600" y="409924"/>
                  <a:chExt cx="2133600" cy="78786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ED6F11E0-459E-8B23-721F-E47BD250FCF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61200" y="409924"/>
                        <a:ext cx="1447800" cy="33855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7142A41B-A284-2A31-02B9-3A9B232A209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61200" y="409924"/>
                        <a:ext cx="1447800" cy="338554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E21C6FB6-C018-C40C-0766-94C9C9B8E0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05600" y="859230"/>
                    <a:ext cx="2133600" cy="338554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Linear(15, </a:t>
                    </a:r>
                    <a:r>
                      <a:rPr lang="en-US" sz="1600" dirty="0">
                        <a:latin typeface="Times New Roman" pitchFamily="-65" charset="0"/>
                      </a:rPr>
                      <a:t>1</a:t>
                    </a: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)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D175363-47B8-FFFC-8EF0-3F56EBDC967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7768879" y="1066800"/>
                  <a:ext cx="3521" cy="228600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74FE58DE-5604-8C4C-8259-E3DA312E934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7768879" y="2590800"/>
                  <a:ext cx="3521" cy="228600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171894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32F4-C927-BA01-B1A8-23BE5EEE61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classifiers</a:t>
            </a:r>
          </a:p>
        </p:txBody>
      </p:sp>
    </p:spTree>
    <p:extLst>
      <p:ext uri="{BB962C8B-B14F-4D97-AF65-F5344CB8AC3E}">
        <p14:creationId xmlns:p14="http://schemas.microsoft.com/office/powerpoint/2010/main" val="33743950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7B484-30DB-8614-B778-B22C582F7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A9D521-96B0-0007-4301-2463D309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Classifiers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8DAA0BC-4401-45B6-8218-AEEEF18E17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Let’s start by simplifying our notation. Defining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we can write</a:t>
                </a:r>
                <a:br>
                  <a:rPr lang="en-US" dirty="0"/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i="1" dirty="0">
                    <a:solidFill>
                      <a:srgbClr val="0033CC"/>
                    </a:solidFill>
                    <a:latin typeface="Cambria Math" panose="02040503050406030204" pitchFamily="18" charset="0"/>
                  </a:rPr>
                </a:b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=1)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=0)</m:t>
                          </m:r>
                        </m:den>
                      </m:f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(1)+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den>
                      </m:f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dirty="0">
                    <a:latin typeface="+mn-lt"/>
                  </a:rPr>
                </a:br>
                <a:r>
                  <a:rPr lang="en-US" dirty="0">
                    <a:latin typeface="+mn-lt"/>
                  </a:rPr>
                  <a:t>Given a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+mn-lt"/>
                  </a:rPr>
                  <a:t>, the classification rule is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0033CC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class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assignment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 1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 | 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b="0" dirty="0">
                    <a:latin typeface="+mn-lt"/>
                  </a:rPr>
                  <a:t>.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8DAA0BC-4401-45B6-8218-AEEEF18E1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D195B-2535-8898-AD21-B04B570E6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6BB3FB-E03D-6516-5A7E-07F349A7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Classifiers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AC2FD96-0259-7C3F-47A4-A9B9F2B35C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Let us pause for a moment to ask the following question.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In what sense is the rule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0033CC"/>
                    </a:solidFill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class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assignment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 1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 | 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b="0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b="0" dirty="0">
                    <a:latin typeface="+mn-lt"/>
                  </a:rPr>
                  <a:t>optimal?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AC2FD96-0259-7C3F-47A4-A9B9F2B35C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03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6B252-C1DC-7D50-8AE2-B5F71D8A5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00AE8B-70C2-2C03-1136-6E0DC0D4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Classifiers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1B0599A-EA37-6D4B-75EC-0BFB6BB1DF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>
                    <a:solidFill>
                      <a:srgbClr val="0033CC"/>
                    </a:solidFill>
                    <a:latin typeface="+mn-lt"/>
                  </a:rPr>
                  <a:t>Assignment</a:t>
                </a:r>
                <a:r>
                  <a:rPr lang="en-US" b="0" dirty="0">
                    <a:latin typeface="+mn-lt"/>
                  </a:rPr>
                  <a:t> 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For a 1-dimensional variable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+mn-lt"/>
                  </a:rPr>
                  <a:t>, and a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corresponding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+mn-lt"/>
                  </a:rPr>
                  <a:t>, write an expression for the probability of misclassification (that is, the </a:t>
                </a:r>
                <a:r>
                  <a:rPr lang="en-US" i="1" dirty="0">
                    <a:solidFill>
                      <a:srgbClr val="0033CC"/>
                    </a:solidFill>
                    <a:latin typeface="+mn-lt"/>
                  </a:rPr>
                  <a:t>error rate</a:t>
                </a:r>
                <a:r>
                  <a:rPr lang="en-US" dirty="0">
                    <a:latin typeface="+mn-lt"/>
                  </a:rPr>
                  <a:t>) for a dataset with prior probabilities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b="0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b="0" dirty="0">
                    <a:latin typeface="+mn-lt"/>
                  </a:rPr>
                  <a:t> and densities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| 1</m:t>
                        </m:r>
                      </m:e>
                    </m:d>
                  </m:oMath>
                </a14:m>
                <a:r>
                  <a:rPr lang="en-US" b="0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b="0" dirty="0">
                    <a:latin typeface="+mn-lt"/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</a:t>
                </a:r>
                <a:r>
                  <a:rPr lang="en-US" b="0" dirty="0">
                    <a:latin typeface="+mn-lt"/>
                  </a:rPr>
                  <a:t>inimize the error rate with respect to the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>
                    <a:latin typeface="+mn-lt"/>
                  </a:rPr>
                  <a:t> and show that this yields the rule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 | 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+mn-lt"/>
                  </a:rPr>
                  <a:t>, called the </a:t>
                </a:r>
                <a:r>
                  <a:rPr lang="en-US" dirty="0">
                    <a:solidFill>
                      <a:srgbClr val="0033CC"/>
                    </a:solidFill>
                    <a:latin typeface="+mn-lt"/>
                  </a:rPr>
                  <a:t>Bayes’ classifier</a:t>
                </a:r>
                <a:r>
                  <a:rPr lang="en-US" dirty="0"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1B0599A-EA37-6D4B-75EC-0BFB6BB1DF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82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52E35-A156-BC43-791C-17D8A7B0A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808ABAD-372F-B9A5-CF67-B4F30591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Classifiers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2C9029E-555C-CE56-CBFA-52C6C7B980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In Lab01, we used a dataset comprising two classes of object labeled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dirty="0">
                    <a:latin typeface="+mn-lt"/>
                  </a:rPr>
                  <a:t> Therefore, necessarily,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Likewise, the probability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=0|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, that is, an object characterized by the features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+mn-lt"/>
                  </a:rPr>
                  <a:t> is of the class labeled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necessarily satisfies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b="0" dirty="0">
                    <a:latin typeface="+mn-lt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Therefore,</a:t>
                </a:r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(1)+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rgbClr val="0033CC"/>
                    </a:solidFill>
                    <a:latin typeface="+mn-lt"/>
                  </a:rPr>
                  <a:t> </a:t>
                </a:r>
                <a:r>
                  <a:rPr lang="en-US" b="0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0 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latin typeface="+mn-lt"/>
                  </a:rPr>
                  <a:t> are referred to as a </a:t>
                </a:r>
                <a:r>
                  <a:rPr lang="en-US" b="0" dirty="0">
                    <a:solidFill>
                      <a:srgbClr val="0033CC"/>
                    </a:solidFill>
                    <a:latin typeface="+mn-lt"/>
                  </a:rPr>
                  <a:t>class probabilities</a:t>
                </a:r>
                <a:r>
                  <a:rPr lang="en-US" dirty="0">
                    <a:latin typeface="+mn-lt"/>
                  </a:rPr>
                  <a:t>. </a:t>
                </a:r>
                <a:endParaRPr lang="en-US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2C9029E-555C-CE56-CBFA-52C6C7B980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r="-163" b="-4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80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81898-A93A-D901-7885-2D96E4A6E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0133A8-E43D-C919-4F79-836521280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Classifiers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D59EECE-EE9E-E9B9-2F94-B443BA8CF3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>
                    <a:latin typeface="+mn-lt"/>
                  </a:rPr>
                  <a:t>In Lab01, used a </a:t>
                </a:r>
                <a:r>
                  <a:rPr lang="en-US" b="0" dirty="0">
                    <a:solidFill>
                      <a:srgbClr val="0033CC"/>
                    </a:solidFill>
                    <a:latin typeface="+mn-lt"/>
                  </a:rPr>
                  <a:t>balanced dataset</a:t>
                </a:r>
                <a:r>
                  <a:rPr lang="en-US" b="0" dirty="0">
                    <a:latin typeface="+mn-lt"/>
                  </a:rPr>
                  <a:t>, that is, a dataset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>
                    <a:latin typeface="+mn-lt"/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b="0" dirty="0">
                    <a:latin typeface="+mn-lt"/>
                  </a:rPr>
                  <a:t>For a balanced dataset, the probability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rgbClr val="0033CC"/>
                    </a:solidFill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simplifies to</a:t>
                </a:r>
                <a:r>
                  <a:rPr lang="en-US" b="0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In physics,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is often referred to as a </a:t>
                </a:r>
                <a:r>
                  <a:rPr lang="en-US" dirty="0">
                    <a:solidFill>
                      <a:srgbClr val="0033CC"/>
                    </a:solidFill>
                  </a:rPr>
                  <a:t>discriminant</a:t>
                </a:r>
                <a:r>
                  <a:rPr lang="en-US" dirty="0"/>
                  <a:t>. 	</a:t>
                </a:r>
              </a:p>
              <a:p>
                <a:pPr algn="ctr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D59EECE-EE9E-E9B9-2F94-B443BA8CF3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07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1" id="{C3F3F02C-A0EA-B24E-929C-A6C346386062}" vid="{27EB58C2-21AD-A141-B9F0-987C112EF1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C64F51-4645-064B-ACDC-0DE76AF412F6}">
  <we:reference id="wa200000729" version="3.19.222.0" store="en-US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Design</Template>
  <TotalTime>2897</TotalTime>
  <Words>1014</Words>
  <Application>Microsoft Macintosh PowerPoint</Application>
  <PresentationFormat>Letter Paper (8.5x11 in)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Times New Roman</vt:lpstr>
      <vt:lpstr>Wingdings</vt:lpstr>
      <vt:lpstr>Default Design</vt:lpstr>
      <vt:lpstr>Machine learning in physics Foundations 4</vt:lpstr>
      <vt:lpstr>Recap</vt:lpstr>
      <vt:lpstr>Recap</vt:lpstr>
      <vt:lpstr>binary classifiers</vt:lpstr>
      <vt:lpstr>Binary Classifiers</vt:lpstr>
      <vt:lpstr>Binary Classifiers</vt:lpstr>
      <vt:lpstr>Binary Classifiers</vt:lpstr>
      <vt:lpstr>Binary Classifiers</vt:lpstr>
      <vt:lpstr>Binary Classifiers</vt:lpstr>
      <vt:lpstr>Binary Classifiers</vt:lpstr>
      <vt:lpstr>Binary Classifiers</vt:lpstr>
      <vt:lpstr>Binary Classifiers</vt:lpstr>
      <vt:lpstr>How good is our classifier?</vt:lpstr>
      <vt:lpstr>How Good Is Our Classifier?</vt:lpstr>
      <vt:lpstr>How Good Is Our Classifier?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Harrison Prosper</dc:creator>
  <cp:lastModifiedBy>Harrison Prosper</cp:lastModifiedBy>
  <cp:revision>13</cp:revision>
  <cp:lastPrinted>2019-01-07T00:35:58Z</cp:lastPrinted>
  <dcterms:created xsi:type="dcterms:W3CDTF">2024-08-29T20:46:20Z</dcterms:created>
  <dcterms:modified xsi:type="dcterms:W3CDTF">2025-01-24T15:46:15Z</dcterms:modified>
</cp:coreProperties>
</file>