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1092" r:id="rId3"/>
    <p:sldId id="1091" r:id="rId4"/>
    <p:sldId id="1096" r:id="rId5"/>
    <p:sldId id="1067" r:id="rId6"/>
    <p:sldId id="1105" r:id="rId7"/>
    <p:sldId id="1104" r:id="rId8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6645"/>
  </p:normalViewPr>
  <p:slideViewPr>
    <p:cSldViewPr>
      <p:cViewPr varScale="1">
        <p:scale>
          <a:sx n="89" d="100"/>
          <a:sy n="89" d="100"/>
        </p:scale>
        <p:origin x="236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thwarehouse.com/harmonic-motion/interactive-damped-oscillator.php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Tutorial 06 / PINN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163E-89FB-CDD0-2F15-7B18661A9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0847F5-65A4-110D-8433-7A5D0C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PINN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Task</a:t>
                </a:r>
                <a:r>
                  <a:rPr lang="en-US" dirty="0"/>
                  <a:t>: use physics-informed neural networks to solve the differential equation describing the </a:t>
                </a:r>
                <a:r>
                  <a:rPr lang="en-US" dirty="0">
                    <a:solidFill>
                      <a:srgbClr val="0033CC"/>
                    </a:solidFill>
                  </a:rPr>
                  <a:t>damped harmonic oscillator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the displacement of an object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the dimensionless time.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600" dirty="0">
                    <a:hlinkClick r:id="rId2"/>
                  </a:rPr>
                  <a:t>https://www.mathwarehouse.com/harmonic-motion/interactive-damped-oscillator.php</a:t>
                </a: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urple background with black text&#10;&#10;Description automatically generated">
            <a:extLst>
              <a:ext uri="{FF2B5EF4-FFF2-40B4-BE49-F238E27FC236}">
                <a16:creationId xmlns:a16="http://schemas.microsoft.com/office/drawing/2014/main" id="{11483724-E438-2193-2392-A563E7FD3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038600"/>
            <a:ext cx="4241800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5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3714E-E401-DCCA-CCD2-8EC4976DE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68E062-13EB-56E2-44AD-F5B2B412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Model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with a neural network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free parameters,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US" dirty="0"/>
                  <a:t>, and the initial conditions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Minimize a </a:t>
                </a:r>
                <a:r>
                  <a:rPr lang="en-US" i="1" dirty="0">
                    <a:solidFill>
                      <a:srgbClr val="0033CC"/>
                    </a:solidFill>
                  </a:rPr>
                  <a:t>weighted sum </a:t>
                </a:r>
                <a:r>
                  <a:rPr lang="en-US" dirty="0"/>
                  <a:t>of the components: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	imposes an ODE constraint;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initial/boundary conditions,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constraints provided by data.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4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0AE91-A770-D5B6-EE28-12E7017D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54D54-AB50-6D50-CE1E-7CC435E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average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weighted sum of </a:t>
                </a:r>
                <a:br>
                  <a:rPr lang="en-US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differential equation.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8947" b="-1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06 / PINN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90C38-FE15-74F4-AD5D-CB138C7C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2D4E88-BD08-C1A2-B634-D74EB4B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PINN: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F3BAD17-8E60-BBF0-6F8E-7FDE6AC0D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Model Components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FCN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br>
                  <a:rPr lang="en-US" dirty="0">
                    <a:solidFill>
                      <a:srgbClr val="0033CC"/>
                    </a:solidFill>
                  </a:rPr>
                </a:b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Solution(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…)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Objective(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…)</a:t>
                </a:r>
              </a:p>
              <a:p>
                <a:pPr marL="0" indent="0">
                  <a:buNone/>
                </a:pPr>
                <a:r>
                  <a:rPr lang="en-US" sz="2400" b="0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latin typeface="Cambria Math" panose="02040503050406030204" pitchFamily="18" charset="0"/>
                  </a:rPr>
                  <a:t>Ansatz</a:t>
                </a:r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FCN: Fully-Connected Network (aka: Multi-Layer Perceptron)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F3BAD17-8E60-BBF0-6F8E-7FDE6AC0D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r="-803" b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8278FDC-E368-9F20-7438-FC6F5381B00D}"/>
              </a:ext>
            </a:extLst>
          </p:cNvPr>
          <p:cNvGrpSpPr/>
          <p:nvPr/>
        </p:nvGrpSpPr>
        <p:grpSpPr>
          <a:xfrm>
            <a:off x="6400800" y="1295400"/>
            <a:ext cx="2458366" cy="3962400"/>
            <a:chOff x="4660900" y="1962346"/>
            <a:chExt cx="2382166" cy="3962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23AFA15-099E-0006-AD71-9E5416344794}"/>
                </a:ext>
              </a:extLst>
            </p:cNvPr>
            <p:cNvGrpSpPr/>
            <p:nvPr/>
          </p:nvGrpSpPr>
          <p:grpSpPr>
            <a:xfrm>
              <a:off x="4660900" y="4177535"/>
              <a:ext cx="1663700" cy="956749"/>
              <a:chOff x="2057400" y="4748504"/>
              <a:chExt cx="2286000" cy="133729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D805E83-51FE-5C0C-62E7-880C1A8B3A98}"/>
                  </a:ext>
                </a:extLst>
              </p:cNvPr>
              <p:cNvGrpSpPr/>
              <p:nvPr/>
            </p:nvGrpSpPr>
            <p:grpSpPr>
              <a:xfrm>
                <a:off x="2057400" y="5088853"/>
                <a:ext cx="2286000" cy="996950"/>
                <a:chOff x="5410200" y="4620220"/>
                <a:chExt cx="2286000" cy="99695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BA263AF-433F-D549-7CCC-C25CD4C80673}"/>
                    </a:ext>
                  </a:extLst>
                </p:cNvPr>
                <p:cNvSpPr/>
                <p:nvPr/>
              </p:nvSpPr>
              <p:spPr bwMode="auto">
                <a:xfrm>
                  <a:off x="5410200" y="5100935"/>
                  <a:ext cx="2286000" cy="51623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>
                      <a:latin typeface="Times New Roman" pitchFamily="-65" charset="0"/>
                    </a:rPr>
                    <a:t>Linear(4, 32)</a:t>
                  </a:r>
                  <a:endParaRPr kumimoji="0" lang="en-US" sz="1800" b="1" i="0" u="none" strike="noStrike" cap="none" normalizeH="0" baseline="0" dirty="0">
                    <a:ln>
                      <a:noFill/>
                    </a:ln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4633282-46BB-2B96-A736-3526BC7CF715}"/>
                    </a:ext>
                  </a:extLst>
                </p:cNvPr>
                <p:cNvSpPr/>
                <p:nvPr/>
              </p:nvSpPr>
              <p:spPr bwMode="auto">
                <a:xfrm>
                  <a:off x="5410200" y="4620220"/>
                  <a:ext cx="2286000" cy="5162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err="1">
                      <a:latin typeface="Times New Roman" pitchFamily="-65" charset="0"/>
                    </a:rPr>
                    <a:t>SiLU</a:t>
                  </a:r>
                  <a:r>
                    <a:rPr lang="en-US" sz="1800" dirty="0">
                      <a:latin typeface="Times New Roman" pitchFamily="-65" charset="0"/>
                    </a:rPr>
                    <a:t>()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0DA3C14-8A41-9E22-D5DC-60D8A3D4D6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4748504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C2B01-A97F-4CB1-A29B-47C446C68607}"/>
                </a:ext>
              </a:extLst>
            </p:cNvPr>
            <p:cNvGrpSpPr/>
            <p:nvPr/>
          </p:nvGrpSpPr>
          <p:grpSpPr>
            <a:xfrm>
              <a:off x="5366666" y="5121298"/>
              <a:ext cx="330559" cy="803448"/>
              <a:chOff x="3066310" y="5969678"/>
              <a:chExt cx="300508" cy="803448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A877E7F-FE15-7B17-29B5-036E7FA7CF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969678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197964C-F039-27C0-0ADE-0069CD5F648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197964C-F039-27C0-0ADE-0069CD5F64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22222" b="-116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519BA41-9052-556F-936E-9550CC310001}"/>
                </a:ext>
              </a:extLst>
            </p:cNvPr>
            <p:cNvGrpSpPr/>
            <p:nvPr/>
          </p:nvGrpSpPr>
          <p:grpSpPr>
            <a:xfrm>
              <a:off x="4660900" y="2487863"/>
              <a:ext cx="1663700" cy="651128"/>
              <a:chOff x="2057400" y="5175687"/>
              <a:chExt cx="2286000" cy="91011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DDC039-5375-9311-8493-CE9B3939A676}"/>
                  </a:ext>
                </a:extLst>
              </p:cNvPr>
              <p:cNvSpPr/>
              <p:nvPr/>
            </p:nvSpPr>
            <p:spPr bwMode="auto">
              <a:xfrm>
                <a:off x="2057400" y="5569568"/>
                <a:ext cx="2286000" cy="51623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latin typeface="Times New Roman" pitchFamily="-65" charset="0"/>
                  </a:rPr>
                  <a:t>Linear(32, 1)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effectLst/>
                  <a:latin typeface="Times New Roman" pitchFamily="-65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AFF1C90-611E-1957-2CAF-A71D5E8D84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175687"/>
                <a:ext cx="0" cy="356895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39BC622-4BB3-3096-C357-D4CD183C4DF3}"/>
                </a:ext>
              </a:extLst>
            </p:cNvPr>
            <p:cNvGrpSpPr/>
            <p:nvPr/>
          </p:nvGrpSpPr>
          <p:grpSpPr>
            <a:xfrm>
              <a:off x="4660900" y="3162572"/>
              <a:ext cx="2382166" cy="956749"/>
              <a:chOff x="4660900" y="3162572"/>
              <a:chExt cx="2382166" cy="95674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5E917A3-81A8-C18C-7628-DBD445C41307}"/>
                  </a:ext>
                </a:extLst>
              </p:cNvPr>
              <p:cNvGrpSpPr/>
              <p:nvPr/>
            </p:nvGrpSpPr>
            <p:grpSpPr>
              <a:xfrm>
                <a:off x="4660900" y="3162572"/>
                <a:ext cx="1663700" cy="956749"/>
                <a:chOff x="2057400" y="4748504"/>
                <a:chExt cx="2286000" cy="133729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FC4B6D2-BA7F-12E3-AFC7-791507F93BC9}"/>
                    </a:ext>
                  </a:extLst>
                </p:cNvPr>
                <p:cNvGrpSpPr/>
                <p:nvPr/>
              </p:nvGrpSpPr>
              <p:grpSpPr>
                <a:xfrm>
                  <a:off x="2057400" y="5088853"/>
                  <a:ext cx="2286000" cy="996950"/>
                  <a:chOff x="5410200" y="4620220"/>
                  <a:chExt cx="2286000" cy="996950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E027D25-FDD1-6E77-2595-BCEDD60AC7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5100935"/>
                    <a:ext cx="2286000" cy="516235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1" dirty="0">
                        <a:latin typeface="Times New Roman" pitchFamily="-65" charset="0"/>
                      </a:rPr>
                      <a:t>Linear(32, 32)</a:t>
                    </a: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6539217-2793-0CC4-BD98-96753B3043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4620220"/>
                    <a:ext cx="2286000" cy="51623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err="1">
                        <a:latin typeface="Times New Roman" pitchFamily="-65" charset="0"/>
                      </a:rPr>
                      <a:t>SiLU</a:t>
                    </a:r>
                    <a:r>
                      <a:rPr lang="en-US" sz="1800" dirty="0">
                        <a:latin typeface="Times New Roman" pitchFamily="-65" charset="0"/>
                      </a:rPr>
                      <a:t>()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50F4594-106D-ED7E-0F15-3E49D5D3930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200400" y="4748504"/>
                  <a:ext cx="0" cy="356896"/>
                </a:xfrm>
                <a:prstGeom prst="straightConnector1">
                  <a:avLst/>
                </a:prstGeom>
                <a:noFill/>
                <a:ln w="666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1091CDD-C32A-2866-B688-7283EAAC667A}"/>
                      </a:ext>
                    </a:extLst>
                  </p:cNvPr>
                  <p:cNvSpPr txBox="1"/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1091CDD-C32A-2866-B688-7283EAAC66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2637F75-FE10-FC46-20DB-772C41A898CA}"/>
                    </a:ext>
                  </a:extLst>
                </p:cNvPr>
                <p:cNvSpPr txBox="1"/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2637F75-FE10-FC46-20DB-772C41A89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3883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8C1E9-20CA-C621-CE9C-D5DE65A61412}"/>
                  </a:ext>
                </a:extLst>
              </p:cNvPr>
              <p:cNvSpPr txBox="1"/>
              <p:nvPr/>
            </p:nvSpPr>
            <p:spPr>
              <a:xfrm>
                <a:off x="1998827" y="4799147"/>
                <a:ext cx="4020973" cy="839653"/>
              </a:xfrm>
              <a:prstGeom prst="rect">
                <a:avLst/>
              </a:prstGeom>
              <a:solidFill>
                <a:srgbClr val="FFFC8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8C1E9-20CA-C621-CE9C-D5DE65A61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827" y="4799147"/>
                <a:ext cx="4020973" cy="8396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2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6027F-E365-1893-00C8-3A2D8C46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7687AB-1C41-5FB2-FE46-9897631F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PINN: </a:t>
            </a:r>
            <a:r>
              <a:rPr lang="en-US" dirty="0">
                <a:solidFill>
                  <a:schemeClr val="accent1"/>
                </a:solidFill>
              </a:rPr>
              <a:t>Model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Domain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[−2, 2]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Training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Sample size:	250,000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Learning rate: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5×10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Batch size:	200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Iterations:	150,000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Training time ~ 18 minutes.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7DA382D-62F1-AB3C-5DC0-50C8F0A02891}"/>
              </a:ext>
            </a:extLst>
          </p:cNvPr>
          <p:cNvGrpSpPr/>
          <p:nvPr/>
        </p:nvGrpSpPr>
        <p:grpSpPr>
          <a:xfrm>
            <a:off x="6400800" y="1295400"/>
            <a:ext cx="2458366" cy="3962400"/>
            <a:chOff x="4660900" y="1962346"/>
            <a:chExt cx="2382166" cy="3962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7393DF-8B86-FE0F-54E2-C7E24D917D54}"/>
                </a:ext>
              </a:extLst>
            </p:cNvPr>
            <p:cNvGrpSpPr/>
            <p:nvPr/>
          </p:nvGrpSpPr>
          <p:grpSpPr>
            <a:xfrm>
              <a:off x="4660900" y="4177535"/>
              <a:ext cx="1663700" cy="956749"/>
              <a:chOff x="2057400" y="4748504"/>
              <a:chExt cx="2286000" cy="133729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F22D50B-A4BC-4578-077F-DC1627F34A10}"/>
                  </a:ext>
                </a:extLst>
              </p:cNvPr>
              <p:cNvGrpSpPr/>
              <p:nvPr/>
            </p:nvGrpSpPr>
            <p:grpSpPr>
              <a:xfrm>
                <a:off x="2057400" y="5088853"/>
                <a:ext cx="2286000" cy="996950"/>
                <a:chOff x="5410200" y="4620220"/>
                <a:chExt cx="2286000" cy="99695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C9032F7-C4A7-C021-4F3F-5F0EFFF9D504}"/>
                    </a:ext>
                  </a:extLst>
                </p:cNvPr>
                <p:cNvSpPr/>
                <p:nvPr/>
              </p:nvSpPr>
              <p:spPr bwMode="auto">
                <a:xfrm>
                  <a:off x="5410200" y="5100935"/>
                  <a:ext cx="2286000" cy="51623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>
                      <a:latin typeface="Times New Roman" pitchFamily="-65" charset="0"/>
                    </a:rPr>
                    <a:t>Linear(4, 32)</a:t>
                  </a:r>
                  <a:endParaRPr kumimoji="0" lang="en-US" sz="1800" b="1" i="0" u="none" strike="noStrike" cap="none" normalizeH="0" baseline="0" dirty="0">
                    <a:ln>
                      <a:noFill/>
                    </a:ln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2192FB5-640C-C9CD-8439-20DFC4A0411C}"/>
                    </a:ext>
                  </a:extLst>
                </p:cNvPr>
                <p:cNvSpPr/>
                <p:nvPr/>
              </p:nvSpPr>
              <p:spPr bwMode="auto">
                <a:xfrm>
                  <a:off x="5410200" y="4620220"/>
                  <a:ext cx="2286000" cy="5162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err="1">
                      <a:latin typeface="Times New Roman" pitchFamily="-65" charset="0"/>
                    </a:rPr>
                    <a:t>SiLU</a:t>
                  </a:r>
                  <a:r>
                    <a:rPr lang="en-US" sz="1800" dirty="0">
                      <a:latin typeface="Times New Roman" pitchFamily="-65" charset="0"/>
                    </a:rPr>
                    <a:t>()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A3456F3-45F7-E75D-7B36-BDAB77453F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4748504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FD34ED-334F-416E-C2FF-AB8093D22888}"/>
                </a:ext>
              </a:extLst>
            </p:cNvPr>
            <p:cNvGrpSpPr/>
            <p:nvPr/>
          </p:nvGrpSpPr>
          <p:grpSpPr>
            <a:xfrm>
              <a:off x="5366666" y="5121298"/>
              <a:ext cx="330559" cy="803448"/>
              <a:chOff x="3066310" y="5969678"/>
              <a:chExt cx="300508" cy="80344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DDA8BE7-8797-46B7-77BB-CF71C9B358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969678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2A5EE47-1052-DA89-827F-8BC6423682B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2A5EE47-1052-DA89-827F-8BC6423682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22222" b="-116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C1DCBA-8C99-5737-086D-E394AC4188CB}"/>
                </a:ext>
              </a:extLst>
            </p:cNvPr>
            <p:cNvGrpSpPr/>
            <p:nvPr/>
          </p:nvGrpSpPr>
          <p:grpSpPr>
            <a:xfrm>
              <a:off x="4660900" y="2487863"/>
              <a:ext cx="1663700" cy="651128"/>
              <a:chOff x="2057400" y="5175687"/>
              <a:chExt cx="2286000" cy="91011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9C2B89-C112-1B1F-C2BC-F799138DB3E1}"/>
                  </a:ext>
                </a:extLst>
              </p:cNvPr>
              <p:cNvSpPr/>
              <p:nvPr/>
            </p:nvSpPr>
            <p:spPr bwMode="auto">
              <a:xfrm>
                <a:off x="2057400" y="5569568"/>
                <a:ext cx="2286000" cy="51623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latin typeface="Times New Roman" pitchFamily="-65" charset="0"/>
                  </a:rPr>
                  <a:t>Linear(32, 1)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effectLst/>
                  <a:latin typeface="Times New Roman" pitchFamily="-65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5F8F3C1-5372-1E23-7F12-F5C03F67B4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175687"/>
                <a:ext cx="0" cy="356895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9AC146-AFC1-DEFB-150F-D3E9BCE1ABE3}"/>
                </a:ext>
              </a:extLst>
            </p:cNvPr>
            <p:cNvGrpSpPr/>
            <p:nvPr/>
          </p:nvGrpSpPr>
          <p:grpSpPr>
            <a:xfrm>
              <a:off x="4660900" y="3162572"/>
              <a:ext cx="2382166" cy="956749"/>
              <a:chOff x="4660900" y="3162572"/>
              <a:chExt cx="2382166" cy="95674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0A04C81-25B4-FBB7-CC23-865A8B31A6B4}"/>
                  </a:ext>
                </a:extLst>
              </p:cNvPr>
              <p:cNvGrpSpPr/>
              <p:nvPr/>
            </p:nvGrpSpPr>
            <p:grpSpPr>
              <a:xfrm>
                <a:off x="4660900" y="3162572"/>
                <a:ext cx="1663700" cy="956749"/>
                <a:chOff x="2057400" y="4748504"/>
                <a:chExt cx="2286000" cy="133729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ADC4610-C8E1-D361-D8CA-6E39B340BE86}"/>
                    </a:ext>
                  </a:extLst>
                </p:cNvPr>
                <p:cNvGrpSpPr/>
                <p:nvPr/>
              </p:nvGrpSpPr>
              <p:grpSpPr>
                <a:xfrm>
                  <a:off x="2057400" y="5088853"/>
                  <a:ext cx="2286000" cy="996950"/>
                  <a:chOff x="5410200" y="4620220"/>
                  <a:chExt cx="2286000" cy="996950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53A484F-3C12-8292-0C0F-4529BB8FB1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5100935"/>
                    <a:ext cx="2286000" cy="516235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1" dirty="0">
                        <a:latin typeface="Times New Roman" pitchFamily="-65" charset="0"/>
                      </a:rPr>
                      <a:t>Linear(32, 32)</a:t>
                    </a: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D6D82C5-4C94-2376-1128-816C930C0A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4620220"/>
                    <a:ext cx="2286000" cy="51623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err="1">
                        <a:latin typeface="Times New Roman" pitchFamily="-65" charset="0"/>
                      </a:rPr>
                      <a:t>SiLU</a:t>
                    </a:r>
                    <a:r>
                      <a:rPr lang="en-US" sz="1800" dirty="0">
                        <a:latin typeface="Times New Roman" pitchFamily="-65" charset="0"/>
                      </a:rPr>
                      <a:t>()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65F331B-63E8-60B8-3EA2-F1379353EFB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200400" y="4748504"/>
                  <a:ext cx="0" cy="356896"/>
                </a:xfrm>
                <a:prstGeom prst="straightConnector1">
                  <a:avLst/>
                </a:prstGeom>
                <a:noFill/>
                <a:ln w="666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A770268-CD05-C409-2B8C-FA2FA15EB10B}"/>
                      </a:ext>
                    </a:extLst>
                  </p:cNvPr>
                  <p:cNvSpPr txBox="1"/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A770268-CD05-C409-2B8C-FA2FA15EB1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4FC42C1-3D8A-4E75-5FCA-1B5374B206EF}"/>
                    </a:ext>
                  </a:extLst>
                </p:cNvPr>
                <p:cNvSpPr txBox="1"/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4FC42C1-3D8A-4E75-5FCA-1B5374B20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3883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71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8872</TotalTime>
  <Words>377</Words>
  <Application>Microsoft Macintosh PowerPoint</Application>
  <PresentationFormat>Letter Paper (8.5x11 in)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Times New Roman</vt:lpstr>
      <vt:lpstr>Wingdings</vt:lpstr>
      <vt:lpstr>Default Design</vt:lpstr>
      <vt:lpstr>Machine learning in physics Tutorial 06 / PINN</vt:lpstr>
      <vt:lpstr>Recap: PINN</vt:lpstr>
      <vt:lpstr>Recap: Basic Idea</vt:lpstr>
      <vt:lpstr>PINNs: Basic Idea</vt:lpstr>
      <vt:lpstr>Tutorial 06 / PINN</vt:lpstr>
      <vt:lpstr>PINN: Model</vt:lpstr>
      <vt:lpstr>PINN: Model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40</cp:revision>
  <cp:lastPrinted>2019-01-07T00:35:58Z</cp:lastPrinted>
  <dcterms:created xsi:type="dcterms:W3CDTF">2024-08-29T20:46:20Z</dcterms:created>
  <dcterms:modified xsi:type="dcterms:W3CDTF">2025-01-24T16:24:11Z</dcterms:modified>
</cp:coreProperties>
</file>