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1084" r:id="rId3"/>
    <p:sldId id="1083" r:id="rId4"/>
    <p:sldId id="1088" r:id="rId5"/>
    <p:sldId id="1087" r:id="rId6"/>
    <p:sldId id="1092" r:id="rId7"/>
    <p:sldId id="1090" r:id="rId8"/>
    <p:sldId id="1089" r:id="rId9"/>
    <p:sldId id="1085" r:id="rId10"/>
    <p:sldId id="1086" r:id="rId11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/>
    <p:restoredTop sz="86725"/>
  </p:normalViewPr>
  <p:slideViewPr>
    <p:cSldViewPr>
      <p:cViewPr varScale="1">
        <p:scale>
          <a:sx n="89" d="100"/>
          <a:sy n="89" d="100"/>
        </p:scale>
        <p:origin x="193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Projects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8A5AF-461D-C51D-EF42-F91E6FE33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EBA238-9761-443C-E110-F9D0F75D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7975600" cy="48196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Thursday class will be devoted to work on your project. You’re strongly advised to show up!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are free to help each other, but your paper must be your own.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are free to use any resources, but you must cite all of them.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must document the data used, the architecture of your model, the training protocol and the results.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0FF786-FAA9-F3FC-5433-937C3E99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Rules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8D570-35C0-085A-82B5-A15CAE9CD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70F183-CAEC-340C-62FE-DC070653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79756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project has 3 parts: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 machine-learning model to solve one of the following classes of problem: </a:t>
            </a:r>
            <a:r>
              <a:rPr lang="en-US" dirty="0">
                <a:solidFill>
                  <a:srgbClr val="0033CC"/>
                </a:solidFill>
              </a:rPr>
              <a:t>classification</a:t>
            </a:r>
            <a:r>
              <a:rPr lang="en-US" dirty="0"/>
              <a:t>, </a:t>
            </a:r>
            <a:r>
              <a:rPr lang="en-US" dirty="0">
                <a:solidFill>
                  <a:srgbClr val="0033CC"/>
                </a:solidFill>
              </a:rPr>
              <a:t>regression</a:t>
            </a:r>
            <a:r>
              <a:rPr lang="en-US" dirty="0"/>
              <a:t>, </a:t>
            </a:r>
            <a:r>
              <a:rPr lang="en-US" dirty="0">
                <a:solidFill>
                  <a:srgbClr val="0033CC"/>
                </a:solidFill>
              </a:rPr>
              <a:t>anomaly detection</a:t>
            </a:r>
            <a:r>
              <a:rPr lang="en-US" dirty="0"/>
              <a:t>, or an </a:t>
            </a:r>
            <a:r>
              <a:rPr lang="en-US" dirty="0">
                <a:solidFill>
                  <a:srgbClr val="0033CC"/>
                </a:solidFill>
              </a:rPr>
              <a:t>ordinary differential equation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 the project in a short paper using the </a:t>
            </a:r>
            <a:r>
              <a:rPr lang="en-US" dirty="0" err="1">
                <a:solidFill>
                  <a:srgbClr val="0033CC"/>
                </a:solidFill>
              </a:rPr>
              <a:t>cernrep</a:t>
            </a:r>
            <a:r>
              <a:rPr lang="en-US" dirty="0"/>
              <a:t> LaTeX package.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 a 10-minute presentation of your project during the last week of the semester.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8DD676-75FE-0D9F-2768-0894B599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37ADB-845B-6879-DE22-3B0BC6BE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DD0A48-ACAE-4C5E-CE0A-305701317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Problem </a:t>
                </a:r>
                <a:r>
                  <a:rPr lang="en-US" dirty="0"/>
                  <a:t>You can either choose a problem from your field or tackle one of the following problems.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Jet image classification.</a:t>
                </a:r>
                <a:br>
                  <a:rPr lang="en-US" dirty="0"/>
                </a:b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Nuclear properties modeling </a:t>
                </a:r>
                <a:r>
                  <a:rPr lang="en-US" dirty="0">
                    <a:latin typeface="+mn-lt"/>
                  </a:rPr>
                  <a:t>(AME 2020).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Solve the Friedmann equation for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CDM</m:t>
                    </m:r>
                  </m:oMath>
                </a14:m>
                <a:r>
                  <a:rPr lang="en-US" dirty="0">
                    <a:latin typeface="+mn-lt"/>
                  </a:rPr>
                  <a:t> model.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Anomaly detection using density ratio.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DD0A48-ACAE-4C5E-CE0A-305701317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2"/>
                <a:stretch>
                  <a:fillRect l="-1274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935633B1-E622-7DC1-C9B6-A5017700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13FDC-E4AD-724D-0315-AFD499D44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1D0E549C-4A2E-A406-EF02-425BB60C8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205692"/>
            <a:ext cx="3810000" cy="3042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BEAC5B-5DDB-97B7-B36F-1AF501089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79756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Problem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: </a:t>
            </a:r>
            <a:r>
              <a:rPr lang="en-US" dirty="0">
                <a:latin typeface="+mn-lt"/>
              </a:rPr>
              <a:t>Using 2D images of jets of particles, classify them into two classes: jets initiated by gluons or by quarks.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+mn-lt"/>
              </a:rPr>
              <a:t>Dataset</a:t>
            </a:r>
            <a:r>
              <a:rPr lang="en-US" dirty="0">
                <a:latin typeface="+mn-lt"/>
              </a:rPr>
              <a:t>: Images of shape (1, 16, 16), which have been divided into: </a:t>
            </a:r>
            <a:r>
              <a:rPr lang="en-US" dirty="0"/>
              <a:t>['</a:t>
            </a:r>
            <a:r>
              <a:rPr lang="en-US" dirty="0" err="1"/>
              <a:t>test_x</a:t>
            </a:r>
            <a:r>
              <a:rPr lang="en-US" dirty="0"/>
              <a:t>', '</a:t>
            </a:r>
            <a:r>
              <a:rPr lang="en-US" dirty="0" err="1"/>
              <a:t>test_y</a:t>
            </a:r>
            <a:r>
              <a:rPr lang="en-US" dirty="0"/>
              <a:t>', '</a:t>
            </a:r>
            <a:r>
              <a:rPr lang="en-US" dirty="0" err="1"/>
              <a:t>train_x</a:t>
            </a:r>
            <a:r>
              <a:rPr lang="en-US" dirty="0"/>
              <a:t>', '</a:t>
            </a:r>
            <a:r>
              <a:rPr lang="en-US" dirty="0" err="1"/>
              <a:t>train_y</a:t>
            </a:r>
            <a:r>
              <a:rPr lang="en-US" dirty="0"/>
              <a:t>', '</a:t>
            </a:r>
            <a:r>
              <a:rPr lang="en-US" dirty="0" err="1"/>
              <a:t>valid_x</a:t>
            </a:r>
            <a:r>
              <a:rPr lang="en-US" dirty="0"/>
              <a:t>', '</a:t>
            </a:r>
            <a:r>
              <a:rPr lang="en-US" dirty="0" err="1"/>
              <a:t>valid_y</a:t>
            </a:r>
            <a:r>
              <a:rPr lang="en-US" dirty="0"/>
              <a:t>’]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+mn-lt"/>
              </a:rPr>
              <a:t>Filename:	</a:t>
            </a:r>
            <a:r>
              <a:rPr lang="en-US" dirty="0">
                <a:latin typeface="+mn-lt"/>
              </a:rPr>
              <a:t>jets.h5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len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train_x</a:t>
            </a:r>
            <a:r>
              <a:rPr lang="en-US" dirty="0">
                <a:latin typeface="+mn-lt"/>
              </a:rPr>
              <a:t>):	50,000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len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valid_x</a:t>
            </a:r>
            <a:r>
              <a:rPr lang="en-US" dirty="0">
                <a:latin typeface="+mn-lt"/>
              </a:rPr>
              <a:t>):	5000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len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test_x</a:t>
            </a:r>
            <a:r>
              <a:rPr lang="en-US" dirty="0">
                <a:latin typeface="+mn-lt"/>
              </a:rPr>
              <a:t>):	5000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D215FD5-FB8E-890A-9D9F-D36967A4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 Classification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88CAF-0593-796F-C29C-7AAEAAD24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3B5DDC-4EAF-2F56-8954-3FA30737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79756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Problem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: 	</a:t>
            </a:r>
            <a:r>
              <a:rPr lang="en-US" dirty="0">
                <a:latin typeface="+mn-lt"/>
              </a:rPr>
              <a:t>Predict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a nuclear property given N, Z, and A.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+mn-lt"/>
              </a:rPr>
              <a:t>Dataset</a:t>
            </a:r>
            <a:r>
              <a:rPr lang="en-US" dirty="0">
                <a:latin typeface="+mn-lt"/>
              </a:rPr>
              <a:t>: 	3,558 nuclei from the AME 2020 mass data</a:t>
            </a:r>
            <a:r>
              <a:rPr lang="en-US" baseline="30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Filename</a:t>
            </a:r>
            <a:r>
              <a:rPr lang="en-US" dirty="0"/>
              <a:t>: 	AME2020.csv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1. The AME 2020 atomic mass evaluation, Chinese Phys. C </a:t>
            </a:r>
            <a:r>
              <a:rPr lang="en-US" sz="1400" b="1" dirty="0"/>
              <a:t>45</a:t>
            </a:r>
            <a:r>
              <a:rPr lang="en-US" sz="1400" dirty="0"/>
              <a:t>, 030002 (2021) and Chinese Phys. C </a:t>
            </a:r>
            <a:r>
              <a:rPr lang="en-US" sz="1400" b="1" dirty="0"/>
              <a:t>45</a:t>
            </a:r>
            <a:r>
              <a:rPr lang="en-US" sz="1400" dirty="0"/>
              <a:t>, 030003 (2021). 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E6F885E-C0EE-4CFF-672F-6992BE54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Properties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1D503261-3538-F1EE-C86F-0E32BCE6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0"/>
            <a:ext cx="6857383" cy="2916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6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FAFF5-5F67-8B2F-F2FE-E86A398DC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98E133-CBB9-10E2-E659-32285020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79756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Problem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: </a:t>
            </a:r>
            <a:r>
              <a:rPr lang="en-US" dirty="0">
                <a:latin typeface="+mn-lt"/>
              </a:rPr>
              <a:t>Predict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a nuclear property given N, Z, and A.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+mn-lt"/>
              </a:rPr>
              <a:t>Dataset</a:t>
            </a:r>
            <a:r>
              <a:rPr lang="en-US" dirty="0">
                <a:latin typeface="+mn-lt"/>
              </a:rPr>
              <a:t>: 3,558 nuclei from the AME 2020 mass data</a:t>
            </a:r>
            <a:r>
              <a:rPr lang="en-US" baseline="30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+mn-lt"/>
              </a:rPr>
              <a:t>Energy Variables</a:t>
            </a:r>
            <a:r>
              <a:rPr lang="en-US" dirty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Mexcess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bindingE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betaE</a:t>
            </a:r>
            <a:r>
              <a:rPr lang="en-US" dirty="0">
                <a:latin typeface="+mn-lt"/>
              </a:rPr>
              <a:t>:	in MeV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atomicM</a:t>
            </a:r>
            <a:r>
              <a:rPr lang="en-US" dirty="0">
                <a:latin typeface="+mn-lt"/>
              </a:rPr>
              <a:t>:			relative atomic mass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Note: entries in the CSV file with -999 implies missing data.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E3FC76-399A-6308-853A-984300C5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Properties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98226-2C67-CB76-C0F2-E0DD1BC78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B98235D-89F5-65CF-1F3C-36CAF28E3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Problem</a:t>
                </a: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: </a:t>
                </a:r>
                <a:r>
                  <a:rPr lang="en-US" dirty="0">
                    <a:latin typeface="+mn-lt"/>
                  </a:rPr>
                  <a:t>Solve the Friedmann equation using a PINN.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Data set</a:t>
                </a:r>
                <a:r>
                  <a:rPr lang="en-US" dirty="0">
                    <a:latin typeface="+mn-lt"/>
                  </a:rPr>
                  <a:t>: To be generated by you! </a:t>
                </a:r>
                <a:br>
                  <a:rPr lang="en-US" dirty="0">
                    <a:latin typeface="+mn-lt"/>
                  </a:rPr>
                </a:b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Equation</a:t>
                </a:r>
                <a:r>
                  <a:rPr lang="en-US" dirty="0">
                    <a:latin typeface="+mn-lt"/>
                  </a:rPr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for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CDM</m:t>
                    </m:r>
                  </m:oMath>
                </a14:m>
                <a:r>
                  <a:rPr lang="en-US" dirty="0"/>
                  <a:t> model,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Initial condition</a:t>
                </a:r>
                <a:r>
                  <a:rPr lang="en-US" dirty="0"/>
                  <a:t>: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Suggested domain</a:t>
                </a:r>
                <a:r>
                  <a:rPr lang="en-US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=(0, 1.5)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⨂(0, 1)⨂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with the constraint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+mn-lt"/>
                  </a:rPr>
                  <a:t>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B98235D-89F5-65CF-1F3C-36CAF28E3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2"/>
                <a:stretch>
                  <a:fillRect l="-1274" t="-1316" r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45B34CB2-E444-0692-5E01-38151174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Friedmann Equation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B80A5-04AD-FE51-8D0E-BDEA20C2D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D840D64-988A-B2AF-C8A3-9D1A470291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Problem</a:t>
                </a: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: </a:t>
                </a:r>
                <a:r>
                  <a:rPr lang="en-US" dirty="0">
                    <a:latin typeface="+mn-lt"/>
                  </a:rPr>
                  <a:t>Detect an unknown signal in a dataset.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Dataset</a:t>
                </a:r>
                <a:r>
                  <a:rPr lang="en-US" dirty="0">
                    <a:latin typeface="+mn-lt"/>
                  </a:rPr>
                  <a:t>: Data comprising a mixture of mostly background plus a small signal and another containing background only.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Anomaly Detector</a:t>
                </a:r>
                <a:r>
                  <a:rPr lang="en-US" dirty="0">
                    <a:latin typeface="+mn-lt"/>
                  </a:rPr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𝑏𝑘𝑔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threshold above which you declare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be a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signal. You can assume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𝑏𝑘𝑔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D840D64-988A-B2AF-C8A3-9D1A470291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2"/>
                <a:stretch>
                  <a:fillRect l="-1274" t="-1316" r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7B8D65E0-9012-74C2-B560-CF6F4601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4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ADE53-32C9-6F16-DF12-A31D61876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4B20E2-2ABC-3126-8344-358F43391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79756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Your Paper, which should be </a:t>
            </a:r>
            <a:r>
              <a:rPr lang="en-US" dirty="0">
                <a:solidFill>
                  <a:srgbClr val="0033CC"/>
                </a:solidFill>
              </a:rPr>
              <a:t>at most 5 pages</a:t>
            </a:r>
            <a:r>
              <a:rPr lang="en-US" dirty="0"/>
              <a:t>, excluding references, must include the following elements and sections: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Title and an 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Dataset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CB54B4-DCC5-8FEA-4E35-54EFE4A1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Writeup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6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9809</TotalTime>
  <Words>620</Words>
  <Application>Microsoft Macintosh PowerPoint</Application>
  <PresentationFormat>Letter Paper (8.5x11 in)</PresentationFormat>
  <Paragraphs>89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Times New Roman</vt:lpstr>
      <vt:lpstr>Wingdings</vt:lpstr>
      <vt:lpstr>Default Design</vt:lpstr>
      <vt:lpstr>Machine learning in physics  Projects</vt:lpstr>
      <vt:lpstr>Project Description</vt:lpstr>
      <vt:lpstr>Project Description</vt:lpstr>
      <vt:lpstr>Jet Classification</vt:lpstr>
      <vt:lpstr>Nuclear Properties</vt:lpstr>
      <vt:lpstr>Nuclear Properties</vt:lpstr>
      <vt:lpstr>Friedmann Equation</vt:lpstr>
      <vt:lpstr>Anomaly Detection</vt:lpstr>
      <vt:lpstr>Writeup</vt:lpstr>
      <vt:lpstr>Ground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42</cp:revision>
  <cp:lastPrinted>2019-01-07T00:35:58Z</cp:lastPrinted>
  <dcterms:created xsi:type="dcterms:W3CDTF">2024-08-29T20:46:20Z</dcterms:created>
  <dcterms:modified xsi:type="dcterms:W3CDTF">2025-01-24T16:29:40Z</dcterms:modified>
</cp:coreProperties>
</file>