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8320" cy="51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 hidden="1"/>
          <p:cNvSpPr/>
          <p:nvPr/>
        </p:nvSpPr>
        <p:spPr>
          <a:xfrm>
            <a:off x="6123600" y="4771080"/>
            <a:ext cx="2132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808080"/>
                </a:solidFill>
                <a:latin typeface="Open Sans"/>
                <a:ea typeface="DejaVu Sans"/>
              </a:rPr>
              <a:t>&lt;#&gt;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0" name="CustomShape 2" hidden="1"/>
          <p:cNvSpPr/>
          <p:nvPr/>
        </p:nvSpPr>
        <p:spPr>
          <a:xfrm>
            <a:off x="3124080" y="4771080"/>
            <a:ext cx="2894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808080"/>
                </a:solidFill>
                <a:latin typeface="Open Sans"/>
                <a:ea typeface="DejaVu Sans"/>
              </a:rPr>
              <a:t>Footer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1" name="CustomShape 3" hidden="1"/>
          <p:cNvSpPr/>
          <p:nvPr/>
        </p:nvSpPr>
        <p:spPr>
          <a:xfrm>
            <a:off x="894600" y="4771080"/>
            <a:ext cx="2132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08080"/>
                </a:solidFill>
                <a:latin typeface="Open Sans"/>
                <a:ea typeface="DejaVu Sans"/>
              </a:rPr>
              <a:t>Date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2" name="CustomShape 4" hidden="1"/>
          <p:cNvSpPr/>
          <p:nvPr/>
        </p:nvSpPr>
        <p:spPr>
          <a:xfrm>
            <a:off x="6123600" y="4771080"/>
            <a:ext cx="2132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808080"/>
                </a:solidFill>
                <a:latin typeface="Open Sans"/>
                <a:ea typeface="DejaVu Sans"/>
              </a:rPr>
              <a:t>&lt;#&gt;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3" name="CustomShape 5" hidden="1"/>
          <p:cNvSpPr/>
          <p:nvPr/>
        </p:nvSpPr>
        <p:spPr>
          <a:xfrm>
            <a:off x="3124080" y="4771080"/>
            <a:ext cx="2894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808080"/>
                </a:solidFill>
                <a:latin typeface="Open Sans"/>
                <a:ea typeface="DejaVu Sans"/>
              </a:rPr>
              <a:t>Footer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4" name="CustomShape 6" hidden="1"/>
          <p:cNvSpPr/>
          <p:nvPr/>
        </p:nvSpPr>
        <p:spPr>
          <a:xfrm>
            <a:off x="894600" y="4771080"/>
            <a:ext cx="2132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08080"/>
                </a:solidFill>
                <a:latin typeface="Open Sans"/>
                <a:ea typeface="DejaVu Sans"/>
              </a:rPr>
              <a:t>Date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5" name="CustomShape 7" hidden="1"/>
          <p:cNvSpPr/>
          <p:nvPr/>
        </p:nvSpPr>
        <p:spPr>
          <a:xfrm>
            <a:off x="6123600" y="4771080"/>
            <a:ext cx="2132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808080"/>
                </a:solidFill>
                <a:latin typeface="Open Sans"/>
                <a:ea typeface="DejaVu Sans"/>
              </a:rPr>
              <a:t>&lt;#&gt;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6" name="CustomShape 8" hidden="1"/>
          <p:cNvSpPr/>
          <p:nvPr/>
        </p:nvSpPr>
        <p:spPr>
          <a:xfrm>
            <a:off x="3124080" y="4771080"/>
            <a:ext cx="2894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808080"/>
                </a:solidFill>
                <a:latin typeface="Open Sans"/>
                <a:ea typeface="DejaVu Sans"/>
              </a:rPr>
              <a:t>Footer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7" name="CustomShape 9" hidden="1"/>
          <p:cNvSpPr/>
          <p:nvPr/>
        </p:nvSpPr>
        <p:spPr>
          <a:xfrm>
            <a:off x="894600" y="4771080"/>
            <a:ext cx="2132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08080"/>
                </a:solidFill>
                <a:latin typeface="Open Sans"/>
                <a:ea typeface="DejaVu Sans"/>
              </a:rPr>
              <a:t>Date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8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7880" y="1200240"/>
            <a:ext cx="885492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Open Sans"/>
                <a:ea typeface="DejaVu Sans"/>
              </a:rPr>
              <a:t>Water </a:t>
            </a:r>
            <a:br/>
            <a:r>
              <a:rPr b="1" lang="en-US" sz="5400" spc="-1" strike="noStrike">
                <a:solidFill>
                  <a:srgbClr val="000000"/>
                </a:solidFill>
                <a:latin typeface="Open Sans"/>
                <a:ea typeface="DejaVu Sans"/>
              </a:rPr>
              <a:t>pH Monitoring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295440" y="3875400"/>
            <a:ext cx="5847480" cy="10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45000"/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Source Sans Pro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Project Done By :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Source Sans Pro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Fiza Husain, Medha Vempati and Harika Katta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72000" y="504000"/>
            <a:ext cx="273528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ThingSpeak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520000" y="1080000"/>
            <a:ext cx="4895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We need to make a ThingSpeak account and a subsequent channel on our account.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A library relevant to ThingSpeak needs to be downloaded and installed in the Arduino IDE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We note the API key and the channel ID to connect the specific channel to the devices and the Arduino code.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We need to make use of commands like ThingSpeak.writeFields() to send data to the cloud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36240" y="295200"/>
            <a:ext cx="761868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What is the aim of project?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380240" y="1704240"/>
            <a:ext cx="7618680" cy="30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45000"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The aim of this project is to monitor pH of water using micro controller ESP-32. We will use pH probe to measure the pH. We'll need to combine the sensor system with the micro controller.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92000" y="0"/>
            <a:ext cx="761868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Open Sans"/>
                <a:ea typeface="DejaVu Sans"/>
              </a:rPr>
              <a:t>Components Required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016000" y="1368000"/>
            <a:ext cx="7618680" cy="30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45000"/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pH electrode(BNC connector)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pH Sensor Circuit Board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Analog Cable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ESP32 micro controller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ADC Converter(?)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68000" y="-64800"/>
            <a:ext cx="2620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pH Sensor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728000" y="1080000"/>
            <a:ext cx="7618680" cy="30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45000"/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Module Power : 5.00V</a:t>
            </a:r>
            <a:endParaRPr b="0" lang="en-US" sz="13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Module Size : 43mmx32mm</a:t>
            </a: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（</a:t>
            </a: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1.70"x1.26")</a:t>
            </a:r>
            <a:endParaRPr b="0" lang="en-US" sz="13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Measuring Range : 0-14 pH</a:t>
            </a:r>
            <a:endParaRPr b="0" lang="en-US" sz="13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Measuring Temperature : 0-60 ℃</a:t>
            </a:r>
            <a:endParaRPr b="0" lang="en-US" sz="13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Accuracy : ± 0.1pH (25 ℃)</a:t>
            </a:r>
            <a:endParaRPr b="0" lang="en-US" sz="13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Response Time : ≤ 1min</a:t>
            </a:r>
            <a:endParaRPr b="0" lang="en-US" sz="13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Industry pH Electrode with BNC Connector</a:t>
            </a:r>
            <a:endParaRPr b="0" lang="en-US" sz="13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PH2.0 Interface ( 3 foot patch )</a:t>
            </a:r>
            <a:endParaRPr b="0" lang="en-US" sz="13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Gain Adjustment Potentiometer</a:t>
            </a:r>
            <a:endParaRPr b="0" lang="en-US" sz="13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buClr>
                <a:srgbClr val="42c3c9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DejaVu Sans"/>
              </a:rPr>
              <a:t>Power Indicator LED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656000" y="1368000"/>
            <a:ext cx="6910920" cy="29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sensor is used for industrial purposes , so it can be immersed in water for long periods (more than 1 year) without worrying about damage.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pH electrode is made of sensitive glass membrane. It responds fast and is thermally very stable.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electrode membrane doesn’t get clogged easily, so it is suitable for long term detection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744000" y="144000"/>
            <a:ext cx="2260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pH Sensor</a:t>
            </a:r>
            <a:r>
              <a:rPr b="0" lang="en-US" sz="2990" spc="-1" strike="noStrike">
                <a:solidFill>
                  <a:srgbClr val="050505"/>
                </a:solidFill>
                <a:latin typeface="Times New Roman"/>
                <a:ea typeface="DejaVu Sans"/>
              </a:rPr>
              <a:t>	</a:t>
            </a:r>
            <a:endParaRPr b="0" lang="en-US" sz="299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Content Placeholder 2" descr=""/>
          <p:cNvPicPr/>
          <p:nvPr/>
        </p:nvPicPr>
        <p:blipFill>
          <a:blip r:embed="rId1"/>
          <a:srcRect l="-17654" t="-18918" r="-21043" b="-22814"/>
          <a:stretch/>
        </p:blipFill>
        <p:spPr>
          <a:xfrm>
            <a:off x="1060200" y="-453960"/>
            <a:ext cx="7180560" cy="605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748240" y="7200"/>
            <a:ext cx="502668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Open Sans"/>
                <a:ea typeface="DejaVu Sans"/>
              </a:rPr>
              <a:t>Challenges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96000" y="1416240"/>
            <a:ext cx="7618680" cy="30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45000"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challenges we are most likely going to face 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1. Power : How to get access to a continuous power source that doesn’t falter on the roof of a building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2. Connectivity : How to set up a wired or wireless connection in proximity of the IoT device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3. Location : Where to deploy the device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380240" y="1440000"/>
            <a:ext cx="7618680" cy="30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45000"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Potential solutions to the earlier mentioned concerns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1. Location : Bakul rooftop water tanker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2. Power : There is a water purifier system set up on Bakul’s roof. The same power source can be used for our IoT device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3. Connectivity : A common router can be set up on the top floor of Bakul to ensure Wifi connection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42120" y="216000"/>
            <a:ext cx="3052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Open Sans"/>
                <a:ea typeface="DejaVu Sans"/>
              </a:rPr>
              <a:t>Solutions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032000" y="360000"/>
            <a:ext cx="215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016000" y="1440000"/>
            <a:ext cx="662328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Arduino : We are using the Arduino IDE  to interact with ESP32 micro-controller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We are using the ThingSpeak platform for cloud storage. The data collected from the pH sensor is processed by the micro controller, then sent to be stored in the cloud.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Application>LibreOffice/6.0.7.3$Linux_X86_64 LibreOffice_project/00m0$Build-3</Application>
  <Company>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2019-09-12T11:08:20Z</dcterms:created>
  <dc:creator>fizahusain1110</dc:creator>
  <dc:description/>
  <dc:language>en-IN</dc:language>
  <cp:lastModifiedBy/>
  <dcterms:modified xsi:type="dcterms:W3CDTF">2019-11-29T12:00:28Z</dcterms:modified>
  <cp:revision>22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3.0000</vt:lpwstr>
  </property>
  <property fmtid="{D5CDD505-2E9C-101B-9397-08002B2CF9AE}" pid="3" name="Company">
    <vt:lpwstr>Company</vt:lpwstr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PresentationFormat">
    <vt:lpwstr>On-Screen Show (4:3)</vt:lpwstr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