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[Dataset 1.xlsx]Sheet2!PivotTable12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Student Absenteeism</a:t>
            </a:r>
            <a:r>
              <a:rPr lang="en-US" baseline="0" dirty="0"/>
              <a:t> (2015-2016)</a:t>
            </a:r>
            <a:r>
              <a:rPr lang="en-US" dirty="0"/>
              <a:t>       </a:t>
            </a:r>
          </a:p>
          <a:p>
            <a:pPr algn="l">
              <a:defRPr/>
            </a:pPr>
            <a:r>
              <a:rPr lang="en-US" dirty="0"/>
              <a:t>Across All Schools By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solidFill>
              <a:srgbClr val="4F81BD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F81BD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F81BD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988703798105048"/>
          <c:y val="0.37135500156996243"/>
          <c:w val="0.8901130052595555"/>
          <c:h val="0.360578551833550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spPr>
              <a:solidFill>
                <a:srgbClr val="4F81BD">
                  <a:alpha val="7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Sheet2!$A$4:$A$7</c:f>
              <c:strCache>
                <c:ptCount val="4"/>
                <c:pt idx="0">
                  <c:v>Approaching Chronic Absence</c:v>
                </c:pt>
                <c:pt idx="1">
                  <c:v>Chronically Absent</c:v>
                </c:pt>
                <c:pt idx="2">
                  <c:v>Good Attendance</c:v>
                </c:pt>
                <c:pt idx="3">
                  <c:v>Severly Chronically Absent</c:v>
                </c:pt>
              </c:strCache>
            </c:strRef>
          </c:cat>
          <c:val>
            <c:numRef>
              <c:f>Sheet2!$B$4:$B$7</c:f>
              <c:numCache>
                <c:formatCode>0.00%</c:formatCode>
                <c:ptCount val="4"/>
                <c:pt idx="0">
                  <c:v>0.22470942746448558</c:v>
                </c:pt>
                <c:pt idx="1">
                  <c:v>0.11838140335772708</c:v>
                </c:pt>
                <c:pt idx="2">
                  <c:v>0.6220404649160568</c:v>
                </c:pt>
                <c:pt idx="3">
                  <c:v>3.486870426173052E-2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72-4EF6-A70D-3EE915E68E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46545712"/>
        <c:axId val="446546040"/>
      </c:barChart>
      <c:catAx>
        <c:axId val="446545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546040"/>
        <c:crosses val="autoZero"/>
        <c:auto val="1"/>
        <c:lblAlgn val="ctr"/>
        <c:lblOffset val="100"/>
        <c:noMultiLvlLbl val="0"/>
      </c:catAx>
      <c:valAx>
        <c:axId val="446546040"/>
        <c:scaling>
          <c:orientation val="minMax"/>
          <c:max val="1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545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E183-010D-45EE-B400-F25C1CF7D6F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D2A6-E752-4F19-A07B-37429F7C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E183-010D-45EE-B400-F25C1CF7D6F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D2A6-E752-4F19-A07B-37429F7C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9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E183-010D-45EE-B400-F25C1CF7D6F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D2A6-E752-4F19-A07B-37429F7C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7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E183-010D-45EE-B400-F25C1CF7D6F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D2A6-E752-4F19-A07B-37429F7C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E183-010D-45EE-B400-F25C1CF7D6F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D2A6-E752-4F19-A07B-37429F7C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2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E183-010D-45EE-B400-F25C1CF7D6F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D2A6-E752-4F19-A07B-37429F7C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1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E183-010D-45EE-B400-F25C1CF7D6F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D2A6-E752-4F19-A07B-37429F7C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3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E183-010D-45EE-B400-F25C1CF7D6F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D2A6-E752-4F19-A07B-37429F7C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4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E183-010D-45EE-B400-F25C1CF7D6F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D2A6-E752-4F19-A07B-37429F7C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3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E183-010D-45EE-B400-F25C1CF7D6F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D2A6-E752-4F19-A07B-37429F7C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7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E183-010D-45EE-B400-F25C1CF7D6F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D2A6-E752-4F19-A07B-37429F7C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1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4E183-010D-45EE-B400-F25C1CF7D6F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5D2A6-E752-4F19-A07B-37429F7C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4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48895"/>
          </a:xfrm>
        </p:spPr>
        <p:txBody>
          <a:bodyPr>
            <a:normAutofit/>
          </a:bodyPr>
          <a:lstStyle/>
          <a:p>
            <a:br>
              <a:rPr lang="en-US" sz="4000" b="1" dirty="0">
                <a:solidFill>
                  <a:schemeClr val="accent1"/>
                </a:solidFill>
                <a:latin typeface="+mn-lt"/>
              </a:rPr>
            </a:br>
            <a:br>
              <a:rPr lang="en-US" sz="4000" b="1" dirty="0">
                <a:solidFill>
                  <a:schemeClr val="accent1"/>
                </a:solidFill>
                <a:latin typeface="+mn-lt"/>
              </a:rPr>
            </a:br>
            <a:r>
              <a:rPr lang="en-US" sz="4000" b="1" dirty="0">
                <a:solidFill>
                  <a:schemeClr val="accent1"/>
                </a:solidFill>
                <a:latin typeface="+mn-lt"/>
              </a:rPr>
              <a:t>Chronic Absenteeism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Newark Public School System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Hassan Bilal Siddiqui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55040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2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n-lt"/>
              </a:rPr>
              <a:t>WHY IS STUDENT ATTENDANCE IMPORTANT?</a:t>
            </a:r>
            <a:endParaRPr lang="en-US" sz="3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/>
              <a:t>Chronic Absenteeism occurs when a student is absent for more than 10% of the days enrolled in school</a:t>
            </a:r>
          </a:p>
          <a:p>
            <a:endParaRPr lang="en-US" sz="1800" dirty="0"/>
          </a:p>
          <a:p>
            <a:r>
              <a:rPr lang="en-US" sz="1800" dirty="0"/>
              <a:t>Chronic Absenteeism is a noteworthy concern for the Newark Public Schools since it is bound to have a significant impact on student learning and overall performance</a:t>
            </a:r>
          </a:p>
          <a:p>
            <a:endParaRPr lang="en-US" sz="1800" dirty="0"/>
          </a:p>
          <a:p>
            <a:r>
              <a:rPr lang="en-US" sz="1800" dirty="0"/>
              <a:t>Existing data provides us insight into student attendance at three district schools for 2015-16 </a:t>
            </a:r>
          </a:p>
          <a:p>
            <a:endParaRPr lang="en-US" sz="1800" dirty="0"/>
          </a:p>
          <a:p>
            <a:r>
              <a:rPr lang="en-US" sz="1800" dirty="0"/>
              <a:t>Furthermore, it allows NPS to make concerted and targeted efforts to shore up student attendance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385" y="6176963"/>
            <a:ext cx="2273615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227" y="1513115"/>
            <a:ext cx="5168203" cy="3372838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9788" y="272143"/>
            <a:ext cx="10483532" cy="1240972"/>
          </a:xfrm>
          <a:solidFill>
            <a:schemeClr val="accent1"/>
          </a:solidFill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STUDENT ABSENTEEISM – A BIRDS EYE VIEW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587829" y="1817913"/>
            <a:ext cx="4343399" cy="422365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Around 60 % of the student population is enrolled in Ann Street School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than half of all students have been absent less than 5 % of the enrolled days, demonstrating punctual attendance of class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measures need to be taken to curtail falling attendance amongst  a third of the student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A8F9BAC-5A43-4A01-B9F2-9C4A9304A1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637215"/>
              </p:ext>
            </p:extLst>
          </p:nvPr>
        </p:nvGraphicFramePr>
        <p:xfrm>
          <a:off x="6455228" y="3766457"/>
          <a:ext cx="5168202" cy="2297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971" y="6201590"/>
            <a:ext cx="2188029" cy="65640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651172" y="2413841"/>
            <a:ext cx="41365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59 %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51172" y="2876368"/>
            <a:ext cx="41365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24 %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51172" y="3272290"/>
            <a:ext cx="41365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17 %</a:t>
            </a:r>
          </a:p>
        </p:txBody>
      </p:sp>
    </p:spTree>
    <p:extLst>
      <p:ext uri="{BB962C8B-B14F-4D97-AF65-F5344CB8AC3E}">
        <p14:creationId xmlns:p14="http://schemas.microsoft.com/office/powerpoint/2010/main" val="88567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699069" cy="1600200"/>
          </a:xfrm>
          <a:solidFill>
            <a:schemeClr val="accent1"/>
          </a:solidFill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STUDENT ABSENTEEISM- A COMPARATIVE ANALYSIS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we compare across schools , we see that Ann Street School shows lower levels of absenteeism when compared to the other schools.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significant since more than half of the student body is enrolled at Ann Street.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Counterintuitively ,schools with lower enrollment numbers fare poorly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282" y="6262216"/>
            <a:ext cx="2249718" cy="674915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657" y="2598108"/>
            <a:ext cx="6172200" cy="3006169"/>
          </a:xfrm>
        </p:spPr>
      </p:pic>
    </p:spTree>
    <p:extLst>
      <p:ext uri="{BB962C8B-B14F-4D97-AF65-F5344CB8AC3E}">
        <p14:creationId xmlns:p14="http://schemas.microsoft.com/office/powerpoint/2010/main" val="233575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n-lt"/>
              </a:rPr>
              <a:t>IMRPOVING STUDENT ATTENDANCE- A DEEPER ANALYSIS</a:t>
            </a:r>
          </a:p>
        </p:txBody>
      </p:sp>
      <p:pic>
        <p:nvPicPr>
          <p:cNvPr id="25" name="Content Placeholder 2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23" y="1861517"/>
            <a:ext cx="10089754" cy="3002540"/>
          </a:xfrm>
        </p:spPr>
      </p:pic>
      <p:sp>
        <p:nvSpPr>
          <p:cNvPr id="26" name="TextBox 25"/>
          <p:cNvSpPr txBox="1"/>
          <p:nvPr/>
        </p:nvSpPr>
        <p:spPr>
          <a:xfrm>
            <a:off x="968829" y="5268685"/>
            <a:ext cx="10172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Louise A. Spencer School, on an average has a higher level of student absenteeism than other schools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Student Absence is particularly high in Grades K and 8 across all the schools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By focusing efforts on improving attendance in schools and grades showing chronic absenteeism, overall student attendance can be drastically improved. 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86" y="6152605"/>
            <a:ext cx="2351314" cy="7053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34507" y="2118946"/>
            <a:ext cx="43785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Heat Map- Average Percentage Absenteeism</a:t>
            </a:r>
          </a:p>
        </p:txBody>
      </p:sp>
    </p:spTree>
    <p:extLst>
      <p:ext uri="{BB962C8B-B14F-4D97-AF65-F5344CB8AC3E}">
        <p14:creationId xmlns:p14="http://schemas.microsoft.com/office/powerpoint/2010/main" val="275405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286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 Chronic Absenteeism</vt:lpstr>
      <vt:lpstr>WHY IS STUDENT ATTENDANCE IMPORTANT?</vt:lpstr>
      <vt:lpstr>STUDENT ABSENTEEISM – A BIRDS EYE VIEW</vt:lpstr>
      <vt:lpstr>STUDENT ABSENTEEISM- A COMPARATIVE ANALYSIS</vt:lpstr>
      <vt:lpstr>IMRPOVING STUDENT ATTENDANCE- A DEEPER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ANALYST PERFORMANCE TASK</dc:title>
  <dc:creator>Hassan Bilal</dc:creator>
  <cp:lastModifiedBy>Hassan Bilal</cp:lastModifiedBy>
  <cp:revision>19</cp:revision>
  <dcterms:created xsi:type="dcterms:W3CDTF">2017-08-21T06:26:21Z</dcterms:created>
  <dcterms:modified xsi:type="dcterms:W3CDTF">2018-10-04T18:27:16Z</dcterms:modified>
</cp:coreProperties>
</file>