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0" r:id="rId3"/>
    <p:sldId id="318" r:id="rId4"/>
    <p:sldId id="319" r:id="rId5"/>
    <p:sldId id="322" r:id="rId6"/>
    <p:sldId id="308" r:id="rId7"/>
    <p:sldId id="263" r:id="rId8"/>
    <p:sldId id="264" r:id="rId9"/>
    <p:sldId id="257" r:id="rId10"/>
    <p:sldId id="306" r:id="rId11"/>
    <p:sldId id="277" r:id="rId12"/>
    <p:sldId id="258" r:id="rId13"/>
    <p:sldId id="266" r:id="rId14"/>
    <p:sldId id="300" r:id="rId15"/>
    <p:sldId id="267" r:id="rId16"/>
    <p:sldId id="307" r:id="rId17"/>
    <p:sldId id="315" r:id="rId18"/>
    <p:sldId id="269" r:id="rId19"/>
    <p:sldId id="310" r:id="rId20"/>
    <p:sldId id="311" r:id="rId21"/>
    <p:sldId id="303" r:id="rId22"/>
    <p:sldId id="297" r:id="rId23"/>
    <p:sldId id="289" r:id="rId24"/>
    <p:sldId id="312" r:id="rId25"/>
    <p:sldId id="305" r:id="rId26"/>
    <p:sldId id="296" r:id="rId27"/>
    <p:sldId id="309" r:id="rId28"/>
    <p:sldId id="301" r:id="rId29"/>
    <p:sldId id="313" r:id="rId30"/>
    <p:sldId id="316" r:id="rId31"/>
    <p:sldId id="302" r:id="rId32"/>
    <p:sldId id="314" r:id="rId33"/>
    <p:sldId id="317" r:id="rId34"/>
  </p:sldIdLst>
  <p:sldSz cx="9144000" cy="6858000" type="screen4x3"/>
  <p:notesSz cx="9236075" cy="6950075"/>
  <p:embeddedFontLst>
    <p:embeddedFont>
      <p:font typeface="PMingLiU" pitchFamily="18" charset="-120"/>
      <p:regular r:id="rId37"/>
    </p:embeddedFont>
    <p:embeddedFont>
      <p:font typeface="Impact" pitchFamily="34" charset="0"/>
      <p:regular r:id="rId38"/>
    </p:embeddedFont>
    <p:embeddedFont>
      <p:font typeface="Perpetua" pitchFamily="18" charset="0"/>
      <p:regular r:id="rId39"/>
      <p:bold r:id="rId40"/>
      <p:italic r:id="rId41"/>
      <p:boldItalic r:id="rId42"/>
    </p:embeddedFont>
    <p:embeddedFont>
      <p:font typeface="MingLiU" pitchFamily="49" charset="-120"/>
      <p:regular r:id="rId43"/>
    </p:embeddedFont>
    <p:embeddedFont>
      <p:font typeface="Franklin Gothic Book" pitchFamily="34" charset="0"/>
      <p:regular r:id="rId44"/>
      <p:italic r:id="rId45"/>
    </p:embeddedFont>
    <p:embeddedFont>
      <p:font typeface="Tahoma" pitchFamily="34" charset="0"/>
      <p:regular r:id="rId46"/>
      <p:bold r:id="rId47"/>
    </p:embeddedFont>
    <p:embeddedFont>
      <p:font typeface="Wingdings 2" pitchFamily="18" charset="2"/>
      <p:regular r:id="rId4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00"/>
    <a:srgbClr val="00467A"/>
    <a:srgbClr val="0B690D"/>
    <a:srgbClr val="0D7D1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271" autoAdjust="0"/>
  </p:normalViewPr>
  <p:slideViewPr>
    <p:cSldViewPr>
      <p:cViewPr varScale="1">
        <p:scale>
          <a:sx n="138" d="100"/>
          <a:sy n="138" d="100"/>
        </p:scale>
        <p:origin x="-6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defTabSz="913629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988" y="0"/>
            <a:ext cx="40005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algn="r" defTabSz="913629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0825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defTabSz="913629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988" y="6600825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algn="r" defTabSz="913629">
              <a:defRPr sz="1200"/>
            </a:lvl1pPr>
          </a:lstStyle>
          <a:p>
            <a:pPr>
              <a:defRPr/>
            </a:pPr>
            <a:fld id="{FCC9CA63-5C83-4D02-A49F-9B0DC5AA2F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158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defTabSz="913629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988" y="0"/>
            <a:ext cx="40005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>
            <a:lvl1pPr algn="r" defTabSz="913629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1313" y="519113"/>
            <a:ext cx="3475037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300413"/>
            <a:ext cx="73882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0825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defTabSz="913629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988" y="6600825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6" tIns="45693" rIns="91386" bIns="45693" numCol="1" anchor="b" anchorCtr="0" compatLnSpc="1">
            <a:prstTxWarp prst="textNoShape">
              <a:avLst/>
            </a:prstTxWarp>
          </a:bodyPr>
          <a:lstStyle>
            <a:lvl1pPr algn="r" defTabSz="913629">
              <a:defRPr sz="1200"/>
            </a:lvl1pPr>
          </a:lstStyle>
          <a:p>
            <a:pPr>
              <a:defRPr/>
            </a:pPr>
            <a:fld id="{8DE6B82A-7D16-419F-A524-615F7E0604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917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2E5A9CA-548F-4A86-9595-631DA3578D24}" type="slidenum">
              <a:rPr lang="zh-CN" altLang="en-US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5B55F35-273E-4904-AE66-F272D6487A35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4480E6-9FF0-41F1-978E-904B90C2143F}" type="slidenum">
              <a:rPr lang="zh-CN" altLang="en-US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E6DFE2-2A5D-43D4-88D5-64E92D5C87DB}" type="slidenum">
              <a:rPr lang="zh-CN" altLang="en-US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3062A7C-898F-466A-A3C1-B9B2EBA5A2CA}" type="slidenum">
              <a:rPr lang="zh-CN" altLang="en-US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7ED633-C56D-44E7-95F6-721418544F20}" type="slidenum">
              <a:rPr lang="zh-CN" altLang="en-US" smtClean="0"/>
              <a:pPr eaLnBrk="1" hangingPunct="1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963988-60DE-4478-8ABB-10E4316E1A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96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DF7D2-9015-4543-BC16-3EC272FBB7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4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C1B0-2B38-4AAC-83D3-CFF394D061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7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74638"/>
            <a:ext cx="7772400" cy="5745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3B61-2191-4632-B1A5-1FE836EB4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9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44D-8857-4782-B5AD-207F6ECCF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78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4C28C-2F6D-4D9E-AAFF-0020144F82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4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F5850-55A5-474D-B94D-D8A4E4729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940F2-8D08-4865-8DBD-53FF82A423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54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520F8-789D-4E6D-B5CF-A418E401B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28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3B2E7-247E-4AAA-88A2-B1EC1DC161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6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42FD1-0713-4402-891E-E26BBD7649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9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1C770-EF9E-4F2A-8041-089DF80B5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3D37DB5-975E-4F5D-8D3C-98D7EDD4E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1" r:id="rId2"/>
    <p:sldLayoutId id="2147483910" r:id="rId3"/>
    <p:sldLayoutId id="2147483902" r:id="rId4"/>
    <p:sldLayoutId id="2147483903" r:id="rId5"/>
    <p:sldLayoutId id="2147483904" r:id="rId6"/>
    <p:sldLayoutId id="2147483905" r:id="rId7"/>
    <p:sldLayoutId id="2147483911" r:id="rId8"/>
    <p:sldLayoutId id="2147483912" r:id="rId9"/>
    <p:sldLayoutId id="2147483906" r:id="rId10"/>
    <p:sldLayoutId id="2147483907" r:id="rId11"/>
    <p:sldLayoutId id="214748390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11" Type="http://schemas.openxmlformats.org/officeDocument/2006/relationships/image" Target="../media/image18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6.wmf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25" y="4429125"/>
            <a:ext cx="6172200" cy="1371600"/>
          </a:xfrm>
        </p:spPr>
        <p:txBody>
          <a:bodyPr/>
          <a:lstStyle/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z="2000" smtClean="0"/>
              <a:t>C0271-Computer Graphics</a:t>
            </a:r>
            <a:endParaRPr lang="en-US" altLang="zh-CN" smtClean="0"/>
          </a:p>
          <a:p>
            <a:pPr eaLnBrk="1" hangingPunct="1"/>
            <a:r>
              <a:rPr lang="en-US" altLang="zh-CN" sz="1600" smtClean="0"/>
              <a:t>2012-9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500188"/>
            <a:ext cx="6858000" cy="1608137"/>
          </a:xfrm>
        </p:spPr>
        <p:txBody>
          <a:bodyPr/>
          <a:lstStyle/>
          <a:p>
            <a:pPr eaLnBrk="1" hangingPunct="1"/>
            <a:r>
              <a:rPr altLang="zh-CN" sz="2800" dirty="0" smtClean="0">
                <a:ea typeface="SimSun" pitchFamily="2" charset="-122"/>
              </a:rPr>
              <a:t>2D Fractal Rendering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642938" y="285750"/>
            <a:ext cx="264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4000"/>
              <a:t>CSIS0271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5813" y="1447800"/>
            <a:ext cx="7772400" cy="45720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zh-CN" smtClean="0"/>
          </a:p>
          <a:p>
            <a:pPr algn="ctr" eaLnBrk="1" hangingPunct="1">
              <a:buFontTx/>
              <a:buNone/>
            </a:pPr>
            <a:r>
              <a:rPr lang="en-US" altLang="zh-CN" sz="4400" smtClean="0"/>
              <a:t>What do these fractals look like?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8FBD2-F755-4A85-AAD5-BE56C7370B73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SimSun" pitchFamily="2" charset="-122"/>
              </a:rPr>
              <a:t>Rendering Mandelbrot set &amp; Julia set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zh-CN" smtClean="0"/>
          </a:p>
        </p:txBody>
      </p:sp>
      <p:pic>
        <p:nvPicPr>
          <p:cNvPr id="12292" name="Picture 4" descr="sample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2286000"/>
            <a:ext cx="2211387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 descr="sample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3313"/>
            <a:ext cx="230346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 descr="sample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3571875"/>
            <a:ext cx="23050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6F7D9-86D1-4E3C-9A7D-EF379F838D8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Some Key Points in Rendering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3AFE8-0AA9-45B5-A76D-86EDD1394E51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Present a complex number using x, y coordinates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5357813" y="3929063"/>
          <a:ext cx="31924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1256755" imgH="482391" progId="Equation.3">
                  <p:embed/>
                </p:oleObj>
              </mc:Choice>
              <mc:Fallback>
                <p:oleObj name="Equation" r:id="rId4" imgW="1256755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929063"/>
                        <a:ext cx="319246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627563" y="4443413"/>
            <a:ext cx="373062" cy="360362"/>
          </a:xfrm>
          <a:prstGeom prst="rightArrow">
            <a:avLst>
              <a:gd name="adj1" fmla="val 50000"/>
              <a:gd name="adj2" fmla="val 299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Left Brace 7"/>
          <p:cNvSpPr/>
          <p:nvPr/>
        </p:nvSpPr>
        <p:spPr>
          <a:xfrm>
            <a:off x="5072063" y="4286250"/>
            <a:ext cx="214312" cy="714375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graphicFrame>
        <p:nvGraphicFramePr>
          <p:cNvPr id="13321" name="Object 7"/>
          <p:cNvGraphicFramePr>
            <a:graphicFrameLocks noChangeAspect="1"/>
          </p:cNvGraphicFramePr>
          <p:nvPr/>
        </p:nvGraphicFramePr>
        <p:xfrm>
          <a:off x="1571625" y="2428875"/>
          <a:ext cx="57292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6" imgW="1562100" imgH="254000" progId="Equation.3">
                  <p:embed/>
                </p:oleObj>
              </mc:Choice>
              <mc:Fallback>
                <p:oleObj name="Equation" r:id="rId6" imgW="15621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428875"/>
                        <a:ext cx="572928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8"/>
          <p:cNvGraphicFramePr>
            <a:graphicFrameLocks noChangeAspect="1"/>
          </p:cNvGraphicFramePr>
          <p:nvPr/>
        </p:nvGraphicFramePr>
        <p:xfrm>
          <a:off x="1214438" y="3643313"/>
          <a:ext cx="2613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8" imgW="1028700" imgH="647700" progId="Equation.3">
                  <p:embed/>
                </p:oleObj>
              </mc:Choice>
              <mc:Fallback>
                <p:oleObj name="Equation" r:id="rId8" imgW="10287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643313"/>
                        <a:ext cx="26130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Some Key Points in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B1A84-ADF2-4AD3-8E38-965720A7D41A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endParaRPr lang="en-US" altLang="zh-CN" sz="2800" smtClean="0"/>
          </a:p>
          <a:p>
            <a:pPr eaLnBrk="1" hangingPunct="1">
              <a:spcAft>
                <a:spcPct val="20000"/>
              </a:spcAft>
            </a:pPr>
            <a:r>
              <a:rPr lang="en-US" altLang="zh-CN" sz="2800" smtClean="0"/>
              <a:t>How to determine the divergence?</a:t>
            </a:r>
          </a:p>
          <a:p>
            <a:pPr lvl="1" eaLnBrk="1" hangingPunct="1">
              <a:spcAft>
                <a:spcPct val="20000"/>
              </a:spcAft>
            </a:pPr>
            <a:endParaRPr lang="en-US" altLang="zh-CN" smtClean="0"/>
          </a:p>
          <a:p>
            <a:pPr lvl="1" eaLnBrk="1" hangingPunct="1">
              <a:spcAft>
                <a:spcPct val="20000"/>
              </a:spcAft>
            </a:pPr>
            <a:r>
              <a:rPr lang="en-US" altLang="zh-CN" smtClean="0"/>
              <a:t>That is to see whether or not the point(x</a:t>
            </a:r>
            <a:r>
              <a:rPr lang="en-US" altLang="zh-CN" baseline="-10000" smtClean="0"/>
              <a:t>n</a:t>
            </a:r>
            <a:r>
              <a:rPr lang="en-US" altLang="zh-CN" smtClean="0"/>
              <a:t>,y</a:t>
            </a:r>
            <a:r>
              <a:rPr lang="en-US" altLang="zh-CN" baseline="-10000" smtClean="0"/>
              <a:t>n</a:t>
            </a:r>
            <a:r>
              <a:rPr lang="en-US" altLang="zh-CN" smtClean="0"/>
              <a:t>) goes to infinity.</a:t>
            </a:r>
          </a:p>
          <a:p>
            <a:pPr lvl="1" eaLnBrk="1" hangingPunct="1">
              <a:spcAft>
                <a:spcPct val="40000"/>
              </a:spcAft>
            </a:pPr>
            <a:endParaRPr lang="en-US" altLang="zh-CN" smtClean="0"/>
          </a:p>
          <a:p>
            <a:pPr lvl="1" eaLnBrk="1" hangingPunct="1">
              <a:spcAft>
                <a:spcPct val="40000"/>
              </a:spcAft>
            </a:pPr>
            <a:r>
              <a:rPr lang="en-US" altLang="zh-CN" smtClean="0"/>
              <a:t>We cannot iterate the function infinite times to get the exact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500" smtClean="0">
                <a:ea typeface="SimSun" pitchFamily="2" charset="-122"/>
              </a:rPr>
              <a:t>Determine the Divergence</a:t>
            </a:r>
            <a:endParaRPr lang="zh-CN" altLang="en-US" sz="3500" smtClean="0">
              <a:ea typeface="SimSun" pitchFamily="2" charset="-122"/>
            </a:endParaRP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298D0-78EC-44AC-B9B7-7B2C2256814C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633788" y="43037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4786313" y="315118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994150" y="3511550"/>
            <a:ext cx="1584325" cy="1584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4067175" y="3943350"/>
            <a:ext cx="7191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067175" y="3943350"/>
            <a:ext cx="325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R</a:t>
            </a:r>
          </a:p>
        </p:txBody>
      </p:sp>
      <p:sp>
        <p:nvSpPr>
          <p:cNvPr id="15369" name="Oval 11"/>
          <p:cNvSpPr>
            <a:spLocks noChangeArrowheads="1"/>
          </p:cNvSpPr>
          <p:nvPr/>
        </p:nvSpPr>
        <p:spPr bwMode="auto">
          <a:xfrm>
            <a:off x="4786313" y="4267200"/>
            <a:ext cx="36512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70" name="Oval 12"/>
          <p:cNvSpPr>
            <a:spLocks noChangeArrowheads="1"/>
          </p:cNvSpPr>
          <p:nvPr/>
        </p:nvSpPr>
        <p:spPr bwMode="auto">
          <a:xfrm>
            <a:off x="4714875" y="4159250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71" name="Oval 13"/>
          <p:cNvSpPr>
            <a:spLocks noChangeArrowheads="1"/>
          </p:cNvSpPr>
          <p:nvPr/>
        </p:nvSpPr>
        <p:spPr bwMode="auto">
          <a:xfrm>
            <a:off x="4570413" y="4014788"/>
            <a:ext cx="36512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4425950" y="379888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73" name="Oval 15"/>
          <p:cNvSpPr>
            <a:spLocks noChangeArrowheads="1"/>
          </p:cNvSpPr>
          <p:nvPr/>
        </p:nvSpPr>
        <p:spPr bwMode="auto">
          <a:xfrm>
            <a:off x="4283075" y="358298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867400" y="4159250"/>
            <a:ext cx="144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4857750" y="2963863"/>
            <a:ext cx="144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y</a:t>
            </a:r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227763" y="43037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 flipV="1">
            <a:off x="7380288" y="315118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Oval 21"/>
          <p:cNvSpPr>
            <a:spLocks noChangeArrowheads="1"/>
          </p:cNvSpPr>
          <p:nvPr/>
        </p:nvSpPr>
        <p:spPr bwMode="auto">
          <a:xfrm>
            <a:off x="6588125" y="3511550"/>
            <a:ext cx="1584325" cy="1584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79" name="Line 22"/>
          <p:cNvSpPr>
            <a:spLocks noChangeShapeType="1"/>
          </p:cNvSpPr>
          <p:nvPr/>
        </p:nvSpPr>
        <p:spPr bwMode="auto">
          <a:xfrm flipH="1" flipV="1">
            <a:off x="6661150" y="3943350"/>
            <a:ext cx="7191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Text Box 23"/>
          <p:cNvSpPr txBox="1">
            <a:spLocks noChangeArrowheads="1"/>
          </p:cNvSpPr>
          <p:nvPr/>
        </p:nvSpPr>
        <p:spPr bwMode="auto">
          <a:xfrm>
            <a:off x="6661150" y="3943350"/>
            <a:ext cx="325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R</a:t>
            </a:r>
          </a:p>
        </p:txBody>
      </p:sp>
      <p:sp>
        <p:nvSpPr>
          <p:cNvPr id="15381" name="Oval 24"/>
          <p:cNvSpPr>
            <a:spLocks noChangeArrowheads="1"/>
          </p:cNvSpPr>
          <p:nvPr/>
        </p:nvSpPr>
        <p:spPr bwMode="auto">
          <a:xfrm>
            <a:off x="7380288" y="4267200"/>
            <a:ext cx="36512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82" name="Oval 25"/>
          <p:cNvSpPr>
            <a:spLocks noChangeArrowheads="1"/>
          </p:cNvSpPr>
          <p:nvPr/>
        </p:nvSpPr>
        <p:spPr bwMode="auto">
          <a:xfrm>
            <a:off x="7308850" y="4159250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83" name="Oval 26"/>
          <p:cNvSpPr>
            <a:spLocks noChangeArrowheads="1"/>
          </p:cNvSpPr>
          <p:nvPr/>
        </p:nvSpPr>
        <p:spPr bwMode="auto">
          <a:xfrm>
            <a:off x="7164388" y="4014788"/>
            <a:ext cx="36512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84" name="Oval 27"/>
          <p:cNvSpPr>
            <a:spLocks noChangeArrowheads="1"/>
          </p:cNvSpPr>
          <p:nvPr/>
        </p:nvSpPr>
        <p:spPr bwMode="auto">
          <a:xfrm>
            <a:off x="7019925" y="379888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85" name="Oval 28"/>
          <p:cNvSpPr>
            <a:spLocks noChangeArrowheads="1"/>
          </p:cNvSpPr>
          <p:nvPr/>
        </p:nvSpPr>
        <p:spPr bwMode="auto">
          <a:xfrm>
            <a:off x="6877050" y="358298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8459788" y="4149725"/>
            <a:ext cx="1444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7451725" y="2963863"/>
            <a:ext cx="144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y</a:t>
            </a:r>
          </a:p>
        </p:txBody>
      </p:sp>
      <p:sp>
        <p:nvSpPr>
          <p:cNvPr id="15388" name="Oval 31"/>
          <p:cNvSpPr>
            <a:spLocks noChangeArrowheads="1"/>
          </p:cNvSpPr>
          <p:nvPr/>
        </p:nvSpPr>
        <p:spPr bwMode="auto">
          <a:xfrm>
            <a:off x="6983413" y="3752850"/>
            <a:ext cx="36512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89" name="Oval 32"/>
          <p:cNvSpPr>
            <a:spLocks noChangeArrowheads="1"/>
          </p:cNvSpPr>
          <p:nvPr/>
        </p:nvSpPr>
        <p:spPr bwMode="auto">
          <a:xfrm>
            <a:off x="7058025" y="3871913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90" name="Oval 33"/>
          <p:cNvSpPr>
            <a:spLocks noChangeArrowheads="1"/>
          </p:cNvSpPr>
          <p:nvPr/>
        </p:nvSpPr>
        <p:spPr bwMode="auto">
          <a:xfrm>
            <a:off x="7239000" y="4087813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91" name="Oval 34"/>
          <p:cNvSpPr>
            <a:spLocks noChangeArrowheads="1"/>
          </p:cNvSpPr>
          <p:nvPr/>
        </p:nvSpPr>
        <p:spPr bwMode="auto">
          <a:xfrm>
            <a:off x="7094538" y="3943350"/>
            <a:ext cx="36512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92" name="Oval 35"/>
          <p:cNvSpPr>
            <a:spLocks noChangeArrowheads="1"/>
          </p:cNvSpPr>
          <p:nvPr/>
        </p:nvSpPr>
        <p:spPr bwMode="auto">
          <a:xfrm>
            <a:off x="7127875" y="3968750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93" name="Oval 36"/>
          <p:cNvSpPr>
            <a:spLocks noChangeArrowheads="1"/>
          </p:cNvSpPr>
          <p:nvPr/>
        </p:nvSpPr>
        <p:spPr bwMode="auto">
          <a:xfrm>
            <a:off x="7199313" y="4040188"/>
            <a:ext cx="36512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94" name="Text Box 38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Perpetua" pitchFamily="18" charset="0"/>
              </a:rPr>
              <a:t>Set up a large circle </a:t>
            </a:r>
            <a:r>
              <a:rPr lang="en-US" altLang="zh-CN" sz="2000" dirty="0" smtClean="0">
                <a:solidFill>
                  <a:schemeClr val="tx2"/>
                </a:solidFill>
                <a:latin typeface="Perpetua" pitchFamily="18" charset="0"/>
              </a:rPr>
              <a:t>x</a:t>
            </a:r>
            <a:r>
              <a:rPr lang="en-US" altLang="zh-CN" sz="2000" baseline="30000" dirty="0" smtClean="0">
                <a:solidFill>
                  <a:schemeClr val="tx2"/>
                </a:solidFill>
                <a:latin typeface="Perpetua" pitchFamily="18" charset="0"/>
              </a:rPr>
              <a:t>2</a:t>
            </a:r>
            <a:r>
              <a:rPr lang="en-US" altLang="zh-CN" sz="2000" dirty="0" smtClean="0">
                <a:solidFill>
                  <a:schemeClr val="tx2"/>
                </a:solidFill>
                <a:latin typeface="Perpetua" pitchFamily="18" charset="0"/>
              </a:rPr>
              <a:t>+y</a:t>
            </a:r>
            <a:r>
              <a:rPr lang="en-US" altLang="zh-CN" sz="2000" baseline="30000" dirty="0" smtClean="0">
                <a:solidFill>
                  <a:schemeClr val="tx2"/>
                </a:solidFill>
                <a:latin typeface="Perpetua" pitchFamily="18" charset="0"/>
              </a:rPr>
              <a:t>2</a:t>
            </a:r>
            <a:r>
              <a:rPr lang="en-US" altLang="zh-CN" sz="2000" dirty="0" smtClean="0">
                <a:solidFill>
                  <a:schemeClr val="tx2"/>
                </a:solidFill>
                <a:latin typeface="Perpetua" pitchFamily="18" charset="0"/>
              </a:rPr>
              <a:t>=R</a:t>
            </a:r>
            <a:r>
              <a:rPr lang="en-US" altLang="zh-CN" sz="2000" baseline="30000" dirty="0" smtClean="0">
                <a:solidFill>
                  <a:schemeClr val="tx2"/>
                </a:solidFill>
                <a:latin typeface="Perpetua" pitchFamily="18" charset="0"/>
              </a:rPr>
              <a:t>2</a:t>
            </a:r>
            <a:r>
              <a:rPr lang="en-US" altLang="zh-CN" sz="2000" dirty="0" smtClean="0">
                <a:solidFill>
                  <a:schemeClr val="tx2"/>
                </a:solidFill>
                <a:latin typeface="Perpetua" pitchFamily="18" charset="0"/>
              </a:rPr>
              <a:t>,</a:t>
            </a:r>
            <a:endParaRPr lang="en-US" altLang="zh-CN" sz="2000" dirty="0">
              <a:solidFill>
                <a:schemeClr val="tx2"/>
              </a:solidFill>
              <a:latin typeface="Perpetua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Perpetua" pitchFamily="18" charset="0"/>
              </a:rPr>
              <a:t>Iterate judging the points from (x</a:t>
            </a:r>
            <a:r>
              <a:rPr lang="en-US" altLang="zh-CN" sz="2000" baseline="-10000" dirty="0">
                <a:solidFill>
                  <a:schemeClr val="tx2"/>
                </a:solidFill>
                <a:latin typeface="Perpetua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Perpetua" pitchFamily="18" charset="0"/>
              </a:rPr>
              <a:t>, y</a:t>
            </a:r>
            <a:r>
              <a:rPr lang="en-US" altLang="zh-CN" sz="2000" baseline="-10000" dirty="0">
                <a:solidFill>
                  <a:schemeClr val="tx2"/>
                </a:solidFill>
                <a:latin typeface="Perpetua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Perpetua" pitchFamily="18" charset="0"/>
              </a:rPr>
              <a:t>) for certain times K.</a:t>
            </a: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Perpetua" pitchFamily="18" charset="0"/>
              </a:rPr>
              <a:t>If one point jumps out of the circle – consider to be divergent;</a:t>
            </a: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Perpetua" pitchFamily="18" charset="0"/>
              </a:rPr>
              <a:t>Else, convergent.  </a:t>
            </a:r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827088" y="42926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 flipV="1">
            <a:off x="1979613" y="31400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7" name="Oval 41"/>
          <p:cNvSpPr>
            <a:spLocks noChangeArrowheads="1"/>
          </p:cNvSpPr>
          <p:nvPr/>
        </p:nvSpPr>
        <p:spPr bwMode="auto">
          <a:xfrm>
            <a:off x="1187450" y="3500438"/>
            <a:ext cx="1584325" cy="1584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98" name="Line 42"/>
          <p:cNvSpPr>
            <a:spLocks noChangeShapeType="1"/>
          </p:cNvSpPr>
          <p:nvPr/>
        </p:nvSpPr>
        <p:spPr bwMode="auto">
          <a:xfrm flipH="1" flipV="1">
            <a:off x="1260475" y="3932238"/>
            <a:ext cx="7191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Text Box 43"/>
          <p:cNvSpPr txBox="1">
            <a:spLocks noChangeArrowheads="1"/>
          </p:cNvSpPr>
          <p:nvPr/>
        </p:nvSpPr>
        <p:spPr bwMode="auto">
          <a:xfrm>
            <a:off x="1260475" y="3932238"/>
            <a:ext cx="325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R</a:t>
            </a:r>
          </a:p>
        </p:txBody>
      </p:sp>
      <p:sp>
        <p:nvSpPr>
          <p:cNvPr id="15400" name="Oval 44"/>
          <p:cNvSpPr>
            <a:spLocks noChangeArrowheads="1"/>
          </p:cNvSpPr>
          <p:nvPr/>
        </p:nvSpPr>
        <p:spPr bwMode="auto">
          <a:xfrm>
            <a:off x="1979613" y="4256088"/>
            <a:ext cx="36512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1" name="Oval 45"/>
          <p:cNvSpPr>
            <a:spLocks noChangeArrowheads="1"/>
          </p:cNvSpPr>
          <p:nvPr/>
        </p:nvSpPr>
        <p:spPr bwMode="auto">
          <a:xfrm>
            <a:off x="1908175" y="414813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2" name="Oval 46"/>
          <p:cNvSpPr>
            <a:spLocks noChangeArrowheads="1"/>
          </p:cNvSpPr>
          <p:nvPr/>
        </p:nvSpPr>
        <p:spPr bwMode="auto">
          <a:xfrm>
            <a:off x="1763713" y="4003675"/>
            <a:ext cx="36512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3" name="Oval 47"/>
          <p:cNvSpPr>
            <a:spLocks noChangeArrowheads="1"/>
          </p:cNvSpPr>
          <p:nvPr/>
        </p:nvSpPr>
        <p:spPr bwMode="auto">
          <a:xfrm>
            <a:off x="1727200" y="3968750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4" name="Oval 48"/>
          <p:cNvSpPr>
            <a:spLocks noChangeArrowheads="1"/>
          </p:cNvSpPr>
          <p:nvPr/>
        </p:nvSpPr>
        <p:spPr bwMode="auto">
          <a:xfrm>
            <a:off x="1692275" y="3897313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5" name="Text Box 49"/>
          <p:cNvSpPr txBox="1">
            <a:spLocks noChangeArrowheads="1"/>
          </p:cNvSpPr>
          <p:nvPr/>
        </p:nvSpPr>
        <p:spPr bwMode="auto">
          <a:xfrm>
            <a:off x="3060700" y="4148138"/>
            <a:ext cx="144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5406" name="Text Box 50"/>
          <p:cNvSpPr txBox="1">
            <a:spLocks noChangeArrowheads="1"/>
          </p:cNvSpPr>
          <p:nvPr/>
        </p:nvSpPr>
        <p:spPr bwMode="auto">
          <a:xfrm>
            <a:off x="2051050" y="2952750"/>
            <a:ext cx="144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y</a:t>
            </a:r>
          </a:p>
        </p:txBody>
      </p:sp>
      <p:sp>
        <p:nvSpPr>
          <p:cNvPr id="15407" name="Oval 51"/>
          <p:cNvSpPr>
            <a:spLocks noChangeArrowheads="1"/>
          </p:cNvSpPr>
          <p:nvPr/>
        </p:nvSpPr>
        <p:spPr bwMode="auto">
          <a:xfrm>
            <a:off x="1835150" y="4111625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8" name="Oval 52"/>
          <p:cNvSpPr>
            <a:spLocks noChangeArrowheads="1"/>
          </p:cNvSpPr>
          <p:nvPr/>
        </p:nvSpPr>
        <p:spPr bwMode="auto">
          <a:xfrm>
            <a:off x="1763713" y="4005263"/>
            <a:ext cx="36512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09" name="Oval 53"/>
          <p:cNvSpPr>
            <a:spLocks noChangeArrowheads="1"/>
          </p:cNvSpPr>
          <p:nvPr/>
        </p:nvSpPr>
        <p:spPr bwMode="auto">
          <a:xfrm>
            <a:off x="1871663" y="4184650"/>
            <a:ext cx="36512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0" name="Oval 54"/>
          <p:cNvSpPr>
            <a:spLocks noChangeArrowheads="1"/>
          </p:cNvSpPr>
          <p:nvPr/>
        </p:nvSpPr>
        <p:spPr bwMode="auto">
          <a:xfrm>
            <a:off x="1800225" y="407828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1" name="Oval 55"/>
          <p:cNvSpPr>
            <a:spLocks noChangeArrowheads="1"/>
          </p:cNvSpPr>
          <p:nvPr/>
        </p:nvSpPr>
        <p:spPr bwMode="auto">
          <a:xfrm>
            <a:off x="1763713" y="4040188"/>
            <a:ext cx="36512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2" name="Oval 56"/>
          <p:cNvSpPr>
            <a:spLocks noChangeArrowheads="1"/>
          </p:cNvSpPr>
          <p:nvPr/>
        </p:nvSpPr>
        <p:spPr bwMode="auto">
          <a:xfrm>
            <a:off x="1692275" y="3933825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3" name="Oval 57"/>
          <p:cNvSpPr>
            <a:spLocks noChangeArrowheads="1"/>
          </p:cNvSpPr>
          <p:nvPr/>
        </p:nvSpPr>
        <p:spPr bwMode="auto">
          <a:xfrm>
            <a:off x="1870075" y="4148138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4" name="Oval 58"/>
          <p:cNvSpPr>
            <a:spLocks noChangeArrowheads="1"/>
          </p:cNvSpPr>
          <p:nvPr/>
        </p:nvSpPr>
        <p:spPr bwMode="auto">
          <a:xfrm>
            <a:off x="1835150" y="4076700"/>
            <a:ext cx="36513" cy="36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5" name="Oval 59"/>
          <p:cNvSpPr>
            <a:spLocks noChangeArrowheads="1"/>
          </p:cNvSpPr>
          <p:nvPr/>
        </p:nvSpPr>
        <p:spPr bwMode="auto">
          <a:xfrm>
            <a:off x="1835150" y="4113213"/>
            <a:ext cx="36513" cy="36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16" name="Text Box 60"/>
          <p:cNvSpPr txBox="1">
            <a:spLocks noChangeArrowheads="1"/>
          </p:cNvSpPr>
          <p:nvPr/>
        </p:nvSpPr>
        <p:spPr bwMode="auto">
          <a:xfrm>
            <a:off x="1311275" y="5387975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convergent</a:t>
            </a:r>
          </a:p>
        </p:txBody>
      </p:sp>
      <p:sp>
        <p:nvSpPr>
          <p:cNvPr id="15417" name="Text Box 61"/>
          <p:cNvSpPr txBox="1">
            <a:spLocks noChangeArrowheads="1"/>
          </p:cNvSpPr>
          <p:nvPr/>
        </p:nvSpPr>
        <p:spPr bwMode="auto">
          <a:xfrm>
            <a:off x="4140200" y="5373688"/>
            <a:ext cx="1131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divergent</a:t>
            </a:r>
          </a:p>
        </p:txBody>
      </p:sp>
      <p:sp>
        <p:nvSpPr>
          <p:cNvPr id="15418" name="Text Box 62"/>
          <p:cNvSpPr txBox="1">
            <a:spLocks noChangeArrowheads="1"/>
          </p:cNvSpPr>
          <p:nvPr/>
        </p:nvSpPr>
        <p:spPr bwMode="auto">
          <a:xfrm>
            <a:off x="6877050" y="5373688"/>
            <a:ext cx="1131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divergent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Some Key Points in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A907B-D2E8-4E47-AA60-C76549A637BB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smtClean="0"/>
              <a:t>Escape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number of steps a point takes to get out of the pre-specified range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The less the escape time is, the more rapidly the point goes to infinity.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3400" smtClean="0"/>
              <a:t>Color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assign a color to the point depending on its escape time</a:t>
            </a:r>
          </a:p>
        </p:txBody>
      </p:sp>
      <p:pic>
        <p:nvPicPr>
          <p:cNvPr id="5" name="Picture 10" descr="mandbw_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23032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4797152"/>
            <a:ext cx="231537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Some Key Points in Rendering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0B42A-7D0B-405D-A9C6-7E3D303D1D93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8436" name="Content Placeholder 10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 the display region of the complex plane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8688" y="4864100"/>
            <a:ext cx="2928937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-146049" y="3629025"/>
            <a:ext cx="3071812" cy="1587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92238" y="3094038"/>
            <a:ext cx="1751012" cy="1755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8440" name="Object 2"/>
          <p:cNvGraphicFramePr>
            <a:graphicFrameLocks noChangeAspect="1"/>
          </p:cNvGraphicFramePr>
          <p:nvPr/>
        </p:nvGraphicFramePr>
        <p:xfrm>
          <a:off x="1214438" y="2816225"/>
          <a:ext cx="11080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816225"/>
                        <a:ext cx="11080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3"/>
          <p:cNvGraphicFramePr>
            <a:graphicFrameLocks noChangeAspect="1"/>
          </p:cNvGraphicFramePr>
          <p:nvPr/>
        </p:nvGraphicFramePr>
        <p:xfrm>
          <a:off x="2714625" y="2816225"/>
          <a:ext cx="1000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6" imgW="698500" imgH="228600" progId="Equation.3">
                  <p:embed/>
                </p:oleObj>
              </mc:Choice>
              <mc:Fallback>
                <p:oleObj name="Equation" r:id="rId6" imgW="698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816225"/>
                        <a:ext cx="10001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4"/>
          <p:cNvGraphicFramePr>
            <a:graphicFrameLocks noChangeAspect="1"/>
          </p:cNvGraphicFramePr>
          <p:nvPr/>
        </p:nvGraphicFramePr>
        <p:xfrm>
          <a:off x="3108325" y="3030538"/>
          <a:ext cx="8921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8" imgW="622030" imgH="228501" progId="Equation.3">
                  <p:embed/>
                </p:oleObj>
              </mc:Choice>
              <mc:Fallback>
                <p:oleObj name="Equation" r:id="rId8" imgW="622030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030538"/>
                        <a:ext cx="8921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5"/>
          <p:cNvGraphicFramePr>
            <a:graphicFrameLocks noChangeAspect="1"/>
          </p:cNvGraphicFramePr>
          <p:nvPr/>
        </p:nvGraphicFramePr>
        <p:xfrm>
          <a:off x="3119438" y="4572000"/>
          <a:ext cx="10239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10" imgW="711200" imgH="228600" progId="Equation.3">
                  <p:embed/>
                </p:oleObj>
              </mc:Choice>
              <mc:Fallback>
                <p:oleObj name="Equation" r:id="rId10" imgW="711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572000"/>
                        <a:ext cx="10239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072063" y="4843463"/>
            <a:ext cx="3214687" cy="0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3986213" y="3606800"/>
            <a:ext cx="3071812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35613" y="3071813"/>
            <a:ext cx="1751012" cy="1755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8447" name="Object 12"/>
          <p:cNvGraphicFramePr>
            <a:graphicFrameLocks noChangeAspect="1"/>
          </p:cNvGraphicFramePr>
          <p:nvPr/>
        </p:nvGraphicFramePr>
        <p:xfrm>
          <a:off x="7286625" y="3071813"/>
          <a:ext cx="8921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12" imgW="622030" imgH="228501" progId="Equation.3">
                  <p:embed/>
                </p:oleObj>
              </mc:Choice>
              <mc:Fallback>
                <p:oleObj name="Equation" r:id="rId12" imgW="622030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071813"/>
                        <a:ext cx="8921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3"/>
          <p:cNvGraphicFramePr>
            <a:graphicFrameLocks noChangeAspect="1"/>
          </p:cNvGraphicFramePr>
          <p:nvPr/>
        </p:nvGraphicFramePr>
        <p:xfrm>
          <a:off x="7286625" y="4572000"/>
          <a:ext cx="9858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14" imgW="685800" imgH="228600" progId="Equation.3">
                  <p:embed/>
                </p:oleObj>
              </mc:Choice>
              <mc:Fallback>
                <p:oleObj name="Equation" r:id="rId14" imgW="685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4572000"/>
                        <a:ext cx="9858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Box 74"/>
          <p:cNvSpPr txBox="1">
            <a:spLocks noChangeArrowheads="1"/>
          </p:cNvSpPr>
          <p:nvPr/>
        </p:nvSpPr>
        <p:spPr bwMode="auto">
          <a:xfrm>
            <a:off x="1428750" y="5715000"/>
            <a:ext cx="1446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latin typeface="Perpetua" pitchFamily="18" charset="0"/>
              </a:rPr>
              <a:t>Mandelbrot set</a:t>
            </a:r>
          </a:p>
        </p:txBody>
      </p:sp>
      <p:sp>
        <p:nvSpPr>
          <p:cNvPr id="18450" name="TextBox 75"/>
          <p:cNvSpPr txBox="1">
            <a:spLocks noChangeArrowheads="1"/>
          </p:cNvSpPr>
          <p:nvPr/>
        </p:nvSpPr>
        <p:spPr bwMode="auto">
          <a:xfrm>
            <a:off x="5989638" y="5715000"/>
            <a:ext cx="84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latin typeface="Perpetua" pitchFamily="18" charset="0"/>
              </a:rPr>
              <a:t>Julia set</a:t>
            </a:r>
          </a:p>
        </p:txBody>
      </p:sp>
      <p:graphicFrame>
        <p:nvGraphicFramePr>
          <p:cNvPr id="18451" name="Object 14"/>
          <p:cNvGraphicFramePr>
            <a:graphicFrameLocks noChangeAspect="1"/>
          </p:cNvGraphicFramePr>
          <p:nvPr/>
        </p:nvGraphicFramePr>
        <p:xfrm>
          <a:off x="5357813" y="2786063"/>
          <a:ext cx="998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16" imgW="698500" imgH="228600" progId="Equation.3">
                  <p:embed/>
                </p:oleObj>
              </mc:Choice>
              <mc:Fallback>
                <p:oleObj name="Equation" r:id="rId16" imgW="698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786063"/>
                        <a:ext cx="998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5"/>
          <p:cNvGraphicFramePr>
            <a:graphicFrameLocks noChangeAspect="1"/>
          </p:cNvGraphicFramePr>
          <p:nvPr/>
        </p:nvGraphicFramePr>
        <p:xfrm>
          <a:off x="6786563" y="2786063"/>
          <a:ext cx="9096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18" imgW="634725" imgH="228501" progId="Equation.3">
                  <p:embed/>
                </p:oleObj>
              </mc:Choice>
              <mc:Fallback>
                <p:oleObj name="Equation" r:id="rId18" imgW="634725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786063"/>
                        <a:ext cx="9096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Box 86"/>
          <p:cNvSpPr txBox="1">
            <a:spLocks noChangeArrowheads="1"/>
          </p:cNvSpPr>
          <p:nvPr/>
        </p:nvSpPr>
        <p:spPr bwMode="auto">
          <a:xfrm>
            <a:off x="1571625" y="5000625"/>
            <a:ext cx="1325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B690D"/>
                </a:solidFill>
              </a:rPr>
              <a:t>width = p</a:t>
            </a:r>
            <a:r>
              <a:rPr lang="en-US" altLang="zh-CN" sz="1600" baseline="-25000">
                <a:solidFill>
                  <a:srgbClr val="0B690D"/>
                </a:solidFill>
              </a:rPr>
              <a:t>max</a:t>
            </a:r>
          </a:p>
        </p:txBody>
      </p:sp>
      <p:sp>
        <p:nvSpPr>
          <p:cNvPr id="108" name="Oval 107"/>
          <p:cNvSpPr/>
          <p:nvPr/>
        </p:nvSpPr>
        <p:spPr>
          <a:xfrm>
            <a:off x="1382713" y="4811713"/>
            <a:ext cx="46037" cy="460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455" name="TextBox 108"/>
          <p:cNvSpPr txBox="1">
            <a:spLocks noChangeArrowheads="1"/>
          </p:cNvSpPr>
          <p:nvPr/>
        </p:nvSpPr>
        <p:spPr bwMode="auto">
          <a:xfrm>
            <a:off x="1285875" y="45720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(0,0)</a:t>
            </a:r>
          </a:p>
        </p:txBody>
      </p:sp>
      <p:sp>
        <p:nvSpPr>
          <p:cNvPr id="110" name="Oval 109"/>
          <p:cNvSpPr/>
          <p:nvPr/>
        </p:nvSpPr>
        <p:spPr>
          <a:xfrm>
            <a:off x="3108325" y="3071813"/>
            <a:ext cx="46038" cy="460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457" name="TextBox 110"/>
          <p:cNvSpPr txBox="1">
            <a:spLocks noChangeArrowheads="1"/>
          </p:cNvSpPr>
          <p:nvPr/>
        </p:nvSpPr>
        <p:spPr bwMode="auto">
          <a:xfrm>
            <a:off x="2071688" y="3071813"/>
            <a:ext cx="1120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(p</a:t>
            </a:r>
            <a:r>
              <a:rPr lang="en-US" altLang="zh-CN" baseline="-25000">
                <a:solidFill>
                  <a:srgbClr val="C00000"/>
                </a:solidFill>
                <a:latin typeface="Perpetua" pitchFamily="18" charset="0"/>
              </a:rPr>
              <a:t>max</a:t>
            </a:r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, q</a:t>
            </a:r>
            <a:r>
              <a:rPr lang="en-US" altLang="zh-CN" baseline="-25000">
                <a:solidFill>
                  <a:srgbClr val="C00000"/>
                </a:solidFill>
                <a:latin typeface="Perpetua" pitchFamily="18" charset="0"/>
              </a:rPr>
              <a:t>max</a:t>
            </a:r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)</a:t>
            </a:r>
          </a:p>
        </p:txBody>
      </p:sp>
      <p:sp>
        <p:nvSpPr>
          <p:cNvPr id="113" name="Oval 112"/>
          <p:cNvSpPr/>
          <p:nvPr/>
        </p:nvSpPr>
        <p:spPr>
          <a:xfrm>
            <a:off x="5548313" y="4811713"/>
            <a:ext cx="46037" cy="460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459" name="TextBox 113"/>
          <p:cNvSpPr txBox="1">
            <a:spLocks noChangeArrowheads="1"/>
          </p:cNvSpPr>
          <p:nvPr/>
        </p:nvSpPr>
        <p:spPr bwMode="auto">
          <a:xfrm>
            <a:off x="5451475" y="45720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(0,0)</a:t>
            </a:r>
          </a:p>
        </p:txBody>
      </p:sp>
      <p:sp>
        <p:nvSpPr>
          <p:cNvPr id="115" name="Oval 114"/>
          <p:cNvSpPr/>
          <p:nvPr/>
        </p:nvSpPr>
        <p:spPr>
          <a:xfrm>
            <a:off x="7273925" y="3071813"/>
            <a:ext cx="46038" cy="460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461" name="TextBox 115"/>
          <p:cNvSpPr txBox="1">
            <a:spLocks noChangeArrowheads="1"/>
          </p:cNvSpPr>
          <p:nvPr/>
        </p:nvSpPr>
        <p:spPr bwMode="auto">
          <a:xfrm>
            <a:off x="6237288" y="3071813"/>
            <a:ext cx="1120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(p</a:t>
            </a:r>
            <a:r>
              <a:rPr lang="en-US" altLang="zh-CN" baseline="-25000">
                <a:solidFill>
                  <a:srgbClr val="C00000"/>
                </a:solidFill>
                <a:latin typeface="Perpetua" pitchFamily="18" charset="0"/>
              </a:rPr>
              <a:t>max</a:t>
            </a:r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, q</a:t>
            </a:r>
            <a:r>
              <a:rPr lang="en-US" altLang="zh-CN" baseline="-25000">
                <a:solidFill>
                  <a:srgbClr val="C00000"/>
                </a:solidFill>
                <a:latin typeface="Perpetua" pitchFamily="18" charset="0"/>
              </a:rPr>
              <a:t>max</a:t>
            </a:r>
            <a:r>
              <a:rPr lang="en-US" altLang="zh-CN">
                <a:solidFill>
                  <a:srgbClr val="C00000"/>
                </a:solidFill>
                <a:latin typeface="Perpetua" pitchFamily="18" charset="0"/>
              </a:rPr>
              <a:t>)</a:t>
            </a:r>
          </a:p>
        </p:txBody>
      </p:sp>
      <p:sp>
        <p:nvSpPr>
          <p:cNvPr id="117" name="Left Brace 116"/>
          <p:cNvSpPr/>
          <p:nvPr/>
        </p:nvSpPr>
        <p:spPr>
          <a:xfrm rot="16200000">
            <a:off x="2178843" y="4107657"/>
            <a:ext cx="214313" cy="1714500"/>
          </a:xfrm>
          <a:prstGeom prst="leftBrace">
            <a:avLst>
              <a:gd name="adj1" fmla="val 37333"/>
              <a:gd name="adj2" fmla="val 49298"/>
            </a:avLst>
          </a:prstGeom>
          <a:ln>
            <a:solidFill>
              <a:srgbClr val="0B69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sp>
        <p:nvSpPr>
          <p:cNvPr id="119" name="Left Brace 118"/>
          <p:cNvSpPr/>
          <p:nvPr/>
        </p:nvSpPr>
        <p:spPr>
          <a:xfrm>
            <a:off x="1143000" y="3090863"/>
            <a:ext cx="250825" cy="1755775"/>
          </a:xfrm>
          <a:prstGeom prst="leftBrace">
            <a:avLst>
              <a:gd name="adj1" fmla="val 37333"/>
              <a:gd name="adj2" fmla="val 49298"/>
            </a:avLst>
          </a:prstGeom>
          <a:ln>
            <a:solidFill>
              <a:srgbClr val="0B69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sp>
        <p:nvSpPr>
          <p:cNvPr id="18464" name="TextBox 119"/>
          <p:cNvSpPr txBox="1">
            <a:spLocks noChangeArrowheads="1"/>
          </p:cNvSpPr>
          <p:nvPr/>
        </p:nvSpPr>
        <p:spPr bwMode="auto">
          <a:xfrm>
            <a:off x="428625" y="3714750"/>
            <a:ext cx="785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B690D"/>
                </a:solidFill>
              </a:rPr>
              <a:t>height </a:t>
            </a:r>
          </a:p>
          <a:p>
            <a:pPr eaLnBrk="1" hangingPunct="1"/>
            <a:r>
              <a:rPr lang="en-US" altLang="zh-CN" sz="1600">
                <a:solidFill>
                  <a:srgbClr val="0B690D"/>
                </a:solidFill>
              </a:rPr>
              <a:t>=q</a:t>
            </a:r>
            <a:r>
              <a:rPr lang="en-US" altLang="zh-CN" sz="1600" baseline="-25000">
                <a:solidFill>
                  <a:srgbClr val="0B690D"/>
                </a:solidFill>
              </a:rPr>
              <a:t>max</a:t>
            </a:r>
          </a:p>
        </p:txBody>
      </p:sp>
      <p:sp>
        <p:nvSpPr>
          <p:cNvPr id="18465" name="TextBox 120"/>
          <p:cNvSpPr txBox="1">
            <a:spLocks noChangeArrowheads="1"/>
          </p:cNvSpPr>
          <p:nvPr/>
        </p:nvSpPr>
        <p:spPr bwMode="auto">
          <a:xfrm>
            <a:off x="5715000" y="4981575"/>
            <a:ext cx="1325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B690D"/>
                </a:solidFill>
              </a:rPr>
              <a:t>width = p</a:t>
            </a:r>
            <a:r>
              <a:rPr lang="en-US" altLang="zh-CN" sz="1600" baseline="-25000">
                <a:solidFill>
                  <a:srgbClr val="0B690D"/>
                </a:solidFill>
              </a:rPr>
              <a:t>max</a:t>
            </a:r>
          </a:p>
        </p:txBody>
      </p:sp>
      <p:sp>
        <p:nvSpPr>
          <p:cNvPr id="122" name="Left Brace 121"/>
          <p:cNvSpPr/>
          <p:nvPr/>
        </p:nvSpPr>
        <p:spPr>
          <a:xfrm rot="16200000">
            <a:off x="6322218" y="4088607"/>
            <a:ext cx="214313" cy="1714500"/>
          </a:xfrm>
          <a:prstGeom prst="leftBrace">
            <a:avLst>
              <a:gd name="adj1" fmla="val 37333"/>
              <a:gd name="adj2" fmla="val 49298"/>
            </a:avLst>
          </a:prstGeom>
          <a:ln>
            <a:solidFill>
              <a:srgbClr val="0B69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sp>
        <p:nvSpPr>
          <p:cNvPr id="123" name="Left Brace 122"/>
          <p:cNvSpPr/>
          <p:nvPr/>
        </p:nvSpPr>
        <p:spPr>
          <a:xfrm>
            <a:off x="5286375" y="3071813"/>
            <a:ext cx="250825" cy="1755775"/>
          </a:xfrm>
          <a:prstGeom prst="leftBrace">
            <a:avLst>
              <a:gd name="adj1" fmla="val 37333"/>
              <a:gd name="adj2" fmla="val 49298"/>
            </a:avLst>
          </a:prstGeom>
          <a:ln>
            <a:solidFill>
              <a:srgbClr val="0B69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sp>
        <p:nvSpPr>
          <p:cNvPr id="18468" name="TextBox 124"/>
          <p:cNvSpPr txBox="1">
            <a:spLocks noChangeArrowheads="1"/>
          </p:cNvSpPr>
          <p:nvPr/>
        </p:nvSpPr>
        <p:spPr bwMode="auto">
          <a:xfrm>
            <a:off x="4572000" y="3714750"/>
            <a:ext cx="785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B690D"/>
                </a:solidFill>
              </a:rPr>
              <a:t>height </a:t>
            </a:r>
          </a:p>
          <a:p>
            <a:pPr eaLnBrk="1" hangingPunct="1"/>
            <a:r>
              <a:rPr lang="en-US" altLang="zh-CN" sz="1600">
                <a:solidFill>
                  <a:srgbClr val="0B690D"/>
                </a:solidFill>
              </a:rPr>
              <a:t>=q</a:t>
            </a:r>
            <a:r>
              <a:rPr lang="en-US" altLang="zh-CN" sz="1600" baseline="-25000">
                <a:solidFill>
                  <a:srgbClr val="0B690D"/>
                </a:solidFill>
              </a:rPr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 descr="sample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500438"/>
            <a:ext cx="1624013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More Rendering Results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731E-E37A-441D-BCED-5600EB90B090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500438"/>
            <a:ext cx="157162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85938"/>
            <a:ext cx="15557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785938"/>
            <a:ext cx="16160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00438"/>
            <a:ext cx="15557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85938"/>
            <a:ext cx="1571625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8" descr="C:\Users\lcao\Desktop\c0271\tutorial-1\Sample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929313"/>
            <a:ext cx="428307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zh-CN" sz="3400" smtClean="0">
                <a:ea typeface="SimSun" pitchFamily="2" charset="-122"/>
              </a:rPr>
              <a:t>Demo</a:t>
            </a:r>
            <a:endParaRPr lang="zh-CN" altLang="en-US" sz="24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Open GL Introduction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842963" y="1428750"/>
            <a:ext cx="7943850" cy="31432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/>
              <a:t>What is Open GL?</a:t>
            </a:r>
          </a:p>
          <a:p>
            <a:r>
              <a:rPr lang="en-US" altLang="zh-CN" smtClean="0"/>
              <a:t>Low-level graphics library</a:t>
            </a:r>
          </a:p>
          <a:p>
            <a:r>
              <a:rPr lang="en-US" altLang="zh-CN" smtClean="0"/>
              <a:t>A set of commands that allow the specification of geometric objects in 2D or 3D</a:t>
            </a:r>
          </a:p>
          <a:p>
            <a:r>
              <a:rPr lang="en-US" altLang="zh-CN" smtClean="0"/>
              <a:t>Device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4C4-729F-4A67-ADDE-E20C3A857A1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altLang="zh-CN" dirty="0" smtClean="0"/>
              <a:t>Get a picture of computer graphics by turning abstract formulas into visualization.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Objectives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44D-8857-4782-B5AD-207F6ECCF5A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06008"/>
              </p:ext>
            </p:extLst>
          </p:nvPr>
        </p:nvGraphicFramePr>
        <p:xfrm>
          <a:off x="1415185" y="2547197"/>
          <a:ext cx="1806600" cy="59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85" y="2547197"/>
                        <a:ext cx="1806600" cy="59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03860"/>
              </p:ext>
            </p:extLst>
          </p:nvPr>
        </p:nvGraphicFramePr>
        <p:xfrm>
          <a:off x="3923928" y="2348880"/>
          <a:ext cx="1656184" cy="103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5" imgW="672840" imgH="419040" progId="Equation.3">
                  <p:embed/>
                </p:oleObj>
              </mc:Choice>
              <mc:Fallback>
                <p:oleObj name="Equation" r:id="rId5" imgW="6728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348880"/>
                        <a:ext cx="1656184" cy="1033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9" name="Picture 7" descr="C:\Users\YuanZhan\Downloads\541412662099ee5d4c4nr0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t="17751" r="5800" b="3937"/>
          <a:stretch/>
        </p:blipFill>
        <p:spPr bwMode="auto">
          <a:xfrm>
            <a:off x="1115616" y="3411293"/>
            <a:ext cx="240573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0" name="Picture 8" descr="C:\Users\YuanZhan\Downloads\541412662099ce99fabjr5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0751" r="4630" b="3886"/>
          <a:stretch/>
        </p:blipFill>
        <p:spPr bwMode="auto">
          <a:xfrm>
            <a:off x="3557341" y="3411293"/>
            <a:ext cx="252682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497144"/>
              </p:ext>
            </p:extLst>
          </p:nvPr>
        </p:nvGraphicFramePr>
        <p:xfrm>
          <a:off x="6084167" y="2475189"/>
          <a:ext cx="2683210" cy="67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9" imgW="1104840" imgH="279360" progId="Equation.3">
                  <p:embed/>
                </p:oleObj>
              </mc:Choice>
              <mc:Fallback>
                <p:oleObj name="Equation" r:id="rId9" imgW="11048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7" y="2475189"/>
                        <a:ext cx="2683210" cy="679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03" name="Picture 11" descr="C:\Users\YuanZhan\Downloads\54141266209a6dcba98qr8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20679" r="4671" b="5014"/>
          <a:stretch/>
        </p:blipFill>
        <p:spPr bwMode="auto">
          <a:xfrm>
            <a:off x="6152415" y="3411293"/>
            <a:ext cx="252404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4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Open GL Introduction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8750"/>
            <a:ext cx="7772400" cy="5072063"/>
          </a:xfrm>
        </p:spPr>
        <p:txBody>
          <a:bodyPr/>
          <a:lstStyle/>
          <a:p>
            <a:r>
              <a:rPr lang="en-US" altLang="zh-CN" smtClean="0"/>
              <a:t>A Sample GL Program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#include “gl.h” </a:t>
            </a:r>
            <a:r>
              <a:rPr lang="en-US" altLang="zh-CN" sz="1400" smtClean="0">
                <a:solidFill>
                  <a:srgbClr val="0D7D10"/>
                </a:solidFill>
              </a:rPr>
              <a:t>// Specify the library to use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int main( ){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OpenAGLWindow(); </a:t>
            </a:r>
            <a:r>
              <a:rPr lang="en-US" altLang="zh-CN" sz="1400" smtClean="0">
                <a:solidFill>
                  <a:srgbClr val="0B690D"/>
                </a:solidFill>
              </a:rPr>
              <a:t>// Init window to draw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glClearColor(0.0,0.0,0.0,0.0);  </a:t>
            </a:r>
            <a:r>
              <a:rPr lang="en-US" altLang="zh-CN" sz="1400" smtClean="0">
                <a:solidFill>
                  <a:srgbClr val="0B690D"/>
                </a:solidFill>
              </a:rPr>
              <a:t>// Clear screen background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glClear(GL_COLOR_BUFFER_BIT);  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glColor3f(1.0, 1.0, 1.0);  </a:t>
            </a:r>
            <a:r>
              <a:rPr lang="en-US" altLang="zh-CN" sz="1400" smtClean="0">
                <a:solidFill>
                  <a:srgbClr val="0B690D"/>
                </a:solidFill>
              </a:rPr>
              <a:t>// Specify object color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glBegin(GL_POLYGON);  </a:t>
            </a:r>
            <a:r>
              <a:rPr lang="en-US" altLang="zh-CN" sz="1400" smtClean="0">
                <a:solidFill>
                  <a:srgbClr val="0B690D"/>
                </a:solidFill>
              </a:rPr>
              <a:t>//Specify object type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   glVertex2f(-0.5, 0.5);    </a:t>
            </a:r>
            <a:r>
              <a:rPr lang="en-US" altLang="zh-CN" sz="1400" smtClean="0">
                <a:solidFill>
                  <a:srgbClr val="0B690D"/>
                </a:solidFill>
              </a:rPr>
              <a:t>// Object’s coordinates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   glVertex2f(0.5, 0.5);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   glVertex2f(0.5, -0.5);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   glVertex2f(-0.5,-0.5);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glEnd();</a:t>
            </a:r>
          </a:p>
          <a:p>
            <a:pPr>
              <a:buFont typeface="Wingdings 2" pitchFamily="18" charset="2"/>
              <a:buNone/>
            </a:pPr>
            <a:endParaRPr lang="en-US" altLang="zh-CN" sz="1400" smtClean="0"/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    KeepTheWindowOnScreen();   </a:t>
            </a:r>
          </a:p>
          <a:p>
            <a:pPr>
              <a:buFont typeface="Wingdings 2" pitchFamily="18" charset="2"/>
              <a:buNone/>
            </a:pPr>
            <a:r>
              <a:rPr lang="en-US" altLang="zh-CN" sz="1400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AD95-9C92-4EA4-A9A8-E3ACA48690D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62000" y="739775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en-US" altLang="zh-TW" sz="2400" u="sng">
                <a:solidFill>
                  <a:schemeClr val="tx2"/>
                </a:solidFill>
                <a:ea typeface="MingLiU" pitchFamily="49" charset="-120"/>
              </a:rPr>
              <a:t>OpenGL Background on Color Modes</a:t>
            </a:r>
          </a:p>
        </p:txBody>
      </p:sp>
      <p:grpSp>
        <p:nvGrpSpPr>
          <p:cNvPr id="23555" name="Group 5"/>
          <p:cNvGrpSpPr>
            <a:grpSpLocks/>
          </p:cNvGrpSpPr>
          <p:nvPr/>
        </p:nvGrpSpPr>
        <p:grpSpPr bwMode="auto">
          <a:xfrm>
            <a:off x="1390650" y="1628775"/>
            <a:ext cx="2690813" cy="2686050"/>
            <a:chOff x="876" y="1311"/>
            <a:chExt cx="1695" cy="1692"/>
          </a:xfrm>
        </p:grpSpPr>
        <p:sp>
          <p:nvSpPr>
            <p:cNvPr id="23600" name="Rectangle 6"/>
            <p:cNvSpPr>
              <a:spLocks noChangeArrowheads="1"/>
            </p:cNvSpPr>
            <p:nvPr/>
          </p:nvSpPr>
          <p:spPr bwMode="auto">
            <a:xfrm>
              <a:off x="937" y="1559"/>
              <a:ext cx="333" cy="31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3601" name="Rectangle 7"/>
            <p:cNvSpPr>
              <a:spLocks noChangeArrowheads="1"/>
            </p:cNvSpPr>
            <p:nvPr/>
          </p:nvSpPr>
          <p:spPr bwMode="auto">
            <a:xfrm>
              <a:off x="1317" y="1559"/>
              <a:ext cx="333" cy="317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3602" name="Rectangle 8"/>
            <p:cNvSpPr>
              <a:spLocks noChangeArrowheads="1"/>
            </p:cNvSpPr>
            <p:nvPr/>
          </p:nvSpPr>
          <p:spPr bwMode="auto">
            <a:xfrm>
              <a:off x="1697" y="1559"/>
              <a:ext cx="333" cy="31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03" name="Rectangle 9"/>
            <p:cNvSpPr>
              <a:spLocks noChangeArrowheads="1"/>
            </p:cNvSpPr>
            <p:nvPr/>
          </p:nvSpPr>
          <p:spPr bwMode="auto">
            <a:xfrm>
              <a:off x="2077" y="1559"/>
              <a:ext cx="333" cy="31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04" name="Rectangle 10"/>
            <p:cNvSpPr>
              <a:spLocks noChangeArrowheads="1"/>
            </p:cNvSpPr>
            <p:nvPr/>
          </p:nvSpPr>
          <p:spPr bwMode="auto">
            <a:xfrm>
              <a:off x="937" y="1915"/>
              <a:ext cx="333" cy="317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3605" name="Rectangle 11"/>
            <p:cNvSpPr>
              <a:spLocks noChangeArrowheads="1"/>
            </p:cNvSpPr>
            <p:nvPr/>
          </p:nvSpPr>
          <p:spPr bwMode="auto">
            <a:xfrm>
              <a:off x="1317" y="1915"/>
              <a:ext cx="333" cy="31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06" name="Rectangle 12"/>
            <p:cNvSpPr>
              <a:spLocks noChangeArrowheads="1"/>
            </p:cNvSpPr>
            <p:nvPr/>
          </p:nvSpPr>
          <p:spPr bwMode="auto">
            <a:xfrm>
              <a:off x="1697" y="1915"/>
              <a:ext cx="333" cy="31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07" name="Rectangle 13"/>
            <p:cNvSpPr>
              <a:spLocks noChangeArrowheads="1"/>
            </p:cNvSpPr>
            <p:nvPr/>
          </p:nvSpPr>
          <p:spPr bwMode="auto">
            <a:xfrm>
              <a:off x="2077" y="1915"/>
              <a:ext cx="333" cy="31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08" name="Rectangle 14"/>
            <p:cNvSpPr>
              <a:spLocks noChangeArrowheads="1"/>
            </p:cNvSpPr>
            <p:nvPr/>
          </p:nvSpPr>
          <p:spPr bwMode="auto">
            <a:xfrm>
              <a:off x="937" y="2271"/>
              <a:ext cx="333" cy="317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09" name="Rectangle 15"/>
            <p:cNvSpPr>
              <a:spLocks noChangeArrowheads="1"/>
            </p:cNvSpPr>
            <p:nvPr/>
          </p:nvSpPr>
          <p:spPr bwMode="auto">
            <a:xfrm>
              <a:off x="1317" y="2271"/>
              <a:ext cx="333" cy="317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3610" name="Rectangle 16"/>
            <p:cNvSpPr>
              <a:spLocks noChangeArrowheads="1"/>
            </p:cNvSpPr>
            <p:nvPr/>
          </p:nvSpPr>
          <p:spPr bwMode="auto">
            <a:xfrm>
              <a:off x="1697" y="2271"/>
              <a:ext cx="33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3611" name="Rectangle 17"/>
            <p:cNvSpPr>
              <a:spLocks noChangeArrowheads="1"/>
            </p:cNvSpPr>
            <p:nvPr/>
          </p:nvSpPr>
          <p:spPr bwMode="auto">
            <a:xfrm>
              <a:off x="2077" y="2271"/>
              <a:ext cx="333" cy="317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12" name="Rectangle 18"/>
            <p:cNvSpPr>
              <a:spLocks noChangeArrowheads="1"/>
            </p:cNvSpPr>
            <p:nvPr/>
          </p:nvSpPr>
          <p:spPr bwMode="auto">
            <a:xfrm>
              <a:off x="937" y="2627"/>
              <a:ext cx="333" cy="31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13" name="Rectangle 19"/>
            <p:cNvSpPr>
              <a:spLocks noChangeArrowheads="1"/>
            </p:cNvSpPr>
            <p:nvPr/>
          </p:nvSpPr>
          <p:spPr bwMode="auto">
            <a:xfrm>
              <a:off x="1317" y="2627"/>
              <a:ext cx="333" cy="31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3614" name="Rectangle 20"/>
            <p:cNvSpPr>
              <a:spLocks noChangeArrowheads="1"/>
            </p:cNvSpPr>
            <p:nvPr/>
          </p:nvSpPr>
          <p:spPr bwMode="auto">
            <a:xfrm>
              <a:off x="1697" y="2627"/>
              <a:ext cx="333" cy="31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3615" name="Rectangle 21"/>
            <p:cNvSpPr>
              <a:spLocks noChangeArrowheads="1"/>
            </p:cNvSpPr>
            <p:nvPr/>
          </p:nvSpPr>
          <p:spPr bwMode="auto">
            <a:xfrm>
              <a:off x="2077" y="2627"/>
              <a:ext cx="333" cy="31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3616" name="Line 22"/>
            <p:cNvSpPr>
              <a:spLocks noChangeShapeType="1"/>
            </p:cNvSpPr>
            <p:nvPr/>
          </p:nvSpPr>
          <p:spPr bwMode="auto">
            <a:xfrm>
              <a:off x="879" y="2996"/>
              <a:ext cx="1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23"/>
            <p:cNvSpPr>
              <a:spLocks noChangeShapeType="1"/>
            </p:cNvSpPr>
            <p:nvPr/>
          </p:nvSpPr>
          <p:spPr bwMode="auto">
            <a:xfrm rot="-5400000">
              <a:off x="31" y="2156"/>
              <a:ext cx="16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6" name="Text Box 43"/>
          <p:cNvSpPr txBox="1">
            <a:spLocks noChangeArrowheads="1"/>
          </p:cNvSpPr>
          <p:nvPr/>
        </p:nvSpPr>
        <p:spPr bwMode="auto">
          <a:xfrm>
            <a:off x="1393825" y="5526088"/>
            <a:ext cx="214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en-US" altLang="zh-TW" sz="2000" u="sng">
                <a:solidFill>
                  <a:schemeClr val="tx2"/>
                </a:solidFill>
              </a:rPr>
              <a:t>Color index mode</a:t>
            </a:r>
          </a:p>
        </p:txBody>
      </p:sp>
      <p:grpSp>
        <p:nvGrpSpPr>
          <p:cNvPr id="23557" name="Group 45"/>
          <p:cNvGrpSpPr>
            <a:grpSpLocks/>
          </p:cNvGrpSpPr>
          <p:nvPr/>
        </p:nvGrpSpPr>
        <p:grpSpPr bwMode="auto">
          <a:xfrm>
            <a:off x="1146175" y="4795838"/>
            <a:ext cx="3217863" cy="322262"/>
            <a:chOff x="-888" y="3485"/>
            <a:chExt cx="2027" cy="203"/>
          </a:xfrm>
        </p:grpSpPr>
        <p:sp>
          <p:nvSpPr>
            <p:cNvPr id="23592" name="Rectangle 46"/>
            <p:cNvSpPr>
              <a:spLocks noChangeArrowheads="1"/>
            </p:cNvSpPr>
            <p:nvPr/>
          </p:nvSpPr>
          <p:spPr bwMode="auto">
            <a:xfrm>
              <a:off x="-888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3593" name="Rectangle 47"/>
            <p:cNvSpPr>
              <a:spLocks noChangeArrowheads="1"/>
            </p:cNvSpPr>
            <p:nvPr/>
          </p:nvSpPr>
          <p:spPr bwMode="auto">
            <a:xfrm>
              <a:off x="-631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3594" name="Rectangle 48"/>
            <p:cNvSpPr>
              <a:spLocks noChangeArrowheads="1"/>
            </p:cNvSpPr>
            <p:nvPr/>
          </p:nvSpPr>
          <p:spPr bwMode="auto">
            <a:xfrm>
              <a:off x="-374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595" name="Rectangle 49"/>
            <p:cNvSpPr>
              <a:spLocks noChangeArrowheads="1"/>
            </p:cNvSpPr>
            <p:nvPr/>
          </p:nvSpPr>
          <p:spPr bwMode="auto">
            <a:xfrm>
              <a:off x="-117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3596" name="Rectangle 50"/>
            <p:cNvSpPr>
              <a:spLocks noChangeArrowheads="1"/>
            </p:cNvSpPr>
            <p:nvPr/>
          </p:nvSpPr>
          <p:spPr bwMode="auto">
            <a:xfrm>
              <a:off x="140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3597" name="Rectangle 51"/>
            <p:cNvSpPr>
              <a:spLocks noChangeArrowheads="1"/>
            </p:cNvSpPr>
            <p:nvPr/>
          </p:nvSpPr>
          <p:spPr bwMode="auto">
            <a:xfrm>
              <a:off x="397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598" name="Rectangle 52"/>
            <p:cNvSpPr>
              <a:spLocks noChangeArrowheads="1"/>
            </p:cNvSpPr>
            <p:nvPr/>
          </p:nvSpPr>
          <p:spPr bwMode="auto">
            <a:xfrm>
              <a:off x="654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3599" name="Rectangle 53"/>
            <p:cNvSpPr>
              <a:spLocks noChangeArrowheads="1"/>
            </p:cNvSpPr>
            <p:nvPr/>
          </p:nvSpPr>
          <p:spPr bwMode="auto">
            <a:xfrm>
              <a:off x="911" y="3485"/>
              <a:ext cx="22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solidFill>
                    <a:schemeClr val="tx2"/>
                  </a:solidFill>
                </a:rPr>
                <a:t>7</a:t>
              </a:r>
            </a:p>
          </p:txBody>
        </p: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1146175" y="5191125"/>
            <a:ext cx="3217863" cy="322263"/>
            <a:chOff x="-1345" y="3661"/>
            <a:chExt cx="2027" cy="203"/>
          </a:xfrm>
        </p:grpSpPr>
        <p:sp>
          <p:nvSpPr>
            <p:cNvPr id="23584" name="Rectangle 55"/>
            <p:cNvSpPr>
              <a:spLocks noChangeArrowheads="1"/>
            </p:cNvSpPr>
            <p:nvPr/>
          </p:nvSpPr>
          <p:spPr bwMode="auto">
            <a:xfrm>
              <a:off x="-1345" y="3661"/>
              <a:ext cx="228" cy="20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85" name="Rectangle 56"/>
            <p:cNvSpPr>
              <a:spLocks noChangeArrowheads="1"/>
            </p:cNvSpPr>
            <p:nvPr/>
          </p:nvSpPr>
          <p:spPr bwMode="auto">
            <a:xfrm>
              <a:off x="-1088" y="3661"/>
              <a:ext cx="228" cy="2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86" name="Rectangle 57"/>
            <p:cNvSpPr>
              <a:spLocks noChangeArrowheads="1"/>
            </p:cNvSpPr>
            <p:nvPr/>
          </p:nvSpPr>
          <p:spPr bwMode="auto">
            <a:xfrm>
              <a:off x="-831" y="3661"/>
              <a:ext cx="228" cy="20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87" name="Rectangle 58"/>
            <p:cNvSpPr>
              <a:spLocks noChangeArrowheads="1"/>
            </p:cNvSpPr>
            <p:nvPr/>
          </p:nvSpPr>
          <p:spPr bwMode="auto">
            <a:xfrm>
              <a:off x="-574" y="3661"/>
              <a:ext cx="228" cy="20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88" name="Rectangle 59"/>
            <p:cNvSpPr>
              <a:spLocks noChangeArrowheads="1"/>
            </p:cNvSpPr>
            <p:nvPr/>
          </p:nvSpPr>
          <p:spPr bwMode="auto">
            <a:xfrm>
              <a:off x="-317" y="3661"/>
              <a:ext cx="228" cy="203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89" name="Rectangle 60"/>
            <p:cNvSpPr>
              <a:spLocks noChangeArrowheads="1"/>
            </p:cNvSpPr>
            <p:nvPr/>
          </p:nvSpPr>
          <p:spPr bwMode="auto">
            <a:xfrm>
              <a:off x="-60" y="3661"/>
              <a:ext cx="228" cy="20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90" name="Rectangle 61"/>
            <p:cNvSpPr>
              <a:spLocks noChangeArrowheads="1"/>
            </p:cNvSpPr>
            <p:nvPr/>
          </p:nvSpPr>
          <p:spPr bwMode="auto">
            <a:xfrm>
              <a:off x="197" y="3661"/>
              <a:ext cx="228" cy="203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23591" name="Rectangle 62"/>
            <p:cNvSpPr>
              <a:spLocks noChangeArrowheads="1"/>
            </p:cNvSpPr>
            <p:nvPr/>
          </p:nvSpPr>
          <p:spPr bwMode="auto">
            <a:xfrm>
              <a:off x="454" y="3661"/>
              <a:ext cx="228" cy="203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tx2"/>
                </a:solidFill>
                <a:ea typeface="PMingLiU" pitchFamily="18" charset="-120"/>
              </a:endParaRPr>
            </a:p>
          </p:txBody>
        </p:sp>
      </p:grpSp>
      <p:sp>
        <p:nvSpPr>
          <p:cNvPr id="23559" name="Text Box 63"/>
          <p:cNvSpPr txBox="1">
            <a:spLocks noChangeArrowheads="1"/>
          </p:cNvSpPr>
          <p:nvPr/>
        </p:nvSpPr>
        <p:spPr bwMode="auto">
          <a:xfrm>
            <a:off x="1044575" y="4476750"/>
            <a:ext cx="95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solidFill>
                  <a:schemeClr val="tx2"/>
                </a:solidFill>
              </a:rPr>
              <a:t>Palette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7E8FC-16A1-4E07-BE01-EC7D662D92EB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25666" name="Group 66"/>
          <p:cNvGrpSpPr>
            <a:grpSpLocks/>
          </p:cNvGrpSpPr>
          <p:nvPr/>
        </p:nvGrpSpPr>
        <p:grpSpPr bwMode="auto">
          <a:xfrm>
            <a:off x="5076825" y="1125538"/>
            <a:ext cx="3851275" cy="4181475"/>
            <a:chOff x="3198" y="709"/>
            <a:chExt cx="2426" cy="2634"/>
          </a:xfrm>
        </p:grpSpPr>
        <p:grpSp>
          <p:nvGrpSpPr>
            <p:cNvPr id="23562" name="Group 100"/>
            <p:cNvGrpSpPr>
              <a:grpSpLocks/>
            </p:cNvGrpSpPr>
            <p:nvPr/>
          </p:nvGrpSpPr>
          <p:grpSpPr bwMode="auto">
            <a:xfrm>
              <a:off x="3787" y="709"/>
              <a:ext cx="1837" cy="2634"/>
              <a:chOff x="3787" y="709"/>
              <a:chExt cx="1837" cy="3574"/>
            </a:xfrm>
          </p:grpSpPr>
          <p:sp>
            <p:nvSpPr>
              <p:cNvPr id="23565" name="Text Box 66"/>
              <p:cNvSpPr txBox="1">
                <a:spLocks noChangeArrowheads="1"/>
              </p:cNvSpPr>
              <p:nvPr/>
            </p:nvSpPr>
            <p:spPr bwMode="auto">
              <a:xfrm>
                <a:off x="3787" y="709"/>
                <a:ext cx="183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>
                    <a:solidFill>
                      <a:schemeClr val="tx2"/>
                    </a:solidFill>
                  </a:rPr>
                  <a:t>How is the</a:t>
                </a:r>
                <a:r>
                  <a:rPr lang="en-US" altLang="zh-CN"/>
                  <a:t> </a:t>
                </a:r>
                <a:r>
                  <a:rPr kumimoji="1" lang="en-US" altLang="zh-CN">
                    <a:solidFill>
                      <a:schemeClr val="tx2"/>
                    </a:solidFill>
                  </a:rPr>
                  <a:t>p</a:t>
                </a:r>
                <a:r>
                  <a:rPr kumimoji="1" lang="en-US" altLang="zh-TW">
                    <a:solidFill>
                      <a:schemeClr val="tx2"/>
                    </a:solidFill>
                  </a:rPr>
                  <a:t>alette</a:t>
                </a:r>
                <a:r>
                  <a:rPr kumimoji="1" lang="en-US" altLang="zh-CN">
                    <a:solidFill>
                      <a:schemeClr val="tx2"/>
                    </a:solidFill>
                  </a:rPr>
                  <a:t> formed?</a:t>
                </a:r>
              </a:p>
            </p:txBody>
          </p:sp>
          <p:sp>
            <p:nvSpPr>
              <p:cNvPr id="23566" name="Rectangle 55"/>
              <p:cNvSpPr>
                <a:spLocks noChangeArrowheads="1"/>
              </p:cNvSpPr>
              <p:nvPr/>
            </p:nvSpPr>
            <p:spPr bwMode="auto">
              <a:xfrm>
                <a:off x="4694" y="2387"/>
                <a:ext cx="228" cy="20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23567" name="Rectangle 56"/>
              <p:cNvSpPr>
                <a:spLocks noChangeArrowheads="1"/>
              </p:cNvSpPr>
              <p:nvPr/>
            </p:nvSpPr>
            <p:spPr bwMode="auto">
              <a:xfrm>
                <a:off x="4694" y="1843"/>
                <a:ext cx="228" cy="2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23568" name="Rectangle 57"/>
              <p:cNvSpPr>
                <a:spLocks noChangeArrowheads="1"/>
              </p:cNvSpPr>
              <p:nvPr/>
            </p:nvSpPr>
            <p:spPr bwMode="auto">
              <a:xfrm>
                <a:off x="4694" y="3567"/>
                <a:ext cx="228" cy="20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23569" name="Rectangle 58"/>
              <p:cNvSpPr>
                <a:spLocks noChangeArrowheads="1"/>
              </p:cNvSpPr>
              <p:nvPr/>
            </p:nvSpPr>
            <p:spPr bwMode="auto">
              <a:xfrm>
                <a:off x="4694" y="1299"/>
                <a:ext cx="228" cy="203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23570" name="Rectangle 55"/>
              <p:cNvSpPr>
                <a:spLocks noChangeArrowheads="1"/>
              </p:cNvSpPr>
              <p:nvPr/>
            </p:nvSpPr>
            <p:spPr bwMode="auto">
              <a:xfrm>
                <a:off x="4694" y="2977"/>
                <a:ext cx="228" cy="203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23571" name="Line 86"/>
              <p:cNvSpPr>
                <a:spLocks noChangeShapeType="1"/>
              </p:cNvSpPr>
              <p:nvPr/>
            </p:nvSpPr>
            <p:spPr bwMode="auto">
              <a:xfrm>
                <a:off x="4830" y="152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87"/>
              <p:cNvSpPr>
                <a:spLocks noChangeShapeType="1"/>
              </p:cNvSpPr>
              <p:nvPr/>
            </p:nvSpPr>
            <p:spPr bwMode="auto">
              <a:xfrm>
                <a:off x="4830" y="207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88"/>
              <p:cNvSpPr>
                <a:spLocks noChangeShapeType="1"/>
              </p:cNvSpPr>
              <p:nvPr/>
            </p:nvSpPr>
            <p:spPr bwMode="auto">
              <a:xfrm>
                <a:off x="4830" y="2659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89"/>
              <p:cNvSpPr>
                <a:spLocks noChangeShapeType="1"/>
              </p:cNvSpPr>
              <p:nvPr/>
            </p:nvSpPr>
            <p:spPr bwMode="auto">
              <a:xfrm>
                <a:off x="4830" y="3249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Text Box 91"/>
              <p:cNvSpPr txBox="1">
                <a:spLocks noChangeArrowheads="1"/>
              </p:cNvSpPr>
              <p:nvPr/>
            </p:nvSpPr>
            <p:spPr bwMode="auto">
              <a:xfrm>
                <a:off x="4150" y="1298"/>
                <a:ext cx="19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7</a:t>
                </a:r>
              </a:p>
            </p:txBody>
          </p:sp>
          <p:sp>
            <p:nvSpPr>
              <p:cNvPr id="23576" name="Text Box 92"/>
              <p:cNvSpPr txBox="1">
                <a:spLocks noChangeArrowheads="1"/>
              </p:cNvSpPr>
              <p:nvPr/>
            </p:nvSpPr>
            <p:spPr bwMode="auto">
              <a:xfrm>
                <a:off x="4150" y="1799"/>
                <a:ext cx="274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71</a:t>
                </a:r>
              </a:p>
            </p:txBody>
          </p:sp>
          <p:sp>
            <p:nvSpPr>
              <p:cNvPr id="23577" name="Text Box 93"/>
              <p:cNvSpPr txBox="1">
                <a:spLocks noChangeArrowheads="1"/>
              </p:cNvSpPr>
              <p:nvPr/>
            </p:nvSpPr>
            <p:spPr bwMode="auto">
              <a:xfrm>
                <a:off x="4150" y="2341"/>
                <a:ext cx="35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119</a:t>
                </a:r>
              </a:p>
            </p:txBody>
          </p:sp>
          <p:sp>
            <p:nvSpPr>
              <p:cNvPr id="23578" name="Text Box 94"/>
              <p:cNvSpPr txBox="1">
                <a:spLocks noChangeArrowheads="1"/>
              </p:cNvSpPr>
              <p:nvPr/>
            </p:nvSpPr>
            <p:spPr bwMode="auto">
              <a:xfrm>
                <a:off x="4150" y="2974"/>
                <a:ext cx="353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167</a:t>
                </a:r>
              </a:p>
            </p:txBody>
          </p:sp>
          <p:sp>
            <p:nvSpPr>
              <p:cNvPr id="23579" name="Text Box 95"/>
              <p:cNvSpPr txBox="1">
                <a:spLocks noChangeArrowheads="1"/>
              </p:cNvSpPr>
              <p:nvPr/>
            </p:nvSpPr>
            <p:spPr bwMode="auto">
              <a:xfrm>
                <a:off x="4150" y="3563"/>
                <a:ext cx="353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215</a:t>
                </a:r>
              </a:p>
            </p:txBody>
          </p:sp>
          <p:sp>
            <p:nvSpPr>
              <p:cNvPr id="23580" name="Line 96"/>
              <p:cNvSpPr>
                <a:spLocks noChangeShapeType="1"/>
              </p:cNvSpPr>
              <p:nvPr/>
            </p:nvSpPr>
            <p:spPr bwMode="auto">
              <a:xfrm>
                <a:off x="4830" y="102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Line 97"/>
              <p:cNvSpPr>
                <a:spLocks noChangeShapeType="1"/>
              </p:cNvSpPr>
              <p:nvPr/>
            </p:nvSpPr>
            <p:spPr bwMode="auto">
              <a:xfrm>
                <a:off x="4830" y="379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Text Box 98"/>
              <p:cNvSpPr txBox="1">
                <a:spLocks noChangeArrowheads="1"/>
              </p:cNvSpPr>
              <p:nvPr/>
            </p:nvSpPr>
            <p:spPr bwMode="auto">
              <a:xfrm>
                <a:off x="4150" y="3970"/>
                <a:ext cx="353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255</a:t>
                </a:r>
              </a:p>
            </p:txBody>
          </p:sp>
          <p:sp>
            <p:nvSpPr>
              <p:cNvPr id="23583" name="Text Box 99"/>
              <p:cNvSpPr txBox="1">
                <a:spLocks noChangeArrowheads="1"/>
              </p:cNvSpPr>
              <p:nvPr/>
            </p:nvSpPr>
            <p:spPr bwMode="auto">
              <a:xfrm>
                <a:off x="4150" y="889"/>
                <a:ext cx="195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</p:grpSp>
        <p:sp>
          <p:nvSpPr>
            <p:cNvPr id="2" name="Left Brace 118"/>
            <p:cNvSpPr/>
            <p:nvPr/>
          </p:nvSpPr>
          <p:spPr>
            <a:xfrm>
              <a:off x="3878" y="935"/>
              <a:ext cx="136" cy="2359"/>
            </a:xfrm>
            <a:prstGeom prst="leftBrace">
              <a:avLst>
                <a:gd name="adj1" fmla="val 37333"/>
                <a:gd name="adj2" fmla="val 49298"/>
              </a:avLst>
            </a:prstGeom>
            <a:ln>
              <a:solidFill>
                <a:srgbClr val="0B690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en-US" altLang="zh-CN"/>
            </a:p>
          </p:txBody>
        </p:sp>
        <p:sp>
          <p:nvSpPr>
            <p:cNvPr id="23564" name="Text Box 65"/>
            <p:cNvSpPr txBox="1">
              <a:spLocks noChangeArrowheads="1"/>
            </p:cNvSpPr>
            <p:nvPr/>
          </p:nvSpPr>
          <p:spPr bwMode="auto">
            <a:xfrm>
              <a:off x="3198" y="1974"/>
              <a:ext cx="58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r>
                <a:rPr lang="en-US" altLang="zh-CN" baseline="30000"/>
                <a:t>8</a:t>
              </a:r>
              <a:r>
                <a:rPr lang="en-US" altLang="zh-CN"/>
                <a:t>=256</a:t>
              </a:r>
            </a:p>
            <a:p>
              <a:pPr eaLnBrk="1" hangingPunct="1"/>
              <a:r>
                <a:rPr lang="en-US" altLang="zh-CN"/>
                <a:t>1 byte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PMingLiU" pitchFamily="18" charset="-120"/>
              </a:rPr>
              <a:t>About the Template</a:t>
            </a:r>
            <a:endParaRPr lang="zh-CN" altLang="en-US" smtClean="0"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50392-B0E4-4223-975A-A1E83B7A5746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altLang="zh-CN" sz="2000" dirty="0" smtClean="0"/>
              <a:t>MS-Windows: Use Visual Studio .NET 2008/2010, Interface based on MS Foundation Class (MFC). Written in C++.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zh-CN" sz="2000" dirty="0" smtClean="0"/>
              <a:t>Download from the course webpage.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zh-CN" sz="2000" dirty="0" smtClean="0"/>
              <a:t>Double-click the file Fractals.sln to open the project.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zh-CN" sz="2000" dirty="0" smtClean="0"/>
              <a:t>A sample program Fractals.exe in the folder “bin”. 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zh-CN" sz="2000" dirty="0" smtClean="0"/>
              <a:t>Template includes: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altLang="zh-CN" sz="1900" dirty="0" smtClean="0"/>
              <a:t>An interface with functions like resize, zoom in/out, select c, color map import/ edit/ export and file open/save.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altLang="zh-CN" sz="1900" dirty="0" smtClean="0"/>
              <a:t>OpenGL </a:t>
            </a:r>
            <a:r>
              <a:rPr lang="en-US" altLang="zh-CN" sz="1900" dirty="0" err="1" smtClean="0"/>
              <a:t>init</a:t>
            </a:r>
            <a:r>
              <a:rPr lang="en-US" altLang="zh-CN" sz="1900" dirty="0" smtClean="0"/>
              <a:t> and projection setup.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 descr="ass1-template-init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55838"/>
            <a:ext cx="3433762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11" descr="ass1-template-finished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55838"/>
            <a:ext cx="341471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2198688" y="443071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Initial View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5715000" y="441642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Finished View</a:t>
            </a:r>
          </a:p>
        </p:txBody>
      </p:sp>
      <p:sp>
        <p:nvSpPr>
          <p:cNvPr id="25606" name="Rectangle 14"/>
          <p:cNvSpPr>
            <a:spLocks noChangeArrowheads="1"/>
          </p:cNvSpPr>
          <p:nvPr/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800">
                <a:solidFill>
                  <a:schemeClr val="tx2"/>
                </a:solidFill>
                <a:ea typeface="PMingLiU" pitchFamily="18" charset="-120"/>
              </a:rPr>
              <a:t>About the Template</a:t>
            </a:r>
            <a:endParaRPr lang="zh-CN" altLang="en-US" sz="3800">
              <a:solidFill>
                <a:schemeClr val="tx2"/>
              </a:solidFill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E69D-1178-46B3-9316-4275243C4224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PMingLiU" pitchFamily="18" charset="-120"/>
              </a:rPr>
              <a:t>About the Template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8DD06-1138-4366-839D-841E51FACD4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rot="5400000">
            <a:off x="3000375" y="1820863"/>
            <a:ext cx="500063" cy="1587"/>
          </a:xfrm>
          <a:prstGeom prst="straightConnector1">
            <a:avLst/>
          </a:prstGeom>
          <a:ln w="63500">
            <a:solidFill>
              <a:srgbClr val="004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00232" y="2071678"/>
            <a:ext cx="2500330" cy="571504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Initial GL Setting</a:t>
            </a:r>
          </a:p>
        </p:txBody>
      </p:sp>
      <p:cxnSp>
        <p:nvCxnSpPr>
          <p:cNvPr id="9" name="Straight Arrow Connector 8"/>
          <p:cNvCxnSpPr>
            <a:stCxn id="7" idx="2"/>
            <a:endCxn id="11" idx="0"/>
          </p:cNvCxnSpPr>
          <p:nvPr/>
        </p:nvCxnSpPr>
        <p:spPr>
          <a:xfrm rot="5400000">
            <a:off x="2928938" y="2963863"/>
            <a:ext cx="642937" cy="1587"/>
          </a:xfrm>
          <a:prstGeom prst="straightConnector1">
            <a:avLst/>
          </a:prstGeom>
          <a:ln w="63500">
            <a:solidFill>
              <a:srgbClr val="004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00232" y="3286124"/>
            <a:ext cx="2500330" cy="571504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Get View Info</a:t>
            </a:r>
          </a:p>
        </p:txBody>
      </p:sp>
      <p:cxnSp>
        <p:nvCxnSpPr>
          <p:cNvPr id="12" name="Straight Arrow Connector 11"/>
          <p:cNvCxnSpPr>
            <a:stCxn id="11" idx="2"/>
            <a:endCxn id="13" idx="0"/>
          </p:cNvCxnSpPr>
          <p:nvPr/>
        </p:nvCxnSpPr>
        <p:spPr>
          <a:xfrm rot="5400000">
            <a:off x="2964657" y="4144169"/>
            <a:ext cx="571500" cy="1587"/>
          </a:xfrm>
          <a:prstGeom prst="straightConnector1">
            <a:avLst/>
          </a:prstGeom>
          <a:ln w="63500">
            <a:solidFill>
              <a:srgbClr val="004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00232" y="4429132"/>
            <a:ext cx="2500330" cy="571504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Pixel  Color Calculation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32" y="5572140"/>
            <a:ext cx="2500330" cy="571504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Rendering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rot="5400000">
            <a:off x="2964657" y="5287169"/>
            <a:ext cx="571500" cy="1587"/>
          </a:xfrm>
          <a:prstGeom prst="straightConnector1">
            <a:avLst/>
          </a:prstGeom>
          <a:ln w="63500">
            <a:solidFill>
              <a:srgbClr val="004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72066" y="4429132"/>
            <a:ext cx="2500330" cy="571504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User Interactive</a:t>
            </a:r>
          </a:p>
        </p:txBody>
      </p:sp>
      <p:cxnSp>
        <p:nvCxnSpPr>
          <p:cNvPr id="29" name="Elbow Connector 28"/>
          <p:cNvCxnSpPr>
            <a:stCxn id="14" idx="3"/>
            <a:endCxn id="16" idx="2"/>
          </p:cNvCxnSpPr>
          <p:nvPr/>
        </p:nvCxnSpPr>
        <p:spPr>
          <a:xfrm flipV="1">
            <a:off x="4500563" y="5000625"/>
            <a:ext cx="1822450" cy="857250"/>
          </a:xfrm>
          <a:prstGeom prst="bentConnector2">
            <a:avLst/>
          </a:prstGeom>
          <a:ln w="63500">
            <a:solidFill>
              <a:srgbClr val="004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8"/>
          <p:cNvCxnSpPr>
            <a:stCxn id="16" idx="0"/>
          </p:cNvCxnSpPr>
          <p:nvPr/>
        </p:nvCxnSpPr>
        <p:spPr>
          <a:xfrm rot="16200000" flipV="1">
            <a:off x="4054475" y="2160588"/>
            <a:ext cx="1500187" cy="3036888"/>
          </a:xfrm>
          <a:prstGeom prst="bentConnector2">
            <a:avLst/>
          </a:prstGeom>
          <a:ln w="63500">
            <a:solidFill>
              <a:srgbClr val="004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5206" y="3000372"/>
            <a:ext cx="1571636" cy="571504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To be finish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15206" y="2071678"/>
            <a:ext cx="1571604" cy="571504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Finished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71604" y="4143380"/>
            <a:ext cx="3286148" cy="1143008"/>
          </a:xfrm>
          <a:prstGeom prst="rect">
            <a:avLst/>
          </a:prstGeom>
          <a:ln w="15875">
            <a:solidFill>
              <a:srgbClr val="FF0000"/>
            </a:solidFill>
            <a:prstDash val="lg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0" y="3786188"/>
            <a:ext cx="255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/>
              <a:t>Your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Your Task</a:t>
            </a:r>
            <a:endParaRPr lang="zh-CN" altLang="en-US" smtClean="0"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128B9-2B0F-4FCE-BABE-2608A643849D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88" y="1500188"/>
            <a:ext cx="7772400" cy="4572000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en-US" altLang="zh-CN" sz="2400" smtClean="0"/>
              <a:t>Fill in two functions Mandelbrot() and Julia() in </a:t>
            </a:r>
            <a:r>
              <a:rPr lang="en-US" altLang="zh-CN" sz="2400" b="1" smtClean="0"/>
              <a:t>code.cpp.</a:t>
            </a:r>
            <a:endParaRPr lang="en-US" altLang="zh-CN" sz="2000" smtClean="0"/>
          </a:p>
        </p:txBody>
      </p:sp>
      <p:sp>
        <p:nvSpPr>
          <p:cNvPr id="27653" name="Rectangle 28"/>
          <p:cNvSpPr>
            <a:spLocks noChangeArrowheads="1"/>
          </p:cNvSpPr>
          <p:nvPr/>
        </p:nvSpPr>
        <p:spPr bwMode="auto">
          <a:xfrm>
            <a:off x="1071563" y="3714750"/>
            <a:ext cx="378618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/>
              <a:t> </a:t>
            </a:r>
            <a:r>
              <a:rPr lang="en-US" altLang="zh-CN" b="1"/>
              <a:t>left, right, bottom </a:t>
            </a:r>
            <a:r>
              <a:rPr lang="en-US" altLang="zh-CN"/>
              <a:t>and</a:t>
            </a:r>
            <a:r>
              <a:rPr lang="en-US" altLang="zh-CN" b="1"/>
              <a:t> top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/>
              <a:t> display region of the complex plane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b="1"/>
              <a:t>winwidth</a:t>
            </a:r>
            <a:r>
              <a:rPr lang="en-US" altLang="zh-CN"/>
              <a:t>,</a:t>
            </a:r>
            <a:r>
              <a:rPr lang="en-US" altLang="zh-CN" b="1"/>
              <a:t> winheight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/>
              <a:t> dimension of the window.  </a:t>
            </a:r>
          </a:p>
        </p:txBody>
      </p:sp>
      <p:sp>
        <p:nvSpPr>
          <p:cNvPr id="27654" name="Rectangle 29"/>
          <p:cNvSpPr>
            <a:spLocks noChangeArrowheads="1"/>
          </p:cNvSpPr>
          <p:nvPr/>
        </p:nvSpPr>
        <p:spPr bwMode="auto">
          <a:xfrm>
            <a:off x="928688" y="2505075"/>
            <a:ext cx="74295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</a:pPr>
            <a:r>
              <a:rPr lang="en-US" altLang="zh-CN">
                <a:solidFill>
                  <a:schemeClr val="tx2"/>
                </a:solidFill>
              </a:rPr>
              <a:t>void </a:t>
            </a:r>
            <a:r>
              <a:rPr lang="en-US" altLang="zh-CN" b="1">
                <a:solidFill>
                  <a:schemeClr val="tx2"/>
                </a:solidFill>
              </a:rPr>
              <a:t>Mandelbrot</a:t>
            </a:r>
            <a:r>
              <a:rPr lang="en-US" altLang="zh-CN">
                <a:solidFill>
                  <a:schemeClr val="tx2"/>
                </a:solidFill>
              </a:rPr>
              <a:t>(double left, double right, double bottom, double top, int winwidth, int winheight, unsigned char *map);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4079875"/>
            <a:ext cx="1751013" cy="1755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7656" name="Object 2"/>
          <p:cNvGraphicFramePr>
            <a:graphicFrameLocks noChangeAspect="1"/>
          </p:cNvGraphicFramePr>
          <p:nvPr/>
        </p:nvGraphicFramePr>
        <p:xfrm>
          <a:off x="5364163" y="5014913"/>
          <a:ext cx="10715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748975" imgH="177723" progId="Equation.3">
                  <p:embed/>
                </p:oleObj>
              </mc:Choice>
              <mc:Fallback>
                <p:oleObj name="Equation" r:id="rId3" imgW="748975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14913"/>
                        <a:ext cx="10715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3"/>
          <p:cNvGraphicFramePr>
            <a:graphicFrameLocks noChangeAspect="1"/>
          </p:cNvGraphicFramePr>
          <p:nvPr/>
        </p:nvGraphicFramePr>
        <p:xfrm>
          <a:off x="7624763" y="5014913"/>
          <a:ext cx="10906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5" imgW="761669" imgH="203112" progId="Equation.3">
                  <p:embed/>
                </p:oleObj>
              </mc:Choice>
              <mc:Fallback>
                <p:oleObj name="Equation" r:id="rId5" imgW="76166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5014913"/>
                        <a:ext cx="109061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4"/>
          <p:cNvGraphicFramePr>
            <a:graphicFrameLocks noChangeAspect="1"/>
          </p:cNvGraphicFramePr>
          <p:nvPr/>
        </p:nvGraphicFramePr>
        <p:xfrm>
          <a:off x="6324600" y="3721100"/>
          <a:ext cx="8191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7" imgW="571252" imgH="203112" progId="Equation.3">
                  <p:embed/>
                </p:oleObj>
              </mc:Choice>
              <mc:Fallback>
                <p:oleObj name="Equation" r:id="rId7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21100"/>
                        <a:ext cx="8191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5"/>
          <p:cNvGraphicFramePr>
            <a:graphicFrameLocks noChangeAspect="1"/>
          </p:cNvGraphicFramePr>
          <p:nvPr/>
        </p:nvGraphicFramePr>
        <p:xfrm>
          <a:off x="6202363" y="5935663"/>
          <a:ext cx="129857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9" imgW="901309" imgH="177723" progId="Equation.3">
                  <p:embed/>
                </p:oleObj>
              </mc:Choice>
              <mc:Fallback>
                <p:oleObj name="Equation" r:id="rId9" imgW="901309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5935663"/>
                        <a:ext cx="129857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Oval 107"/>
          <p:cNvSpPr/>
          <p:nvPr/>
        </p:nvSpPr>
        <p:spPr>
          <a:xfrm>
            <a:off x="7229475" y="4926013"/>
            <a:ext cx="46038" cy="460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2" name="Straight Arrow Connector 5"/>
          <p:cNvCxnSpPr/>
          <p:nvPr/>
        </p:nvCxnSpPr>
        <p:spPr>
          <a:xfrm>
            <a:off x="5530850" y="4945063"/>
            <a:ext cx="2928938" cy="1587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5700713" y="4749800"/>
            <a:ext cx="3071812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Your Task</a:t>
            </a:r>
            <a:endParaRPr lang="zh-CN" altLang="en-US" smtClean="0">
              <a:ea typeface="PMingLiU" pitchFamily="18" charset="-12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ADD01-6A84-4C5F-AEAC-60757681124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zh-CN" sz="2000" smtClean="0"/>
              <a:t>“map” here is an array representing pixels of the fractals image, </a:t>
            </a:r>
            <a:r>
              <a:rPr lang="en-US" altLang="zh-CN" sz="2000" b="1" smtClean="0"/>
              <a:t>from left to right, bottom to top</a:t>
            </a:r>
            <a:r>
              <a:rPr lang="en-US" altLang="zh-CN" sz="200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zh-CN" sz="2000" b="1" smtClean="0"/>
              <a:t>Using color index mode, with the range from 0 to 255.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zh-CN" sz="2000" smtClean="0"/>
              <a:t>Each value takes one byte and represents a pixel's color. 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zh-CN" sz="2000" smtClean="0"/>
              <a:t>It is already allocated by the template. 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zh-CN" sz="2000" smtClean="0"/>
              <a:t>There are winwidth * winheight bytes in the array. </a:t>
            </a:r>
          </a:p>
        </p:txBody>
      </p: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4132263" y="4214813"/>
            <a:ext cx="2435225" cy="1766887"/>
            <a:chOff x="2762" y="2790"/>
            <a:chExt cx="1534" cy="1113"/>
          </a:xfrm>
        </p:grpSpPr>
        <p:grpSp>
          <p:nvGrpSpPr>
            <p:cNvPr id="28685" name="Group 7"/>
            <p:cNvGrpSpPr>
              <a:grpSpLocks/>
            </p:cNvGrpSpPr>
            <p:nvPr/>
          </p:nvGrpSpPr>
          <p:grpSpPr bwMode="auto">
            <a:xfrm>
              <a:off x="2762" y="3531"/>
              <a:ext cx="1534" cy="372"/>
              <a:chOff x="2762" y="3531"/>
              <a:chExt cx="1534" cy="372"/>
            </a:xfrm>
          </p:grpSpPr>
          <p:sp>
            <p:nvSpPr>
              <p:cNvPr id="28696" name="Rectangle 8"/>
              <p:cNvSpPr>
                <a:spLocks noChangeArrowheads="1"/>
              </p:cNvSpPr>
              <p:nvPr/>
            </p:nvSpPr>
            <p:spPr bwMode="auto">
              <a:xfrm>
                <a:off x="2762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7" name="Rectangle 9"/>
              <p:cNvSpPr>
                <a:spLocks noChangeArrowheads="1"/>
              </p:cNvSpPr>
              <p:nvPr/>
            </p:nvSpPr>
            <p:spPr bwMode="auto">
              <a:xfrm>
                <a:off x="3145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8" name="Rectangle 10"/>
              <p:cNvSpPr>
                <a:spLocks noChangeArrowheads="1"/>
              </p:cNvSpPr>
              <p:nvPr/>
            </p:nvSpPr>
            <p:spPr bwMode="auto">
              <a:xfrm>
                <a:off x="3528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9" name="Rectangle 11"/>
              <p:cNvSpPr>
                <a:spLocks noChangeArrowheads="1"/>
              </p:cNvSpPr>
              <p:nvPr/>
            </p:nvSpPr>
            <p:spPr bwMode="auto">
              <a:xfrm>
                <a:off x="3911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8686" name="Group 12"/>
            <p:cNvGrpSpPr>
              <a:grpSpLocks/>
            </p:cNvGrpSpPr>
            <p:nvPr/>
          </p:nvGrpSpPr>
          <p:grpSpPr bwMode="auto">
            <a:xfrm>
              <a:off x="2762" y="3161"/>
              <a:ext cx="1534" cy="372"/>
              <a:chOff x="2755" y="3036"/>
              <a:chExt cx="1534" cy="372"/>
            </a:xfrm>
          </p:grpSpPr>
          <p:sp>
            <p:nvSpPr>
              <p:cNvPr id="28692" name="Rectangle 13"/>
              <p:cNvSpPr>
                <a:spLocks noChangeArrowheads="1"/>
              </p:cNvSpPr>
              <p:nvPr/>
            </p:nvSpPr>
            <p:spPr bwMode="auto">
              <a:xfrm>
                <a:off x="2755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3" name="Rectangle 14"/>
              <p:cNvSpPr>
                <a:spLocks noChangeArrowheads="1"/>
              </p:cNvSpPr>
              <p:nvPr/>
            </p:nvSpPr>
            <p:spPr bwMode="auto">
              <a:xfrm>
                <a:off x="3138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4" name="Rectangle 15"/>
              <p:cNvSpPr>
                <a:spLocks noChangeArrowheads="1"/>
              </p:cNvSpPr>
              <p:nvPr/>
            </p:nvSpPr>
            <p:spPr bwMode="auto">
              <a:xfrm>
                <a:off x="3521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5" name="Rectangle 16"/>
              <p:cNvSpPr>
                <a:spLocks noChangeArrowheads="1"/>
              </p:cNvSpPr>
              <p:nvPr/>
            </p:nvSpPr>
            <p:spPr bwMode="auto">
              <a:xfrm>
                <a:off x="3904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8687" name="Group 17"/>
            <p:cNvGrpSpPr>
              <a:grpSpLocks/>
            </p:cNvGrpSpPr>
            <p:nvPr/>
          </p:nvGrpSpPr>
          <p:grpSpPr bwMode="auto">
            <a:xfrm>
              <a:off x="2762" y="2790"/>
              <a:ext cx="1534" cy="372"/>
              <a:chOff x="2762" y="3531"/>
              <a:chExt cx="1534" cy="372"/>
            </a:xfrm>
          </p:grpSpPr>
          <p:sp>
            <p:nvSpPr>
              <p:cNvPr id="28688" name="Rectangle 18"/>
              <p:cNvSpPr>
                <a:spLocks noChangeArrowheads="1"/>
              </p:cNvSpPr>
              <p:nvPr/>
            </p:nvSpPr>
            <p:spPr bwMode="auto">
              <a:xfrm>
                <a:off x="2762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89" name="Rectangle 19"/>
              <p:cNvSpPr>
                <a:spLocks noChangeArrowheads="1"/>
              </p:cNvSpPr>
              <p:nvPr/>
            </p:nvSpPr>
            <p:spPr bwMode="auto">
              <a:xfrm>
                <a:off x="3145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0" name="Rectangle 20"/>
              <p:cNvSpPr>
                <a:spLocks noChangeArrowheads="1"/>
              </p:cNvSpPr>
              <p:nvPr/>
            </p:nvSpPr>
            <p:spPr bwMode="auto">
              <a:xfrm>
                <a:off x="3528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8691" name="Rectangle 21"/>
              <p:cNvSpPr>
                <a:spLocks noChangeArrowheads="1"/>
              </p:cNvSpPr>
              <p:nvPr/>
            </p:nvSpPr>
            <p:spPr bwMode="auto">
              <a:xfrm>
                <a:off x="3911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sp>
        <p:nvSpPr>
          <p:cNvPr id="28678" name="Line 22"/>
          <p:cNvSpPr>
            <a:spLocks noChangeShapeType="1"/>
          </p:cNvSpPr>
          <p:nvPr/>
        </p:nvSpPr>
        <p:spPr bwMode="auto">
          <a:xfrm>
            <a:off x="4346575" y="5694363"/>
            <a:ext cx="20256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23"/>
          <p:cNvSpPr>
            <a:spLocks noChangeShapeType="1"/>
          </p:cNvSpPr>
          <p:nvPr/>
        </p:nvSpPr>
        <p:spPr bwMode="auto">
          <a:xfrm>
            <a:off x="4346575" y="5099050"/>
            <a:ext cx="20256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24"/>
          <p:cNvSpPr>
            <a:spLocks noChangeShapeType="1"/>
          </p:cNvSpPr>
          <p:nvPr/>
        </p:nvSpPr>
        <p:spPr bwMode="auto">
          <a:xfrm>
            <a:off x="4346575" y="4541838"/>
            <a:ext cx="20256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25"/>
          <p:cNvSpPr>
            <a:spLocks noChangeShapeType="1"/>
          </p:cNvSpPr>
          <p:nvPr/>
        </p:nvSpPr>
        <p:spPr bwMode="auto">
          <a:xfrm flipH="1" flipV="1">
            <a:off x="4392613" y="5227638"/>
            <a:ext cx="1839912" cy="349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26"/>
          <p:cNvSpPr>
            <a:spLocks noChangeShapeType="1"/>
          </p:cNvSpPr>
          <p:nvPr/>
        </p:nvSpPr>
        <p:spPr bwMode="auto">
          <a:xfrm flipH="1" flipV="1">
            <a:off x="4392613" y="4638675"/>
            <a:ext cx="1839912" cy="349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27"/>
          <p:cNvSpPr>
            <a:spLocks noChangeShapeType="1"/>
          </p:cNvSpPr>
          <p:nvPr/>
        </p:nvSpPr>
        <p:spPr bwMode="auto">
          <a:xfrm>
            <a:off x="3189288" y="5549900"/>
            <a:ext cx="822325" cy="14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Text Box 28"/>
          <p:cNvSpPr txBox="1">
            <a:spLocks noChangeArrowheads="1"/>
          </p:cNvSpPr>
          <p:nvPr/>
        </p:nvSpPr>
        <p:spPr bwMode="auto">
          <a:xfrm>
            <a:off x="2357438" y="5278438"/>
            <a:ext cx="73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chemeClr val="tx2"/>
                </a:solidFill>
                <a:latin typeface="Courier New" pitchFamily="49" charset="0"/>
              </a:rPr>
              <a:t>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Note! Assign color to Pixel (i, j)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Color index ranges from 0 to 255!</a:t>
            </a:r>
          </a:p>
          <a:p>
            <a:endParaRPr lang="en-US" altLang="zh-CN" smtClean="0"/>
          </a:p>
          <a:p>
            <a:r>
              <a:rPr lang="en-US" altLang="zh-CN" smtClean="0"/>
              <a:t>Suppose the escape time for the complex number presented by pixel (i, j) is n, then it should be </a:t>
            </a:r>
          </a:p>
          <a:p>
            <a:pPr algn="ctr">
              <a:buFont typeface="Wingdings 2" pitchFamily="18" charset="2"/>
              <a:buNone/>
            </a:pPr>
            <a:r>
              <a:rPr lang="en-US" altLang="zh-CN" sz="3600" smtClean="0"/>
              <a:t>map[</a:t>
            </a:r>
            <a:r>
              <a:rPr lang="en-US" altLang="zh-CN" sz="3600" smtClean="0">
                <a:solidFill>
                  <a:schemeClr val="accent1"/>
                </a:solidFill>
              </a:rPr>
              <a:t>i+ j*winwidth</a:t>
            </a:r>
            <a:r>
              <a:rPr lang="en-US" altLang="zh-CN" sz="3600" smtClean="0"/>
              <a:t>] = n%256</a:t>
            </a:r>
          </a:p>
          <a:p>
            <a:endParaRPr lang="en-US" altLang="zh-CN" smtClean="0"/>
          </a:p>
        </p:txBody>
      </p:sp>
      <p:cxnSp>
        <p:nvCxnSpPr>
          <p:cNvPr id="4" name="Straight Arrow Connector 3"/>
          <p:cNvCxnSpPr/>
          <p:nvPr/>
        </p:nvCxnSpPr>
        <p:spPr>
          <a:xfrm rot="16200000" flipV="1">
            <a:off x="6738144" y="4356894"/>
            <a:ext cx="28575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10"/>
          <p:cNvSpPr txBox="1">
            <a:spLocks noChangeArrowheads="1"/>
          </p:cNvSpPr>
          <p:nvPr/>
        </p:nvSpPr>
        <p:spPr bwMode="auto">
          <a:xfrm>
            <a:off x="6000750" y="4702175"/>
            <a:ext cx="1714500" cy="369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MOD operation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47B47-79CC-4966-87D1-036AF14FF399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2627313" y="4581525"/>
            <a:ext cx="2435225" cy="1766888"/>
            <a:chOff x="2762" y="2790"/>
            <a:chExt cx="1534" cy="1113"/>
          </a:xfrm>
        </p:grpSpPr>
        <p:grpSp>
          <p:nvGrpSpPr>
            <p:cNvPr id="29711" name="Group 7"/>
            <p:cNvGrpSpPr>
              <a:grpSpLocks/>
            </p:cNvGrpSpPr>
            <p:nvPr/>
          </p:nvGrpSpPr>
          <p:grpSpPr bwMode="auto">
            <a:xfrm>
              <a:off x="2762" y="3531"/>
              <a:ext cx="1534" cy="372"/>
              <a:chOff x="2762" y="3531"/>
              <a:chExt cx="1534" cy="372"/>
            </a:xfrm>
          </p:grpSpPr>
          <p:sp>
            <p:nvSpPr>
              <p:cNvPr id="29722" name="Rectangle 8"/>
              <p:cNvSpPr>
                <a:spLocks noChangeArrowheads="1"/>
              </p:cNvSpPr>
              <p:nvPr/>
            </p:nvSpPr>
            <p:spPr bwMode="auto">
              <a:xfrm>
                <a:off x="2762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23" name="Rectangle 9"/>
              <p:cNvSpPr>
                <a:spLocks noChangeArrowheads="1"/>
              </p:cNvSpPr>
              <p:nvPr/>
            </p:nvSpPr>
            <p:spPr bwMode="auto">
              <a:xfrm>
                <a:off x="3145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24" name="Rectangle 10"/>
              <p:cNvSpPr>
                <a:spLocks noChangeArrowheads="1"/>
              </p:cNvSpPr>
              <p:nvPr/>
            </p:nvSpPr>
            <p:spPr bwMode="auto">
              <a:xfrm>
                <a:off x="3528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25" name="Rectangle 11"/>
              <p:cNvSpPr>
                <a:spLocks noChangeArrowheads="1"/>
              </p:cNvSpPr>
              <p:nvPr/>
            </p:nvSpPr>
            <p:spPr bwMode="auto">
              <a:xfrm>
                <a:off x="3911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9712" name="Group 12"/>
            <p:cNvGrpSpPr>
              <a:grpSpLocks/>
            </p:cNvGrpSpPr>
            <p:nvPr/>
          </p:nvGrpSpPr>
          <p:grpSpPr bwMode="auto">
            <a:xfrm>
              <a:off x="2762" y="3161"/>
              <a:ext cx="1534" cy="372"/>
              <a:chOff x="2755" y="3036"/>
              <a:chExt cx="1534" cy="372"/>
            </a:xfrm>
          </p:grpSpPr>
          <p:sp>
            <p:nvSpPr>
              <p:cNvPr id="29718" name="Rectangle 13"/>
              <p:cNvSpPr>
                <a:spLocks noChangeArrowheads="1"/>
              </p:cNvSpPr>
              <p:nvPr/>
            </p:nvSpPr>
            <p:spPr bwMode="auto">
              <a:xfrm>
                <a:off x="2755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19" name="Rectangle 14"/>
              <p:cNvSpPr>
                <a:spLocks noChangeArrowheads="1"/>
              </p:cNvSpPr>
              <p:nvPr/>
            </p:nvSpPr>
            <p:spPr bwMode="auto">
              <a:xfrm>
                <a:off x="3138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20" name="Rectangle 15"/>
              <p:cNvSpPr>
                <a:spLocks noChangeArrowheads="1"/>
              </p:cNvSpPr>
              <p:nvPr/>
            </p:nvSpPr>
            <p:spPr bwMode="auto">
              <a:xfrm>
                <a:off x="3521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21" name="Rectangle 16"/>
              <p:cNvSpPr>
                <a:spLocks noChangeArrowheads="1"/>
              </p:cNvSpPr>
              <p:nvPr/>
            </p:nvSpPr>
            <p:spPr bwMode="auto">
              <a:xfrm>
                <a:off x="3904" y="3036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2762" y="2790"/>
              <a:ext cx="1534" cy="372"/>
              <a:chOff x="2762" y="3531"/>
              <a:chExt cx="1534" cy="372"/>
            </a:xfrm>
          </p:grpSpPr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2762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3145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3528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911" y="3531"/>
                <a:ext cx="385" cy="372"/>
              </a:xfrm>
              <a:prstGeom prst="rect">
                <a:avLst/>
              </a:prstGeom>
              <a:gradFill rotWithShape="0">
                <a:gsLst>
                  <a:gs pos="0">
                    <a:srgbClr val="96B3D2"/>
                  </a:gs>
                  <a:gs pos="100000">
                    <a:srgbClr val="45536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sp>
        <p:nvSpPr>
          <p:cNvPr id="29704" name="Line 22"/>
          <p:cNvSpPr>
            <a:spLocks noChangeShapeType="1"/>
          </p:cNvSpPr>
          <p:nvPr/>
        </p:nvSpPr>
        <p:spPr bwMode="auto">
          <a:xfrm>
            <a:off x="2841625" y="6061075"/>
            <a:ext cx="20256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23"/>
          <p:cNvSpPr>
            <a:spLocks noChangeShapeType="1"/>
          </p:cNvSpPr>
          <p:nvPr/>
        </p:nvSpPr>
        <p:spPr bwMode="auto">
          <a:xfrm>
            <a:off x="2841625" y="5465763"/>
            <a:ext cx="20256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24"/>
          <p:cNvSpPr>
            <a:spLocks noChangeShapeType="1"/>
          </p:cNvSpPr>
          <p:nvPr/>
        </p:nvSpPr>
        <p:spPr bwMode="auto">
          <a:xfrm>
            <a:off x="2841625" y="4908550"/>
            <a:ext cx="20256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25"/>
          <p:cNvSpPr>
            <a:spLocks noChangeShapeType="1"/>
          </p:cNvSpPr>
          <p:nvPr/>
        </p:nvSpPr>
        <p:spPr bwMode="auto">
          <a:xfrm flipH="1" flipV="1">
            <a:off x="2887663" y="5594350"/>
            <a:ext cx="1839912" cy="349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26"/>
          <p:cNvSpPr>
            <a:spLocks noChangeShapeType="1"/>
          </p:cNvSpPr>
          <p:nvPr/>
        </p:nvSpPr>
        <p:spPr bwMode="auto">
          <a:xfrm flipH="1" flipV="1">
            <a:off x="2887663" y="5005388"/>
            <a:ext cx="1839912" cy="349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27"/>
          <p:cNvSpPr>
            <a:spLocks noChangeShapeType="1"/>
          </p:cNvSpPr>
          <p:nvPr/>
        </p:nvSpPr>
        <p:spPr bwMode="auto">
          <a:xfrm>
            <a:off x="1684338" y="5916613"/>
            <a:ext cx="822325" cy="141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Text Box 28"/>
          <p:cNvSpPr txBox="1">
            <a:spLocks noChangeArrowheads="1"/>
          </p:cNvSpPr>
          <p:nvPr/>
        </p:nvSpPr>
        <p:spPr bwMode="auto">
          <a:xfrm>
            <a:off x="852488" y="5645150"/>
            <a:ext cx="73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chemeClr val="tx2"/>
                </a:solidFill>
                <a:latin typeface="Courier New" pitchFamily="49" charset="0"/>
              </a:rPr>
              <a:t>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0B68-97DE-4F6F-850C-7F603E454294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760413"/>
            <a:ext cx="69342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7667625" y="2781300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C=a+bi</a:t>
            </a:r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H="1">
            <a:off x="6950075" y="2997200"/>
            <a:ext cx="790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5865813" y="3141663"/>
            <a:ext cx="66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 flipH="1">
            <a:off x="5148263" y="3357563"/>
            <a:ext cx="790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1403350" y="3860800"/>
            <a:ext cx="6337300" cy="1728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5218113" y="3429000"/>
            <a:ext cx="1392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escape time</a:t>
            </a: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H="1">
            <a:off x="4500563" y="3644900"/>
            <a:ext cx="790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2"/>
          <p:cNvSpPr txBox="1">
            <a:spLocks noChangeArrowheads="1"/>
          </p:cNvSpPr>
          <p:nvPr/>
        </p:nvSpPr>
        <p:spPr bwMode="auto">
          <a:xfrm>
            <a:off x="1023938" y="779463"/>
            <a:ext cx="1668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Complex plane</a:t>
            </a:r>
          </a:p>
        </p:txBody>
      </p:sp>
      <p:sp>
        <p:nvSpPr>
          <p:cNvPr id="31747" name="Text Box 13"/>
          <p:cNvSpPr txBox="1">
            <a:spLocks noChangeArrowheads="1"/>
          </p:cNvSpPr>
          <p:nvPr/>
        </p:nvSpPr>
        <p:spPr bwMode="auto">
          <a:xfrm>
            <a:off x="6643688" y="714375"/>
            <a:ext cx="99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Window</a:t>
            </a:r>
          </a:p>
        </p:txBody>
      </p:sp>
      <p:graphicFrame>
        <p:nvGraphicFramePr>
          <p:cNvPr id="59452" name="Group 60"/>
          <p:cNvGraphicFramePr>
            <a:graphicFrameLocks noGrp="1"/>
          </p:cNvGraphicFramePr>
          <p:nvPr>
            <p:ph/>
          </p:nvPr>
        </p:nvGraphicFramePr>
        <p:xfrm>
          <a:off x="6011863" y="2276475"/>
          <a:ext cx="2087562" cy="21336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1162"/>
                <a:gridCol w="419100"/>
                <a:gridCol w="4191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53" name="Group 61"/>
          <p:cNvGraphicFramePr>
            <a:graphicFrameLocks noGrp="1"/>
          </p:cNvGraphicFramePr>
          <p:nvPr/>
        </p:nvGraphicFramePr>
        <p:xfrm>
          <a:off x="1187450" y="2276475"/>
          <a:ext cx="2087563" cy="21336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1163"/>
                <a:gridCol w="419100"/>
                <a:gridCol w="4191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08" name="Oval 107"/>
          <p:cNvSpPr/>
          <p:nvPr/>
        </p:nvSpPr>
        <p:spPr>
          <a:xfrm>
            <a:off x="2670175" y="3409950"/>
            <a:ext cx="46038" cy="460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550" y="3429000"/>
            <a:ext cx="2928938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41412" y="3233738"/>
            <a:ext cx="3071813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27" name="Text Box 99"/>
          <p:cNvSpPr txBox="1">
            <a:spLocks noChangeArrowheads="1"/>
          </p:cNvSpPr>
          <p:nvPr/>
        </p:nvSpPr>
        <p:spPr bwMode="auto">
          <a:xfrm>
            <a:off x="3348038" y="3500438"/>
            <a:ext cx="588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max</a:t>
            </a:r>
          </a:p>
        </p:txBody>
      </p:sp>
      <p:sp>
        <p:nvSpPr>
          <p:cNvPr id="31828" name="Text Box 100"/>
          <p:cNvSpPr txBox="1">
            <a:spLocks noChangeArrowheads="1"/>
          </p:cNvSpPr>
          <p:nvPr/>
        </p:nvSpPr>
        <p:spPr bwMode="auto">
          <a:xfrm>
            <a:off x="684213" y="3500438"/>
            <a:ext cx="55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min</a:t>
            </a:r>
          </a:p>
        </p:txBody>
      </p:sp>
      <p:sp>
        <p:nvSpPr>
          <p:cNvPr id="31829" name="Text Box 101"/>
          <p:cNvSpPr txBox="1">
            <a:spLocks noChangeArrowheads="1"/>
          </p:cNvSpPr>
          <p:nvPr/>
        </p:nvSpPr>
        <p:spPr bwMode="auto">
          <a:xfrm>
            <a:off x="3419475" y="2133600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b</a:t>
            </a:r>
            <a:r>
              <a:rPr lang="en-US" altLang="zh-CN" baseline="-25000"/>
              <a:t>max</a:t>
            </a:r>
          </a:p>
        </p:txBody>
      </p:sp>
      <p:sp>
        <p:nvSpPr>
          <p:cNvPr id="31830" name="Text Box 102"/>
          <p:cNvSpPr txBox="1">
            <a:spLocks noChangeArrowheads="1"/>
          </p:cNvSpPr>
          <p:nvPr/>
        </p:nvSpPr>
        <p:spPr bwMode="auto">
          <a:xfrm>
            <a:off x="3348038" y="4149725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b</a:t>
            </a:r>
            <a:r>
              <a:rPr lang="en-US" altLang="zh-CN" baseline="-25000"/>
              <a:t>min</a:t>
            </a:r>
          </a:p>
        </p:txBody>
      </p:sp>
      <p:sp>
        <p:nvSpPr>
          <p:cNvPr id="31831" name="Rectangle 107"/>
          <p:cNvSpPr>
            <a:spLocks noChangeArrowheads="1"/>
          </p:cNvSpPr>
          <p:nvPr/>
        </p:nvSpPr>
        <p:spPr bwMode="auto">
          <a:xfrm>
            <a:off x="7786688" y="4500563"/>
            <a:ext cx="80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p</a:t>
            </a:r>
            <a:r>
              <a:rPr lang="en-US" altLang="zh-CN" baseline="-25000">
                <a:solidFill>
                  <a:srgbClr val="0B690D"/>
                </a:solidFill>
              </a:rPr>
              <a:t>max</a:t>
            </a:r>
            <a:r>
              <a:rPr lang="en-US" altLang="zh-CN">
                <a:solidFill>
                  <a:srgbClr val="0B690D"/>
                </a:solidFill>
              </a:rPr>
              <a:t>-1</a:t>
            </a:r>
          </a:p>
        </p:txBody>
      </p:sp>
      <p:sp>
        <p:nvSpPr>
          <p:cNvPr id="31832" name="Rectangle 108"/>
          <p:cNvSpPr>
            <a:spLocks noChangeArrowheads="1"/>
          </p:cNvSpPr>
          <p:nvPr/>
        </p:nvSpPr>
        <p:spPr bwMode="auto">
          <a:xfrm>
            <a:off x="5143500" y="2286000"/>
            <a:ext cx="80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q</a:t>
            </a:r>
            <a:r>
              <a:rPr lang="en-US" altLang="zh-CN" baseline="-25000">
                <a:solidFill>
                  <a:srgbClr val="0B690D"/>
                </a:solidFill>
              </a:rPr>
              <a:t>max</a:t>
            </a:r>
            <a:r>
              <a:rPr lang="en-US" altLang="zh-CN">
                <a:solidFill>
                  <a:srgbClr val="0B690D"/>
                </a:solidFill>
              </a:rPr>
              <a:t>-1</a:t>
            </a:r>
            <a:endParaRPr lang="en-US" altLang="zh-CN" baseline="-25000">
              <a:solidFill>
                <a:srgbClr val="0B690D"/>
              </a:solidFill>
            </a:endParaRPr>
          </a:p>
        </p:txBody>
      </p:sp>
      <p:sp>
        <p:nvSpPr>
          <p:cNvPr id="2" name="Left Brace 118"/>
          <p:cNvSpPr/>
          <p:nvPr/>
        </p:nvSpPr>
        <p:spPr>
          <a:xfrm>
            <a:off x="1008063" y="2276475"/>
            <a:ext cx="107950" cy="361950"/>
          </a:xfrm>
          <a:prstGeom prst="leftBrace">
            <a:avLst>
              <a:gd name="adj1" fmla="val 37333"/>
              <a:gd name="adj2" fmla="val 49298"/>
            </a:avLst>
          </a:prstGeom>
          <a:ln>
            <a:solidFill>
              <a:srgbClr val="0B69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sp>
        <p:nvSpPr>
          <p:cNvPr id="3" name="Left Brace 116"/>
          <p:cNvSpPr>
            <a:spLocks/>
          </p:cNvSpPr>
          <p:nvPr/>
        </p:nvSpPr>
        <p:spPr bwMode="auto">
          <a:xfrm rot="5400000" flipV="1">
            <a:off x="1402556" y="1916907"/>
            <a:ext cx="73025" cy="360362"/>
          </a:xfrm>
          <a:prstGeom prst="leftBrace">
            <a:avLst>
              <a:gd name="adj1" fmla="val 23029"/>
              <a:gd name="adj2" fmla="val 49296"/>
            </a:avLst>
          </a:prstGeom>
          <a:noFill/>
          <a:ln w="9525" algn="ctr">
            <a:solidFill>
              <a:srgbClr val="0B690D"/>
            </a:solidFill>
            <a:round/>
            <a:headEnd/>
            <a:tailEnd/>
          </a:ln>
        </p:spPr>
        <p:txBody>
          <a:bodyPr vert="eaVert" anchor="ctr"/>
          <a:lstStyle/>
          <a:p>
            <a:pPr algn="ctr"/>
            <a:endParaRPr lang="en-US" altLang="zh-CN">
              <a:latin typeface="Perpetua" pitchFamily="18" charset="0"/>
            </a:endParaRPr>
          </a:p>
        </p:txBody>
      </p:sp>
      <p:sp>
        <p:nvSpPr>
          <p:cNvPr id="31835" name="Text Box 111"/>
          <p:cNvSpPr txBox="1">
            <a:spLocks noChangeArrowheads="1"/>
          </p:cNvSpPr>
          <p:nvPr/>
        </p:nvSpPr>
        <p:spPr bwMode="auto">
          <a:xfrm>
            <a:off x="1187450" y="1700213"/>
            <a:ext cx="44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cs typeface="Tahoma" pitchFamily="34" charset="0"/>
              </a:rPr>
              <a:t>∆a</a:t>
            </a:r>
            <a:endParaRPr lang="en-US" altLang="zh-CN" baseline="-25000">
              <a:cs typeface="Tahoma" pitchFamily="34" charset="0"/>
            </a:endParaRPr>
          </a:p>
        </p:txBody>
      </p:sp>
      <p:sp>
        <p:nvSpPr>
          <p:cNvPr id="31836" name="Text Box 112"/>
          <p:cNvSpPr txBox="1">
            <a:spLocks noChangeArrowheads="1"/>
          </p:cNvSpPr>
          <p:nvPr/>
        </p:nvSpPr>
        <p:spPr bwMode="auto">
          <a:xfrm>
            <a:off x="519113" y="2276475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cs typeface="Tahoma" pitchFamily="34" charset="0"/>
              </a:rPr>
              <a:t>∆b</a:t>
            </a:r>
            <a:endParaRPr lang="en-US" altLang="zh-CN" baseline="-25000">
              <a:cs typeface="Tahoma" pitchFamily="34" charset="0"/>
            </a:endParaRPr>
          </a:p>
        </p:txBody>
      </p:sp>
      <p:sp>
        <p:nvSpPr>
          <p:cNvPr id="31837" name="Rectangle 107"/>
          <p:cNvSpPr>
            <a:spLocks noChangeArrowheads="1"/>
          </p:cNvSpPr>
          <p:nvPr/>
        </p:nvSpPr>
        <p:spPr bwMode="auto">
          <a:xfrm>
            <a:off x="6072188" y="450056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0</a:t>
            </a:r>
            <a:endParaRPr lang="en-US" altLang="zh-CN" baseline="-25000">
              <a:solidFill>
                <a:srgbClr val="0B690D"/>
              </a:solidFill>
            </a:endParaRPr>
          </a:p>
        </p:txBody>
      </p:sp>
      <p:sp>
        <p:nvSpPr>
          <p:cNvPr id="31838" name="Rectangle 107"/>
          <p:cNvSpPr>
            <a:spLocks noChangeArrowheads="1"/>
          </p:cNvSpPr>
          <p:nvPr/>
        </p:nvSpPr>
        <p:spPr bwMode="auto">
          <a:xfrm>
            <a:off x="5572125" y="407193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0</a:t>
            </a:r>
            <a:endParaRPr lang="en-US" altLang="zh-CN" baseline="-25000">
              <a:solidFill>
                <a:srgbClr val="0B69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Concept of Fractal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Mandelbrot Set and Julia Set</a:t>
            </a:r>
          </a:p>
          <a:p>
            <a:r>
              <a:rPr lang="en-US" altLang="zh-CN" dirty="0" smtClean="0">
                <a:ea typeface="SimSun" pitchFamily="2" charset="-122"/>
              </a:rPr>
              <a:t>2D Fractal Rendering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44D-8857-4782-B5AD-207F6ECCF5A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259321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34" y="3429000"/>
            <a:ext cx="216884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52" y="3429000"/>
            <a:ext cx="216884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4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Your Task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chemeClr val="tx2"/>
                </a:solidFill>
              </a:rPr>
              <a:t>void </a:t>
            </a:r>
            <a:r>
              <a:rPr lang="en-US" altLang="zh-CN" sz="1800" b="1" smtClean="0">
                <a:solidFill>
                  <a:schemeClr val="tx2"/>
                </a:solidFill>
              </a:rPr>
              <a:t>Julia</a:t>
            </a:r>
            <a:r>
              <a:rPr lang="en-US" altLang="zh-CN" sz="1800" smtClean="0">
                <a:solidFill>
                  <a:schemeClr val="tx2"/>
                </a:solidFill>
              </a:rPr>
              <a:t>(double left, double right, double bottom, double top, double a, double b, int winwidth, int winheight, unsigned char *map);</a:t>
            </a:r>
          </a:p>
          <a:p>
            <a:pPr lvl="1"/>
            <a:endParaRPr lang="en-US" altLang="zh-CN" sz="2000" b="1" smtClean="0"/>
          </a:p>
          <a:p>
            <a:pPr lvl="1"/>
            <a:r>
              <a:rPr lang="en-US" altLang="zh-CN" sz="2000" b="1" smtClean="0"/>
              <a:t>Left, right, bottom, top, winwidth, winheight, map, </a:t>
            </a:r>
            <a:r>
              <a:rPr lang="en-US" altLang="zh-CN" sz="2000" smtClean="0"/>
              <a:t>same as Mandelbrot Set.</a:t>
            </a:r>
          </a:p>
          <a:p>
            <a:pPr lvl="1"/>
            <a:endParaRPr lang="en-US" altLang="zh-CN" sz="2000" smtClean="0"/>
          </a:p>
          <a:p>
            <a:pPr lvl="1"/>
            <a:r>
              <a:rPr lang="en-US" altLang="zh-CN" sz="2000" smtClean="0"/>
              <a:t> </a:t>
            </a:r>
            <a:r>
              <a:rPr lang="en-US" altLang="zh-CN" sz="2000" b="1" smtClean="0"/>
              <a:t>a </a:t>
            </a:r>
            <a:r>
              <a:rPr lang="en-US" altLang="zh-CN" sz="2000" smtClean="0"/>
              <a:t>,</a:t>
            </a:r>
            <a:r>
              <a:rPr lang="en-US" altLang="zh-CN" sz="2000" b="1" smtClean="0"/>
              <a:t> b</a:t>
            </a:r>
            <a:r>
              <a:rPr lang="en-US" altLang="zh-CN" sz="2000" smtClean="0"/>
              <a:t> -- in Julia(), define the complex number c=a+ib. </a:t>
            </a:r>
          </a:p>
          <a:p>
            <a:pPr lvl="1"/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388E-BB61-45D1-9C57-F8CDD38A29F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2040F-37D4-43F6-97BE-76EE1928DEF9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33795" name="Group 7"/>
          <p:cNvGrpSpPr>
            <a:grpSpLocks/>
          </p:cNvGrpSpPr>
          <p:nvPr/>
        </p:nvGrpSpPr>
        <p:grpSpPr bwMode="auto">
          <a:xfrm>
            <a:off x="1116013" y="785813"/>
            <a:ext cx="6932612" cy="5010150"/>
            <a:chOff x="1115568" y="1142984"/>
            <a:chExt cx="6933033" cy="5010176"/>
          </a:xfrm>
        </p:grpSpPr>
        <p:pic>
          <p:nvPicPr>
            <p:cNvPr id="3379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6" y="1142984"/>
              <a:ext cx="6905625" cy="366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568" y="4857760"/>
              <a:ext cx="627697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3938" y="779463"/>
            <a:ext cx="1668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Complex plane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516688" y="692150"/>
            <a:ext cx="99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Window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/>
          </p:nvPr>
        </p:nvGraphicFramePr>
        <p:xfrm>
          <a:off x="6011863" y="2276475"/>
          <a:ext cx="2087562" cy="21336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1162"/>
                <a:gridCol w="419100"/>
                <a:gridCol w="4191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82" name="Group 42"/>
          <p:cNvGraphicFramePr>
            <a:graphicFrameLocks noGrp="1"/>
          </p:cNvGraphicFramePr>
          <p:nvPr/>
        </p:nvGraphicFramePr>
        <p:xfrm>
          <a:off x="1187450" y="2276475"/>
          <a:ext cx="2087563" cy="21336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1163"/>
                <a:gridCol w="419100"/>
                <a:gridCol w="4191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08" name="Oval 107"/>
          <p:cNvSpPr/>
          <p:nvPr/>
        </p:nvSpPr>
        <p:spPr>
          <a:xfrm>
            <a:off x="2670175" y="3409950"/>
            <a:ext cx="46038" cy="460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550" y="3429000"/>
            <a:ext cx="2928938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41412" y="3233738"/>
            <a:ext cx="3071813" cy="1588"/>
          </a:xfrm>
          <a:prstGeom prst="straightConnector1">
            <a:avLst/>
          </a:prstGeom>
          <a:ln w="15875">
            <a:solidFill>
              <a:srgbClr val="0B69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3348038" y="3500438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max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684213" y="3500438"/>
            <a:ext cx="546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min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2000250" y="1857375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y</a:t>
            </a:r>
            <a:r>
              <a:rPr lang="en-US" altLang="zh-CN" baseline="-25000"/>
              <a:t>max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1857375" y="4500563"/>
            <a:ext cx="547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y</a:t>
            </a:r>
            <a:r>
              <a:rPr lang="en-US" altLang="zh-CN" baseline="-25000"/>
              <a:t>min</a:t>
            </a:r>
          </a:p>
        </p:txBody>
      </p:sp>
      <p:sp>
        <p:nvSpPr>
          <p:cNvPr id="2" name="Left Brace 118"/>
          <p:cNvSpPr/>
          <p:nvPr/>
        </p:nvSpPr>
        <p:spPr>
          <a:xfrm>
            <a:off x="1008063" y="2276475"/>
            <a:ext cx="107950" cy="361950"/>
          </a:xfrm>
          <a:prstGeom prst="leftBrace">
            <a:avLst>
              <a:gd name="adj1" fmla="val 37333"/>
              <a:gd name="adj2" fmla="val 49298"/>
            </a:avLst>
          </a:prstGeom>
          <a:ln>
            <a:solidFill>
              <a:srgbClr val="0B69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altLang="zh-CN"/>
          </a:p>
        </p:txBody>
      </p:sp>
      <p:sp>
        <p:nvSpPr>
          <p:cNvPr id="3" name="Left Brace 116"/>
          <p:cNvSpPr>
            <a:spLocks/>
          </p:cNvSpPr>
          <p:nvPr/>
        </p:nvSpPr>
        <p:spPr bwMode="auto">
          <a:xfrm rot="5400000" flipV="1">
            <a:off x="1402556" y="1916907"/>
            <a:ext cx="73025" cy="360362"/>
          </a:xfrm>
          <a:prstGeom prst="leftBrace">
            <a:avLst>
              <a:gd name="adj1" fmla="val 23029"/>
              <a:gd name="adj2" fmla="val 49296"/>
            </a:avLst>
          </a:prstGeom>
          <a:noFill/>
          <a:ln w="9525" algn="ctr">
            <a:solidFill>
              <a:srgbClr val="0B690D"/>
            </a:solidFill>
            <a:round/>
            <a:headEnd/>
            <a:tailEnd/>
          </a:ln>
        </p:spPr>
        <p:txBody>
          <a:bodyPr vert="eaVert" anchor="ctr"/>
          <a:lstStyle/>
          <a:p>
            <a:pPr algn="ctr"/>
            <a:endParaRPr lang="en-US" altLang="zh-CN">
              <a:latin typeface="Perpetua" pitchFamily="18" charset="0"/>
            </a:endParaRPr>
          </a:p>
        </p:txBody>
      </p:sp>
      <p:sp>
        <p:nvSpPr>
          <p:cNvPr id="34905" name="Text Box 93"/>
          <p:cNvSpPr txBox="1">
            <a:spLocks noChangeArrowheads="1"/>
          </p:cNvSpPr>
          <p:nvPr/>
        </p:nvSpPr>
        <p:spPr bwMode="auto">
          <a:xfrm>
            <a:off x="1187450" y="17002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cs typeface="Tahoma" pitchFamily="34" charset="0"/>
              </a:rPr>
              <a:t>∆x</a:t>
            </a:r>
            <a:endParaRPr lang="en-US" altLang="zh-CN" baseline="-25000">
              <a:cs typeface="Tahoma" pitchFamily="34" charset="0"/>
            </a:endParaRPr>
          </a:p>
        </p:txBody>
      </p:sp>
      <p:sp>
        <p:nvSpPr>
          <p:cNvPr id="34906" name="Text Box 94"/>
          <p:cNvSpPr txBox="1">
            <a:spLocks noChangeArrowheads="1"/>
          </p:cNvSpPr>
          <p:nvPr/>
        </p:nvSpPr>
        <p:spPr bwMode="auto">
          <a:xfrm>
            <a:off x="519113" y="2276475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>
                <a:cs typeface="Tahoma" pitchFamily="34" charset="0"/>
              </a:rPr>
              <a:t>∆y</a:t>
            </a:r>
            <a:endParaRPr lang="en-US" altLang="zh-CN" baseline="-25000">
              <a:cs typeface="Tahoma" pitchFamily="34" charset="0"/>
            </a:endParaRPr>
          </a:p>
        </p:txBody>
      </p:sp>
      <p:sp>
        <p:nvSpPr>
          <p:cNvPr id="34907" name="Rectangle 107"/>
          <p:cNvSpPr>
            <a:spLocks noChangeArrowheads="1"/>
          </p:cNvSpPr>
          <p:nvPr/>
        </p:nvSpPr>
        <p:spPr bwMode="auto">
          <a:xfrm>
            <a:off x="7786688" y="4500563"/>
            <a:ext cx="80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p</a:t>
            </a:r>
            <a:r>
              <a:rPr lang="en-US" altLang="zh-CN" baseline="-25000">
                <a:solidFill>
                  <a:srgbClr val="0B690D"/>
                </a:solidFill>
              </a:rPr>
              <a:t>max</a:t>
            </a:r>
            <a:r>
              <a:rPr lang="en-US" altLang="zh-CN">
                <a:solidFill>
                  <a:srgbClr val="0B690D"/>
                </a:solidFill>
              </a:rPr>
              <a:t>-1</a:t>
            </a:r>
          </a:p>
        </p:txBody>
      </p:sp>
      <p:sp>
        <p:nvSpPr>
          <p:cNvPr id="34908" name="Rectangle 108"/>
          <p:cNvSpPr>
            <a:spLocks noChangeArrowheads="1"/>
          </p:cNvSpPr>
          <p:nvPr/>
        </p:nvSpPr>
        <p:spPr bwMode="auto">
          <a:xfrm>
            <a:off x="5143500" y="2286000"/>
            <a:ext cx="80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q</a:t>
            </a:r>
            <a:r>
              <a:rPr lang="en-US" altLang="zh-CN" baseline="-25000">
                <a:solidFill>
                  <a:srgbClr val="0B690D"/>
                </a:solidFill>
              </a:rPr>
              <a:t>max</a:t>
            </a:r>
            <a:r>
              <a:rPr lang="en-US" altLang="zh-CN">
                <a:solidFill>
                  <a:srgbClr val="0B690D"/>
                </a:solidFill>
              </a:rPr>
              <a:t>-1</a:t>
            </a:r>
            <a:endParaRPr lang="en-US" altLang="zh-CN" baseline="-25000">
              <a:solidFill>
                <a:srgbClr val="0B690D"/>
              </a:solidFill>
            </a:endParaRPr>
          </a:p>
        </p:txBody>
      </p:sp>
      <p:sp>
        <p:nvSpPr>
          <p:cNvPr id="34909" name="Rectangle 107"/>
          <p:cNvSpPr>
            <a:spLocks noChangeArrowheads="1"/>
          </p:cNvSpPr>
          <p:nvPr/>
        </p:nvSpPr>
        <p:spPr bwMode="auto">
          <a:xfrm>
            <a:off x="6072188" y="450056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0</a:t>
            </a:r>
            <a:endParaRPr lang="en-US" altLang="zh-CN" baseline="-25000">
              <a:solidFill>
                <a:srgbClr val="0B690D"/>
              </a:solidFill>
            </a:endParaRPr>
          </a:p>
        </p:txBody>
      </p:sp>
      <p:sp>
        <p:nvSpPr>
          <p:cNvPr id="34910" name="Rectangle 107"/>
          <p:cNvSpPr>
            <a:spLocks noChangeArrowheads="1"/>
          </p:cNvSpPr>
          <p:nvPr/>
        </p:nvSpPr>
        <p:spPr bwMode="auto">
          <a:xfrm>
            <a:off x="5572125" y="407193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B690D"/>
                </a:solidFill>
              </a:rPr>
              <a:t>0</a:t>
            </a:r>
            <a:endParaRPr lang="en-US" altLang="zh-CN" baseline="-25000">
              <a:solidFill>
                <a:srgbClr val="0B69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D7E07-AE9C-4EFC-93EA-F4754FA4780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6867" name="WordArt 6"/>
          <p:cNvSpPr>
            <a:spLocks noChangeArrowheads="1" noChangeShapeType="1" noTextEdit="1"/>
          </p:cNvSpPr>
          <p:nvPr/>
        </p:nvSpPr>
        <p:spPr bwMode="auto">
          <a:xfrm>
            <a:off x="1908175" y="2636838"/>
            <a:ext cx="5616575" cy="1438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Thank you!</a:t>
            </a:r>
            <a:endParaRPr lang="zh-CN" altLang="en-US" sz="36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Fractal is a set of points that has irregular shapes or boundaries of fractional </a:t>
            </a:r>
            <a:r>
              <a:rPr lang="en-US" altLang="zh-CN" dirty="0" smtClean="0"/>
              <a:t>dimensions.</a:t>
            </a:r>
          </a:p>
          <a:p>
            <a:pPr lvl="1"/>
            <a:r>
              <a:rPr lang="en-US" altLang="zh-CN" dirty="0" smtClean="0"/>
              <a:t>For example, the Mandelbrot fractal is a fractal defined in the complex plane: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44D-8857-4782-B5AD-207F6ECCF5A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10" descr="mandbw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42320"/>
            <a:ext cx="359886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Self-similarity is a characteristic property of fractals.</a:t>
            </a:r>
          </a:p>
          <a:p>
            <a:r>
              <a:rPr lang="en-US" altLang="zh-CN" dirty="0" smtClean="0"/>
              <a:t>Fractals may be exactly the same at every scale, or nearly the same at different scales.</a:t>
            </a:r>
            <a:endParaRPr lang="zh-CN" altLang="en-US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44D-8857-4782-B5AD-207F6ECCF5A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59467"/>
            <a:ext cx="2577863" cy="200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47" y="2896467"/>
            <a:ext cx="2333478" cy="180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95" y="2885118"/>
            <a:ext cx="2340122" cy="183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47" y="4765148"/>
            <a:ext cx="2340122" cy="181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95" y="4765148"/>
            <a:ext cx="2340122" cy="181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Review: Complex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50" y="5921697"/>
            <a:ext cx="457200" cy="457200"/>
          </a:xfrm>
        </p:spPr>
        <p:txBody>
          <a:bodyPr/>
          <a:lstStyle/>
          <a:p>
            <a:pPr>
              <a:defRPr/>
            </a:pPr>
            <a:fld id="{5EAB2BE3-2FE7-48AB-8D98-822399AC5AC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3703933"/>
              </p:ext>
            </p:extLst>
          </p:nvPr>
        </p:nvGraphicFramePr>
        <p:xfrm>
          <a:off x="2928938" y="2003897"/>
          <a:ext cx="20716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609480" imgH="177480" progId="Equation.3">
                  <p:embed/>
                </p:oleObj>
              </mc:Choice>
              <mc:Fallback>
                <p:oleObj name="Equation" r:id="rId3" imgW="6094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03897"/>
                        <a:ext cx="20716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3286125" y="2757959"/>
            <a:ext cx="1046163" cy="369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dirty="0"/>
              <a:t>real part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3857625" y="1484784"/>
            <a:ext cx="1641475" cy="369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imaginary unit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822701" y="2650009"/>
            <a:ext cx="214312" cy="15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678363" y="2650009"/>
            <a:ext cx="214312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10"/>
          <p:cNvSpPr txBox="1">
            <a:spLocks noChangeArrowheads="1"/>
          </p:cNvSpPr>
          <p:nvPr/>
        </p:nvSpPr>
        <p:spPr bwMode="auto">
          <a:xfrm>
            <a:off x="4500563" y="2746847"/>
            <a:ext cx="1665287" cy="368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/>
              <a:t>imaginary part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99769" y="1984053"/>
            <a:ext cx="28575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4" descr="\,(a + bi) + (c + di) = (a + c) + (b + d)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569022"/>
            <a:ext cx="3162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5" descr="\,(a + bi) - (c + di) = (a - c) + (b - d)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921447"/>
            <a:ext cx="3171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\,(a + bi) (c + di) = ac + bci + adi + bd i^2 = (ac - bd) + (bc + ad)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4278635"/>
            <a:ext cx="5114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17"/>
          <p:cNvSpPr>
            <a:spLocks noChangeArrowheads="1"/>
          </p:cNvSpPr>
          <p:nvPr/>
        </p:nvSpPr>
        <p:spPr bwMode="auto">
          <a:xfrm>
            <a:off x="735013" y="3497585"/>
            <a:ext cx="16764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0" hangingPunct="0"/>
            <a:r>
              <a:rPr lang="en-US" altLang="zh-CN" sz="2200" b="1">
                <a:latin typeface="Perpetua" pitchFamily="18" charset="0"/>
              </a:rPr>
              <a:t>“ + ”:</a:t>
            </a:r>
            <a:r>
              <a:rPr lang="en-US" altLang="zh-CN" sz="2200">
                <a:latin typeface="Perpetua" pitchFamily="18" charset="0"/>
              </a:rPr>
              <a:t>    </a:t>
            </a:r>
          </a:p>
          <a:p>
            <a:pPr lvl="1" eaLnBrk="0" hangingPunct="0"/>
            <a:r>
              <a:rPr lang="en-US" altLang="zh-CN" sz="2200" b="1">
                <a:latin typeface="Perpetua" pitchFamily="18" charset="0"/>
              </a:rPr>
              <a:t>“ - ”:</a:t>
            </a:r>
            <a:r>
              <a:rPr lang="en-US" altLang="zh-CN" sz="2200">
                <a:latin typeface="Perpetua" pitchFamily="18" charset="0"/>
              </a:rPr>
              <a:t>    </a:t>
            </a:r>
          </a:p>
          <a:p>
            <a:pPr lvl="1" eaLnBrk="0" hangingPunct="0"/>
            <a:r>
              <a:rPr lang="en-US" altLang="zh-CN" sz="2200" b="1">
                <a:latin typeface="Perpetua" pitchFamily="18" charset="0"/>
              </a:rPr>
              <a:t>“ * ”:</a:t>
            </a:r>
            <a:r>
              <a:rPr lang="en-US" altLang="zh-CN" sz="2200">
                <a:latin typeface="Perpetua" pitchFamily="18" charset="0"/>
              </a:rPr>
              <a:t>    </a:t>
            </a:r>
          </a:p>
        </p:txBody>
      </p:sp>
      <p:sp>
        <p:nvSpPr>
          <p:cNvPr id="7183" name="TextBox 18"/>
          <p:cNvSpPr txBox="1">
            <a:spLocks noChangeArrowheads="1"/>
          </p:cNvSpPr>
          <p:nvPr/>
        </p:nvSpPr>
        <p:spPr bwMode="auto">
          <a:xfrm>
            <a:off x="714375" y="3068960"/>
            <a:ext cx="1963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2400">
                <a:solidFill>
                  <a:schemeClr val="accent2"/>
                </a:solidFill>
              </a:rPr>
              <a:t> Operations:</a:t>
            </a:r>
          </a:p>
        </p:txBody>
      </p:sp>
      <p:sp>
        <p:nvSpPr>
          <p:cNvPr id="7184" name="TextBox 19"/>
          <p:cNvSpPr txBox="1">
            <a:spLocks noChangeArrowheads="1"/>
          </p:cNvSpPr>
          <p:nvPr/>
        </p:nvSpPr>
        <p:spPr bwMode="auto">
          <a:xfrm>
            <a:off x="714375" y="4640585"/>
            <a:ext cx="191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CN" sz="2400">
                <a:solidFill>
                  <a:schemeClr val="accent2"/>
                </a:solidFill>
              </a:rPr>
              <a:t> Magnitude:</a:t>
            </a:r>
          </a:p>
        </p:txBody>
      </p:sp>
      <p:graphicFrame>
        <p:nvGraphicFramePr>
          <p:cNvPr id="71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749439"/>
              </p:ext>
            </p:extLst>
          </p:nvPr>
        </p:nvGraphicFramePr>
        <p:xfrm>
          <a:off x="1143000" y="5140647"/>
          <a:ext cx="2000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8" imgW="863225" imgH="291973" progId="Equation.3">
                  <p:embed/>
                </p:oleObj>
              </mc:Choice>
              <mc:Fallback>
                <p:oleObj name="Equation" r:id="rId8" imgW="863225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40647"/>
                        <a:ext cx="2000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552220" y="4580557"/>
            <a:ext cx="2322934" cy="1928811"/>
            <a:chOff x="6552220" y="4869160"/>
            <a:chExt cx="2322934" cy="192881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552220" y="6465316"/>
              <a:ext cx="2322934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948264" y="4869160"/>
              <a:ext cx="0" cy="174017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948264" y="5493208"/>
              <a:ext cx="801427" cy="0"/>
            </a:xfrm>
            <a:prstGeom prst="line">
              <a:avLst/>
            </a:prstGeom>
            <a:ln w="2222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49691" y="5529212"/>
              <a:ext cx="0" cy="936104"/>
            </a:xfrm>
            <a:prstGeom prst="line">
              <a:avLst/>
            </a:prstGeom>
            <a:ln w="2222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713687" y="545720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57819"/>
                </p:ext>
              </p:extLst>
            </p:nvPr>
          </p:nvGraphicFramePr>
          <p:xfrm>
            <a:off x="7596336" y="6440641"/>
            <a:ext cx="324846" cy="357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96336" y="6440641"/>
                          <a:ext cx="324846" cy="3573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99888"/>
                </p:ext>
              </p:extLst>
            </p:nvPr>
          </p:nvGraphicFramePr>
          <p:xfrm>
            <a:off x="6600825" y="5281910"/>
            <a:ext cx="32543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12" imgW="126720" imgH="177480" progId="Equation.3">
                    <p:embed/>
                  </p:oleObj>
                </mc:Choice>
                <mc:Fallback>
                  <p:oleObj name="Equation" r:id="rId12" imgW="12672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825" y="5281910"/>
                          <a:ext cx="325438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6560934" y="6381328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omplex plane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mandbw_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680991"/>
            <a:ext cx="359886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73238"/>
            <a:ext cx="8229600" cy="3370262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Mandelbrot Set --- the set of all complex numbers </a:t>
            </a:r>
            <a:r>
              <a:rPr lang="en-US" altLang="zh-CN" sz="2000" i="1" dirty="0" smtClean="0"/>
              <a:t>c</a:t>
            </a:r>
            <a:r>
              <a:rPr lang="en-US" altLang="zh-CN" sz="2000" dirty="0" smtClean="0"/>
              <a:t> such that </a:t>
            </a:r>
            <a:r>
              <a:rPr lang="en-US" altLang="zh-CN" sz="2000" dirty="0" err="1" smtClean="0"/>
              <a:t>z</a:t>
            </a:r>
            <a:r>
              <a:rPr lang="en-US" altLang="zh-CN" sz="2000" baseline="-10000" dirty="0" err="1" smtClean="0"/>
              <a:t>n</a:t>
            </a:r>
            <a:r>
              <a:rPr lang="en-US" altLang="zh-CN" sz="2000" dirty="0" smtClean="0"/>
              <a:t> is finite as n goes to infinity.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912"/>
            <a:ext cx="5992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B1D26-B11B-45BF-B6A3-8E7DF003A3EF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28625" y="285750"/>
            <a:ext cx="8715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en-US" altLang="zh-CN" sz="3800" dirty="0" smtClean="0">
                <a:solidFill>
                  <a:schemeClr val="tx2"/>
                </a:solidFill>
                <a:latin typeface="+mj-lt"/>
                <a:cs typeface="+mj-cs"/>
              </a:rPr>
              <a:t>What </a:t>
            </a:r>
            <a:r>
              <a:rPr lang="en-US" altLang="zh-CN" sz="3800" dirty="0">
                <a:solidFill>
                  <a:schemeClr val="tx2"/>
                </a:solidFill>
                <a:latin typeface="+mj-lt"/>
                <a:cs typeface="+mj-cs"/>
              </a:rPr>
              <a:t>is Mandelbrot Set ?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85813" y="4894263"/>
            <a:ext cx="5316538" cy="923925"/>
            <a:chOff x="495" y="3083"/>
            <a:chExt cx="3349" cy="582"/>
          </a:xfrm>
        </p:grpSpPr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495" y="3083"/>
              <a:ext cx="261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accent2"/>
                  </a:solidFill>
                </a:rPr>
                <a:t>Example.2</a:t>
              </a:r>
            </a:p>
            <a:p>
              <a:pPr eaLnBrk="1" hangingPunct="1"/>
              <a:r>
                <a:rPr lang="en-US" altLang="zh-CN" dirty="0"/>
                <a:t>For </a:t>
              </a:r>
              <a:r>
                <a:rPr lang="en-US" altLang="zh-CN" i="1" dirty="0"/>
                <a:t>c </a:t>
              </a:r>
              <a:r>
                <a:rPr lang="en-US" altLang="zh-CN" dirty="0"/>
                <a:t>=-1+0*i, </a:t>
              </a:r>
              <a:r>
                <a:rPr lang="en-US" altLang="zh-CN" dirty="0" smtClean="0"/>
                <a:t>the </a:t>
              </a:r>
              <a:r>
                <a:rPr lang="en-US" altLang="zh-CN" dirty="0"/>
                <a:t>sequence is </a:t>
              </a:r>
              <a:endParaRPr lang="en-US" altLang="zh-CN" dirty="0" smtClean="0"/>
            </a:p>
            <a:p>
              <a:pPr eaLnBrk="1" hangingPunct="1"/>
              <a:r>
                <a:rPr lang="en-US" altLang="zh-CN" dirty="0" smtClean="0"/>
                <a:t>{</a:t>
              </a:r>
              <a:r>
                <a:rPr lang="en-US" altLang="zh-CN" dirty="0"/>
                <a:t>0, -1, 0, -1, 0,…}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616" y="3379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FF0000"/>
                  </a:solidFill>
                </a:rPr>
                <a:t>c</a:t>
              </a:r>
              <a:endParaRPr lang="en-US" altLang="zh-CN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753" y="3231"/>
              <a:ext cx="91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85813" y="3786187"/>
            <a:ext cx="7297736" cy="1924049"/>
            <a:chOff x="495" y="2385"/>
            <a:chExt cx="4597" cy="1212"/>
          </a:xfrm>
        </p:grpSpPr>
        <p:sp>
          <p:nvSpPr>
            <p:cNvPr id="9225" name="Text Box 13"/>
            <p:cNvSpPr txBox="1">
              <a:spLocks noChangeArrowheads="1"/>
            </p:cNvSpPr>
            <p:nvPr/>
          </p:nvSpPr>
          <p:spPr bwMode="auto">
            <a:xfrm>
              <a:off x="495" y="2385"/>
              <a:ext cx="261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accent2"/>
                  </a:solidFill>
                </a:rPr>
                <a:t>Example.1</a:t>
              </a:r>
            </a:p>
            <a:p>
              <a:pPr eaLnBrk="1" hangingPunct="1"/>
              <a:r>
                <a:rPr lang="en-US" altLang="zh-CN" dirty="0"/>
                <a:t>For </a:t>
              </a:r>
              <a:r>
                <a:rPr lang="en-US" altLang="zh-CN" i="1" dirty="0"/>
                <a:t>c </a:t>
              </a:r>
              <a:r>
                <a:rPr lang="en-US" altLang="zh-CN" dirty="0"/>
                <a:t>=</a:t>
              </a:r>
              <a:r>
                <a:rPr lang="en-US" altLang="zh-CN" dirty="0" smtClean="0"/>
                <a:t>1+0*i, the </a:t>
              </a:r>
              <a:r>
                <a:rPr lang="en-US" altLang="zh-CN" dirty="0"/>
                <a:t>sequence is </a:t>
              </a:r>
              <a:endParaRPr lang="en-US" altLang="zh-CN" dirty="0" smtClean="0"/>
            </a:p>
            <a:p>
              <a:pPr eaLnBrk="1" hangingPunct="1"/>
              <a:r>
                <a:rPr lang="en-US" altLang="zh-CN" dirty="0" smtClean="0"/>
                <a:t>{</a:t>
              </a:r>
              <a:r>
                <a:rPr lang="en-US" altLang="zh-CN" dirty="0"/>
                <a:t>0, 1, 2, 5, 26,…}</a:t>
              </a:r>
            </a:p>
          </p:txBody>
        </p:sp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4910" y="3366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FF0000"/>
                  </a:solidFill>
                </a:rPr>
                <a:t>c</a:t>
              </a:r>
              <a:endParaRPr lang="en-US" altLang="zh-CN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227" name="Line 15"/>
            <p:cNvSpPr>
              <a:spLocks noChangeShapeType="1"/>
            </p:cNvSpPr>
            <p:nvPr/>
          </p:nvSpPr>
          <p:spPr bwMode="auto">
            <a:xfrm flipV="1">
              <a:off x="5019" y="3254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03135"/>
              </p:ext>
            </p:extLst>
          </p:nvPr>
        </p:nvGraphicFramePr>
        <p:xfrm>
          <a:off x="2267744" y="3124769"/>
          <a:ext cx="3251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6" imgW="1257120" imgH="228600" progId="Equation.3">
                  <p:embed/>
                </p:oleObj>
              </mc:Choice>
              <mc:Fallback>
                <p:oleObj name="Equation" r:id="rId6" imgW="1257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24769"/>
                        <a:ext cx="3251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85813" y="5805264"/>
            <a:ext cx="12659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Exercise:</a:t>
            </a:r>
          </a:p>
          <a:p>
            <a:pPr eaLnBrk="1" hangingPunct="1"/>
            <a:r>
              <a:rPr lang="en-US" altLang="zh-CN" i="1" dirty="0" smtClean="0"/>
              <a:t>c </a:t>
            </a:r>
            <a:r>
              <a:rPr lang="en-US" altLang="zh-CN" dirty="0"/>
              <a:t>=-</a:t>
            </a:r>
            <a:r>
              <a:rPr lang="en-US" altLang="zh-CN" dirty="0" smtClean="0"/>
              <a:t>1+i</a:t>
            </a:r>
          </a:p>
          <a:p>
            <a:pPr eaLnBrk="1" hangingPunct="1"/>
            <a:r>
              <a:rPr lang="en-US" altLang="zh-CN" i="1" dirty="0" smtClean="0"/>
              <a:t>c </a:t>
            </a:r>
            <a:r>
              <a:rPr lang="en-US" altLang="zh-CN" dirty="0" smtClean="0"/>
              <a:t>= 1 -i</a:t>
            </a:r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835696" y="6095037"/>
            <a:ext cx="4847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{0, -1+i, -1-i, -1+3*i, -9-5*i, 55+91i…}</a:t>
            </a:r>
          </a:p>
          <a:p>
            <a:r>
              <a:rPr lang="en-US" altLang="zh-CN" dirty="0" smtClean="0"/>
              <a:t>{0, 1-i, 1-3*i, 7-7*i, 1+97*i, -9407+193*i…}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What </a:t>
            </a:r>
            <a:r>
              <a:rPr lang="en-US" altLang="zh-CN" dirty="0" smtClean="0">
                <a:ea typeface="SimSun" pitchFamily="2" charset="-122"/>
              </a:rPr>
              <a:t>is Julia Set?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D1270-686B-44C7-995B-910B4B3D2DB0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Fix c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Each Julia Set corresponds to a complex number c 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643188"/>
            <a:ext cx="72151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02557"/>
              </p:ext>
            </p:extLst>
          </p:nvPr>
        </p:nvGraphicFramePr>
        <p:xfrm>
          <a:off x="2339752" y="3284984"/>
          <a:ext cx="35798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1384200" imgH="228600" progId="Equation.3">
                  <p:embed/>
                </p:oleObj>
              </mc:Choice>
              <mc:Fallback>
                <p:oleObj name="Equation" r:id="rId5" imgW="1384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84984"/>
                        <a:ext cx="35798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85813" y="4509120"/>
            <a:ext cx="55863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</a:rPr>
              <a:t>Example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/>
              <a:t>For </a:t>
            </a:r>
            <a:r>
              <a:rPr lang="en-US" altLang="zh-CN" i="1" dirty="0"/>
              <a:t>c </a:t>
            </a:r>
            <a:r>
              <a:rPr lang="en-US" altLang="zh-CN" dirty="0"/>
              <a:t>=</a:t>
            </a:r>
            <a:r>
              <a:rPr lang="en-US" altLang="zh-CN" dirty="0" smtClean="0"/>
              <a:t>1+0*i, z =1+0*i the </a:t>
            </a:r>
            <a:r>
              <a:rPr lang="en-US" altLang="zh-CN" dirty="0"/>
              <a:t>sequence is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{1</a:t>
            </a:r>
            <a:r>
              <a:rPr lang="en-US" altLang="zh-CN" dirty="0"/>
              <a:t>, 2, 5, </a:t>
            </a:r>
            <a:r>
              <a:rPr lang="en-US" altLang="zh-CN" dirty="0" smtClean="0"/>
              <a:t>26, 677…}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74638"/>
            <a:ext cx="8715375" cy="1143000"/>
          </a:xfrm>
        </p:spPr>
        <p:txBody>
          <a:bodyPr/>
          <a:lstStyle/>
          <a:p>
            <a:pPr eaLnBrk="1" hangingPunct="1"/>
            <a:r>
              <a:rPr lang="en-US" altLang="zh-CN" sz="3800" dirty="0" smtClean="0">
                <a:ea typeface="SimSun" pitchFamily="2" charset="-122"/>
              </a:rPr>
              <a:t>Mandelbrot Set and Julia Set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77925" y="3117850"/>
            <a:ext cx="6923088" cy="815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Defined in complex plane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Present a sequence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"/>
          <a:stretch>
            <a:fillRect/>
          </a:stretch>
        </p:blipFill>
        <p:spPr bwMode="auto">
          <a:xfrm>
            <a:off x="2071688" y="2268538"/>
            <a:ext cx="37147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470C-0238-4617-AC33-F44B7B91DFEF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000125" y="1857375"/>
            <a:ext cx="1252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Perpetua" pitchFamily="18" charset="0"/>
              </a:rPr>
              <a:t>The rule is:</a:t>
            </a:r>
          </a:p>
        </p:txBody>
      </p:sp>
      <p:graphicFrame>
        <p:nvGraphicFramePr>
          <p:cNvPr id="1129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9582"/>
              </p:ext>
            </p:extLst>
          </p:nvPr>
        </p:nvGraphicFramePr>
        <p:xfrm>
          <a:off x="1116013" y="4221163"/>
          <a:ext cx="6913562" cy="1368426"/>
        </p:xfrm>
        <a:graphic>
          <a:graphicData uri="http://schemas.openxmlformats.org/drawingml/2006/table">
            <a:tbl>
              <a:tblPr/>
              <a:tblGrid>
                <a:gridCol w="1799803"/>
                <a:gridCol w="2808709"/>
                <a:gridCol w="230505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Two factors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Mandelbrot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Julia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change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z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zh-CN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fix (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z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0</a:t>
                      </a:r>
                      <a:r>
                        <a:rPr kumimoji="0" lang="en-US" altLang="zh-CN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=0)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Perpetua" pitchFamily="18" charset="0"/>
                          <a:ea typeface="SimSun" pitchFamily="2" charset="-122"/>
                        </a:rPr>
                        <a:t>change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scene3d>
          <a:camera prst="orthographicFront">
            <a:rot lat="0" lon="0" rev="0"/>
          </a:camera>
          <a:lightRig rig="threePt" dir="t"/>
        </a:scene3d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7238</TotalTime>
  <Words>1116</Words>
  <Application>Microsoft Office PowerPoint</Application>
  <PresentationFormat>On-screen Show (4:3)</PresentationFormat>
  <Paragraphs>299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宋体</vt:lpstr>
      <vt:lpstr>PMingLiU</vt:lpstr>
      <vt:lpstr>Impact</vt:lpstr>
      <vt:lpstr>Perpetua</vt:lpstr>
      <vt:lpstr>MingLiU</vt:lpstr>
      <vt:lpstr>幼圆</vt:lpstr>
      <vt:lpstr>Franklin Gothic Book</vt:lpstr>
      <vt:lpstr>Tahoma</vt:lpstr>
      <vt:lpstr>Courier New</vt:lpstr>
      <vt:lpstr>Wingdings 2</vt:lpstr>
      <vt:lpstr>Wingdings</vt:lpstr>
      <vt:lpstr>Equity</vt:lpstr>
      <vt:lpstr>Equation</vt:lpstr>
      <vt:lpstr>2D Fractal Rendering</vt:lpstr>
      <vt:lpstr>Objectives</vt:lpstr>
      <vt:lpstr>Outline</vt:lpstr>
      <vt:lpstr>Fractal</vt:lpstr>
      <vt:lpstr>Fractal</vt:lpstr>
      <vt:lpstr>Review: Complex number</vt:lpstr>
      <vt:lpstr>PowerPoint Presentation</vt:lpstr>
      <vt:lpstr>What is Julia Set?</vt:lpstr>
      <vt:lpstr>Mandelbrot Set and Julia Set</vt:lpstr>
      <vt:lpstr>PowerPoint Presentation</vt:lpstr>
      <vt:lpstr>Rendering Mandelbrot set &amp; Julia set</vt:lpstr>
      <vt:lpstr>Some Key Points in Rendering</vt:lpstr>
      <vt:lpstr>Some Key Points in Rendering</vt:lpstr>
      <vt:lpstr>Determine the Divergence</vt:lpstr>
      <vt:lpstr>Some Key Points in Rendering</vt:lpstr>
      <vt:lpstr>Some Key Points in Rendering</vt:lpstr>
      <vt:lpstr>More Rendering Results</vt:lpstr>
      <vt:lpstr>Demo</vt:lpstr>
      <vt:lpstr>Open GL Introduction</vt:lpstr>
      <vt:lpstr>Open GL Introduction</vt:lpstr>
      <vt:lpstr>PowerPoint Presentation</vt:lpstr>
      <vt:lpstr>About the Template</vt:lpstr>
      <vt:lpstr>PowerPoint Presentation</vt:lpstr>
      <vt:lpstr>About the Template</vt:lpstr>
      <vt:lpstr>Your Task</vt:lpstr>
      <vt:lpstr>Your Task</vt:lpstr>
      <vt:lpstr>Note! Assign color to Pixel (i, j)</vt:lpstr>
      <vt:lpstr>PowerPoint Presentation</vt:lpstr>
      <vt:lpstr>PowerPoint Presentation</vt:lpstr>
      <vt:lpstr>Your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2D Fractal Rendering</dc:title>
  <dc:creator>llu</dc:creator>
  <cp:lastModifiedBy>YuanZhan</cp:lastModifiedBy>
  <cp:revision>301</cp:revision>
  <dcterms:created xsi:type="dcterms:W3CDTF">2006-09-16T05:24:02Z</dcterms:created>
  <dcterms:modified xsi:type="dcterms:W3CDTF">2012-09-21T06:42:37Z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TC100690451033</vt:lpwstr>
  </property>
</Properties>
</file>