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uFillTx/>
              </a:rPr>
              <a:t>黄山</a:t>
            </a:r>
            <a:endParaRPr lang="zh-CN" altLang="en-US" b="1">
              <a:solidFill>
                <a:srgbClr val="FF0000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                                 </a:t>
            </a:r>
            <a:r>
              <a:rPr lang="zh-CN" altLang="en-US" b="1">
                <a:solidFill>
                  <a:srgbClr val="C00000"/>
                </a:solidFill>
                <a:uFillTx/>
              </a:rPr>
              <a:t>张含帅</a:t>
            </a:r>
            <a:endParaRPr lang="zh-CN" altLang="en-US" b="1">
              <a:solidFill>
                <a:srgbClr val="C00000"/>
              </a:solidFill>
              <a:uFillTx/>
            </a:endParaRPr>
          </a:p>
          <a:p>
            <a:r>
              <a:rPr lang="en-US" altLang="zh-CN" b="1">
                <a:solidFill>
                  <a:srgbClr val="C00000"/>
                </a:solidFill>
                <a:uFillTx/>
              </a:rPr>
              <a:t>                                                                                              2015</a:t>
            </a:r>
            <a:r>
              <a:rPr lang="zh-CN" altLang="en-US" b="1">
                <a:solidFill>
                  <a:srgbClr val="C00000"/>
                </a:solidFill>
                <a:uFillTx/>
              </a:rPr>
              <a:t>级</a:t>
            </a:r>
            <a:r>
              <a:rPr lang="en-US" altLang="zh-CN" b="1">
                <a:solidFill>
                  <a:srgbClr val="C00000"/>
                </a:solidFill>
                <a:uFillTx/>
              </a:rPr>
              <a:t>.NET</a:t>
            </a:r>
            <a:endParaRPr lang="en-US" altLang="zh-CN" b="1">
              <a:solidFill>
                <a:srgbClr val="C00000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</a:t>
            </a:r>
            <a:r>
              <a:rPr lang="zh-CN" altLang="en-US" sz="3600" i="1">
                <a:solidFill>
                  <a:schemeClr val="tx1"/>
                </a:solidFill>
                <a:uFillTx/>
              </a:rPr>
              <a:t>五月归来不看山，黄山归来不看岳。</a:t>
            </a:r>
            <a:endParaRPr lang="zh-CN" altLang="en-US" sz="3600" i="1">
              <a:solidFill>
                <a:schemeClr val="tx1"/>
              </a:solidFill>
              <a:uFillTx/>
            </a:endParaRPr>
          </a:p>
          <a:p>
            <a:endParaRPr lang="zh-CN" altLang="en-US" sz="3600" i="1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3600" i="1">
                <a:solidFill>
                  <a:schemeClr val="tx1"/>
                </a:solidFill>
                <a:uFillTx/>
              </a:rPr>
              <a:t>                                                                            </a:t>
            </a:r>
            <a:r>
              <a:rPr lang="en-US" altLang="zh-CN" sz="3600" i="1">
                <a:solidFill>
                  <a:schemeClr val="tx1"/>
                </a:solidFill>
                <a:uFillTx/>
              </a:rPr>
              <a:t>------</a:t>
            </a:r>
            <a:r>
              <a:rPr lang="zh-CN" altLang="en-US" sz="3600" i="1">
                <a:solidFill>
                  <a:schemeClr val="tx1"/>
                </a:solidFill>
                <a:uFillTx/>
              </a:rPr>
              <a:t>徐霞客</a:t>
            </a:r>
            <a:endParaRPr lang="zh-CN" altLang="en-US" sz="3600" i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黄山简介：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被誉为“天下第一奇山”的黄山，位于安徽省南部黄山市黄山区境内，南北长约40公里，东西宽约30公里，山脉总面积1200平方公里，核心景区面积约160.6平方公里，面积1078平方公里。黄山为“三山五岳”中三山之一，以天都峰、莲花峰、光明顶三大主峰为中心向周围延展的连绵不断的山脉，蜿蜒曲折，蔚为壮观。黄山以奇松、怪石、云海、温泉“四绝”著称，将各大名山的特色融为一体，浑然天成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3600" b="1"/>
              <a:t>地质地貌</a:t>
            </a:r>
            <a:endParaRPr lang="zh-CN" altLang="en-US" sz="3600" b="1"/>
          </a:p>
          <a:p>
            <a:r>
              <a:rPr lang="zh-CN" altLang="en-US"/>
              <a:t>黄山经历了造山运动和地壳抬升，以及冰川和自然风化作用，才形成其峰林结构。黄山有七十二峰，素有“三十六大峰，三十六小峰”之称，主峰莲花峰海拔高达1864.8米，与光明顶、天都峰并称三大黄山主峰，为36大峰之一。</a:t>
            </a:r>
            <a:endParaRPr lang="zh-CN" altLang="en-US"/>
          </a:p>
        </p:txBody>
      </p:sp>
      <p:pic>
        <p:nvPicPr>
          <p:cNvPr id="8" name="图片 7" descr="071c788a8317a0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1965"/>
            <a:ext cx="4853940" cy="2775585"/>
          </a:xfrm>
          <a:prstGeom prst="rect">
            <a:avLst/>
          </a:prstGeom>
        </p:spPr>
      </p:pic>
      <p:pic>
        <p:nvPicPr>
          <p:cNvPr id="9" name="图片 8" descr="eaaa5fea0eecfd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481965"/>
            <a:ext cx="4443730" cy="2775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历史文化：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黄山历史悠久，远在六、七千年前，即公元前51世纪，母系氏族社会的后期，人类就已经在这片美丽富饶的山区劳动生息了。在距今三、四千年的殷商时期，这里就居住着一支叫山越的先民。山越乃百越中的一支。在春秋战国时期，这里先属吴，吴亡属越，越亡属楚。秦始皇统一六国之后，实行郡县制，这里为会稽郡属地。南朝时开始设置新安郡，郡府搬迁又始终未离开新安江上游，徽州古称新安，其源盖出于此。宋代徽宗宣和三年五月廿四日(公元1121年)，歙州被诏改为徽州。关于徽州名称的起源，一说因其境内有徽岭、徽水、大徽村等，州则因地得名；另一说赵宋王朝是取“徽者、美善也”之意，炫耀他对这一地区的失而复得。此二说并存了八百多年，州名亦被历代沿用至今，清康熙六年(公元1667年)建省的时候，就是摘取安庆、徽州二府首字作为省名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880"/>
          </a:xfrm>
        </p:spPr>
        <p:txBody>
          <a:bodyPr>
            <a:normAutofit fontScale="90000"/>
          </a:bodyPr>
          <a:p>
            <a:r>
              <a:rPr lang="en-US" altLang="zh-CN" sz="3600">
                <a:solidFill>
                  <a:schemeClr val="tx1"/>
                </a:solidFill>
                <a:uFillTx/>
              </a:rPr>
              <a:t>  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uFillTx/>
              </a:rPr>
              <a:t>自然景观</a:t>
            </a:r>
            <a:br>
              <a:rPr lang="zh-CN" altLang="en-US" sz="3600">
                <a:solidFill>
                  <a:schemeClr val="accent4">
                    <a:lumMod val="75000"/>
                  </a:schemeClr>
                </a:solidFill>
                <a:uFillTx/>
              </a:rPr>
            </a:br>
            <a:br>
              <a:rPr lang="zh-CN" altLang="en-US" sz="3600">
                <a:solidFill>
                  <a:schemeClr val="accent4">
                    <a:lumMod val="75000"/>
                  </a:schemeClr>
                </a:solidFill>
                <a:uFillTx/>
              </a:rPr>
            </a:b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uFillTx/>
              </a:rPr>
              <a:t> 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uFillTx/>
              </a:rPr>
              <a:t>“</a:t>
            </a:r>
            <a:r>
              <a:rPr lang="zh-CN" altLang="en-US" sz="3600">
                <a:solidFill>
                  <a:schemeClr val="accent4">
                    <a:lumMod val="75000"/>
                  </a:schemeClr>
                </a:solidFill>
                <a:uFillTx/>
              </a:rPr>
              <a:t>黄山四绝</a:t>
            </a:r>
            <a:r>
              <a:rPr lang="en-US" altLang="zh-CN" sz="3600">
                <a:solidFill>
                  <a:schemeClr val="accent4">
                    <a:lumMod val="75000"/>
                  </a:schemeClr>
                </a:solidFill>
                <a:uFillTx/>
              </a:rPr>
              <a:t>”</a:t>
            </a:r>
            <a:endParaRPr lang="en-US" altLang="zh-CN" sz="360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655"/>
          </a:xfrm>
        </p:spPr>
        <p:txBody>
          <a:bodyPr/>
          <a:p>
            <a:pPr marL="457200" lvl="1" indent="0">
              <a:buNone/>
            </a:pPr>
            <a:r>
              <a:rPr lang="zh-CN" altLang="en-US" sz="2800">
                <a:solidFill>
                  <a:schemeClr val="accent4">
                    <a:lumMod val="75000"/>
                  </a:schemeClr>
                </a:solidFill>
                <a:uFillTx/>
              </a:rPr>
              <a:t>奇松</a:t>
            </a:r>
            <a:endParaRPr lang="zh-CN" altLang="en-US" sz="280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4">
                    <a:lumMod val="75000"/>
                  </a:schemeClr>
                </a:solidFill>
                <a:uFillTx/>
              </a:rPr>
              <a:t>      怪石</a:t>
            </a:r>
            <a:endParaRPr lang="zh-CN" altLang="en-US" sz="280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4">
                    <a:lumMod val="75000"/>
                  </a:schemeClr>
                </a:solidFill>
                <a:uFillTx/>
              </a:rPr>
              <a:t>     云海</a:t>
            </a:r>
            <a:endParaRPr lang="zh-CN" altLang="en-US" sz="2800">
              <a:solidFill>
                <a:schemeClr val="accent4">
                  <a:lumMod val="7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accent4">
                    <a:lumMod val="75000"/>
                  </a:schemeClr>
                </a:solidFill>
                <a:uFillTx/>
              </a:rPr>
              <a:t>     温泉</a:t>
            </a:r>
            <a:endParaRPr lang="zh-CN" altLang="en-US" sz="2800">
              <a:solidFill>
                <a:schemeClr val="accent4">
                  <a:lumMod val="75000"/>
                </a:schemeClr>
              </a:solidFill>
              <a:uFillTx/>
            </a:endParaRPr>
          </a:p>
        </p:txBody>
      </p:sp>
      <p:pic>
        <p:nvPicPr>
          <p:cNvPr id="4" name="图片 3" descr="90831441b531b8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870" y="-19050"/>
            <a:ext cx="4107815" cy="3683000"/>
          </a:xfrm>
          <a:prstGeom prst="rect">
            <a:avLst/>
          </a:prstGeom>
        </p:spPr>
      </p:pic>
      <p:pic>
        <p:nvPicPr>
          <p:cNvPr id="5" name="图片 4" descr="9f8242bbec4aa5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165735"/>
            <a:ext cx="4126230" cy="3498850"/>
          </a:xfrm>
          <a:prstGeom prst="rect">
            <a:avLst/>
          </a:prstGeom>
        </p:spPr>
      </p:pic>
      <p:pic>
        <p:nvPicPr>
          <p:cNvPr id="6" name="图片 5" descr="31f68469bf159b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3963035"/>
            <a:ext cx="4687570" cy="2658110"/>
          </a:xfrm>
          <a:prstGeom prst="rect">
            <a:avLst/>
          </a:prstGeom>
        </p:spPr>
      </p:pic>
      <p:pic>
        <p:nvPicPr>
          <p:cNvPr id="7" name="图片 6" descr="6c48c553c424ced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20" y="3963035"/>
            <a:ext cx="4781550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b38ea581a1fff67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" y="42545"/>
            <a:ext cx="12124055" cy="686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WPS 演示</Application>
  <PresentationFormat>宽屏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2015-05-05T08:02:00Z</dcterms:created>
  <dcterms:modified xsi:type="dcterms:W3CDTF">2016-09-25T12:42:29Z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