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68" r:id="rId5"/>
    <p:sldId id="267" r:id="rId6"/>
    <p:sldId id="259" r:id="rId7"/>
    <p:sldId id="272" r:id="rId8"/>
    <p:sldId id="266" r:id="rId9"/>
    <p:sldId id="269" r:id="rId10"/>
    <p:sldId id="264" r:id="rId11"/>
    <p:sldId id="265" r:id="rId12"/>
    <p:sldId id="262" r:id="rId13"/>
  </p:sldIdLst>
  <p:sldSz cx="12192000" cy="6858000"/>
  <p:notesSz cx="6858000" cy="9144000"/>
  <p:embeddedFontLst>
    <p:embeddedFont>
      <p:font typeface="LG Smart UI Regular" panose="020B0500000101010101" pitchFamily="50" charset="-127"/>
      <p:regular r:id="rId15"/>
    </p:embeddedFont>
    <p:embeddedFont>
      <p:font typeface="강원교육튼튼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BCD"/>
    <a:srgbClr val="FBD4C5"/>
    <a:srgbClr val="AEC1E4"/>
    <a:srgbClr val="F2F2F2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82" y="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438D-12B7-4935-A4F0-573C9223F99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C6269-D62A-4D6B-A286-A85B98054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https://upload.wikimedia.org/wikipedia/commons/b/bd/Firebase_Logo.pn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6040" y="2228671"/>
            <a:ext cx="539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5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Music Pet</a:t>
            </a:r>
            <a:endParaRPr lang="ko-KR" altLang="en-US" sz="72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2455" y="3791283"/>
            <a:ext cx="3367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</a:t>
            </a:r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송홍빈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임형선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장준 김지현</a:t>
            </a: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0581" y="3525922"/>
            <a:ext cx="5144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691B6F2-46C9-48ED-B91B-11E1A2866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84701"/>
              </p:ext>
            </p:extLst>
          </p:nvPr>
        </p:nvGraphicFramePr>
        <p:xfrm>
          <a:off x="2041235" y="2660074"/>
          <a:ext cx="8109528" cy="1967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109">
                  <a:extLst>
                    <a:ext uri="{9D8B030D-6E8A-4147-A177-3AD203B41FA5}">
                      <a16:colId xmlns:a16="http://schemas.microsoft.com/office/drawing/2014/main" val="2167445227"/>
                    </a:ext>
                  </a:extLst>
                </a:gridCol>
                <a:gridCol w="2087419">
                  <a:extLst>
                    <a:ext uri="{9D8B030D-6E8A-4147-A177-3AD203B41FA5}">
                      <a16:colId xmlns:a16="http://schemas.microsoft.com/office/drawing/2014/main" val="1375555135"/>
                    </a:ext>
                  </a:extLst>
                </a:gridCol>
              </a:tblGrid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B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16831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UX/UI design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임형선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13838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Frontend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development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송홍빈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599116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Backend development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김지현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장준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440401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0F96B45B-65EF-459C-A6FC-5D3B01137DA0}"/>
              </a:ext>
            </a:extLst>
          </p:cNvPr>
          <p:cNvGrpSpPr/>
          <p:nvPr/>
        </p:nvGrpSpPr>
        <p:grpSpPr>
          <a:xfrm>
            <a:off x="1" y="418435"/>
            <a:ext cx="11649363" cy="1000274"/>
            <a:chOff x="1" y="418435"/>
            <a:chExt cx="11649363" cy="10002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DD242D-F30B-4614-9898-DE5E3F2F6D4D}"/>
                </a:ext>
              </a:extLst>
            </p:cNvPr>
            <p:cNvSpPr txBox="1"/>
            <p:nvPr/>
          </p:nvSpPr>
          <p:spPr>
            <a:xfrm>
              <a:off x="542635" y="418435"/>
              <a:ext cx="111067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03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팀원 역할 및 프로젝트 일정</a:t>
              </a:r>
              <a:endParaRPr lang="en-US" altLang="ko-KR" sz="24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팀원 역할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8F9D46-C98E-4A3E-9600-40714C9D6CC7}"/>
                </a:ext>
              </a:extLst>
            </p:cNvPr>
            <p:cNvSpPr/>
            <p:nvPr/>
          </p:nvSpPr>
          <p:spPr>
            <a:xfrm>
              <a:off x="1" y="509199"/>
              <a:ext cx="212436" cy="8595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9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F36E448F-9E20-4300-84FE-827F553AF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84233"/>
              </p:ext>
            </p:extLst>
          </p:nvPr>
        </p:nvGraphicFramePr>
        <p:xfrm>
          <a:off x="2041235" y="1995054"/>
          <a:ext cx="8109528" cy="392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73">
                  <a:extLst>
                    <a:ext uri="{9D8B030D-6E8A-4147-A177-3AD203B41FA5}">
                      <a16:colId xmlns:a16="http://schemas.microsoft.com/office/drawing/2014/main" val="2167445227"/>
                    </a:ext>
                  </a:extLst>
                </a:gridCol>
                <a:gridCol w="6160655">
                  <a:extLst>
                    <a:ext uri="{9D8B030D-6E8A-4147-A177-3AD203B41FA5}">
                      <a16:colId xmlns:a16="http://schemas.microsoft.com/office/drawing/2014/main" val="1375555135"/>
                    </a:ext>
                  </a:extLst>
                </a:gridCol>
              </a:tblGrid>
              <a:tr h="478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B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16831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3/25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Proposal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13838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3/26 ~ 4/5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Requirement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Specification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599116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4/8 ~ 4/29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UX/UI design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440401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4/30 ~ 5/13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Implement – component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135200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5/7 ~ 5/20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Implement – integration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085912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5/21 ~ 5/27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Code review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978891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5/28 ~ 6/3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Testing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0618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F98A783E-07A7-4BB1-9C96-5295C9A49160}"/>
              </a:ext>
            </a:extLst>
          </p:cNvPr>
          <p:cNvGrpSpPr/>
          <p:nvPr/>
        </p:nvGrpSpPr>
        <p:grpSpPr>
          <a:xfrm>
            <a:off x="1" y="418435"/>
            <a:ext cx="11649363" cy="1000274"/>
            <a:chOff x="1" y="418435"/>
            <a:chExt cx="11649363" cy="10002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9F42D0-E66D-4272-8229-A3F99BC28B12}"/>
                </a:ext>
              </a:extLst>
            </p:cNvPr>
            <p:cNvSpPr txBox="1"/>
            <p:nvPr/>
          </p:nvSpPr>
          <p:spPr>
            <a:xfrm>
              <a:off x="542635" y="418435"/>
              <a:ext cx="111067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03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팀원 역할 및 프로젝트 일정</a:t>
              </a:r>
              <a:endParaRPr lang="en-US" altLang="ko-KR" sz="24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프로젝트 일정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C7195A-1AFF-4653-84E6-475A63ED716D}"/>
                </a:ext>
              </a:extLst>
            </p:cNvPr>
            <p:cNvSpPr/>
            <p:nvPr/>
          </p:nvSpPr>
          <p:spPr>
            <a:xfrm>
              <a:off x="1" y="509199"/>
              <a:ext cx="212436" cy="8595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249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E3D1A7-D529-464C-8A59-ED230E6E3F9B}"/>
              </a:ext>
            </a:extLst>
          </p:cNvPr>
          <p:cNvSpPr/>
          <p:nvPr/>
        </p:nvSpPr>
        <p:spPr>
          <a:xfrm>
            <a:off x="865081" y="4127601"/>
            <a:ext cx="1828800" cy="96500"/>
          </a:xfrm>
          <a:prstGeom prst="rect">
            <a:avLst/>
          </a:prstGeom>
          <a:solidFill>
            <a:srgbClr val="AEC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706230-696A-44FE-BB58-ED90D9ABD77B}"/>
              </a:ext>
            </a:extLst>
          </p:cNvPr>
          <p:cNvSpPr/>
          <p:nvPr/>
        </p:nvSpPr>
        <p:spPr>
          <a:xfrm>
            <a:off x="3504664" y="4127601"/>
            <a:ext cx="2300089" cy="96500"/>
          </a:xfrm>
          <a:prstGeom prst="rect">
            <a:avLst/>
          </a:prstGeom>
          <a:solidFill>
            <a:srgbClr val="AEC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644-8268-47FB-8C36-F59462B6D439}"/>
              </a:ext>
            </a:extLst>
          </p:cNvPr>
          <p:cNvSpPr txBox="1"/>
          <p:nvPr/>
        </p:nvSpPr>
        <p:spPr>
          <a:xfrm>
            <a:off x="448800" y="3761800"/>
            <a:ext cx="2661363" cy="120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편리한 음악감상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말하지 않아도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기분과 상황에 맞는 음악 감상 가능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217652-8C6C-4728-9845-CF1BBF3C1FB1}"/>
              </a:ext>
            </a:extLst>
          </p:cNvPr>
          <p:cNvSpPr/>
          <p:nvPr/>
        </p:nvSpPr>
        <p:spPr>
          <a:xfrm>
            <a:off x="6846822" y="4130684"/>
            <a:ext cx="1428175" cy="96500"/>
          </a:xfrm>
          <a:prstGeom prst="rect">
            <a:avLst/>
          </a:prstGeom>
          <a:solidFill>
            <a:srgbClr val="AEC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34D721-C3D6-4F4B-8758-C772CAED2C77}"/>
              </a:ext>
            </a:extLst>
          </p:cNvPr>
          <p:cNvSpPr/>
          <p:nvPr/>
        </p:nvSpPr>
        <p:spPr>
          <a:xfrm>
            <a:off x="9472645" y="4127601"/>
            <a:ext cx="1728092" cy="96500"/>
          </a:xfrm>
          <a:prstGeom prst="rect">
            <a:avLst/>
          </a:prstGeom>
          <a:solidFill>
            <a:srgbClr val="AEC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0EBA7-8921-4EA9-A001-CD830056AD1E}"/>
              </a:ext>
            </a:extLst>
          </p:cNvPr>
          <p:cNvSpPr txBox="1"/>
          <p:nvPr/>
        </p:nvSpPr>
        <p:spPr>
          <a:xfrm>
            <a:off x="8849259" y="3771608"/>
            <a:ext cx="2974866" cy="154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능동적인 서비스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직접적으로 </a:t>
            </a: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말하기 전에 감정을 캐치</a:t>
            </a: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원하는 서비스 제공 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스피커와 </a:t>
            </a: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교감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가능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A11C2-AF40-42EF-91E1-BD41812A0458}"/>
              </a:ext>
            </a:extLst>
          </p:cNvPr>
          <p:cNvSpPr txBox="1"/>
          <p:nvPr/>
        </p:nvSpPr>
        <p:spPr>
          <a:xfrm>
            <a:off x="3007450" y="3778647"/>
            <a:ext cx="3301097" cy="120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우울감</a:t>
            </a: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및 외로움 해소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음악의 </a:t>
            </a: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정서 조절 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기능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</a:t>
            </a: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우울증 및 외로움에 도움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452FAA-56A1-4B45-BC49-83ABC05CD2D2}"/>
              </a:ext>
            </a:extLst>
          </p:cNvPr>
          <p:cNvGrpSpPr/>
          <p:nvPr/>
        </p:nvGrpSpPr>
        <p:grpSpPr>
          <a:xfrm>
            <a:off x="0" y="509199"/>
            <a:ext cx="11640126" cy="676275"/>
            <a:chOff x="0" y="509199"/>
            <a:chExt cx="11640126" cy="6762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6AA3A-5B05-4A27-979A-5949E6603444}"/>
                </a:ext>
              </a:extLst>
            </p:cNvPr>
            <p:cNvSpPr txBox="1"/>
            <p:nvPr/>
          </p:nvSpPr>
          <p:spPr>
            <a:xfrm>
              <a:off x="533397" y="509199"/>
              <a:ext cx="111067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04 </a:t>
              </a:r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기대 효과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4C802-EC90-4FB8-9657-CFF56F8C32F7}"/>
                </a:ext>
              </a:extLst>
            </p:cNvPr>
            <p:cNvSpPr/>
            <p:nvPr/>
          </p:nvSpPr>
          <p:spPr>
            <a:xfrm>
              <a:off x="0" y="509199"/>
              <a:ext cx="212437" cy="6762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07ACEB65-6D2A-4797-A6B6-AFE24F315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13" y="2504774"/>
            <a:ext cx="1147323" cy="11473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F2B7FF-403A-483A-B44B-392DA31A0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3" y="2535197"/>
            <a:ext cx="1180912" cy="1180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91DEC9-0C05-4F46-985A-67E20002C8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2" y="2576079"/>
            <a:ext cx="1076018" cy="1076018"/>
          </a:xfrm>
          <a:prstGeom prst="rect">
            <a:avLst/>
          </a:prstGeom>
        </p:spPr>
      </p:pic>
      <p:pic>
        <p:nvPicPr>
          <p:cNvPr id="7" name="그림 6" descr="텍스트, 벡터그래픽, 표지판이(가) 표시된 사진&#10;&#10;자동 생성된 설명">
            <a:extLst>
              <a:ext uri="{FF2B5EF4-FFF2-40B4-BE49-F238E27FC236}">
                <a16:creationId xmlns:a16="http://schemas.microsoft.com/office/drawing/2014/main" id="{2C6CDAA9-68E2-473C-9D85-E91CD5EF3A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84" y="2647145"/>
            <a:ext cx="957016" cy="95701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826533" y="3759398"/>
            <a:ext cx="3456880" cy="154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분위기 전환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상황에 맞는 다양한 음악 재생 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집안 </a:t>
            </a: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분위기 전환 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및 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답답함 해소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가능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12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46183" y="2927527"/>
            <a:ext cx="12265891" cy="69572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accent5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471659" y="2989082"/>
            <a:ext cx="1666875" cy="1130655"/>
            <a:chOff x="1778791" y="3233556"/>
            <a:chExt cx="1666875" cy="1130655"/>
          </a:xfrm>
        </p:grpSpPr>
        <p:sp>
          <p:nvSpPr>
            <p:cNvPr id="13" name="TextBox 12"/>
            <p:cNvSpPr txBox="1"/>
            <p:nvPr/>
          </p:nvSpPr>
          <p:spPr>
            <a:xfrm>
              <a:off x="1778791" y="3233556"/>
              <a:ext cx="16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5436" y="3867728"/>
              <a:ext cx="1653586" cy="496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동기 개요 소개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28B23C-A7D1-42DC-BFA7-BDA05F37A096}"/>
              </a:ext>
            </a:extLst>
          </p:cNvPr>
          <p:cNvGrpSpPr/>
          <p:nvPr/>
        </p:nvGrpSpPr>
        <p:grpSpPr>
          <a:xfrm>
            <a:off x="0" y="509199"/>
            <a:ext cx="11640126" cy="676275"/>
            <a:chOff x="0" y="509199"/>
            <a:chExt cx="11640126" cy="67627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AC4441-812F-4497-B082-8DB8875D98F4}"/>
                </a:ext>
              </a:extLst>
            </p:cNvPr>
            <p:cNvSpPr txBox="1"/>
            <p:nvPr/>
          </p:nvSpPr>
          <p:spPr>
            <a:xfrm>
              <a:off x="533397" y="509199"/>
              <a:ext cx="111067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목차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CAC0BE-EE87-4CC7-A95B-7E65E305ABD3}"/>
                </a:ext>
              </a:extLst>
            </p:cNvPr>
            <p:cNvSpPr/>
            <p:nvPr/>
          </p:nvSpPr>
          <p:spPr>
            <a:xfrm>
              <a:off x="0" y="509199"/>
              <a:ext cx="212437" cy="6762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86927CD-3FB8-4953-BA8B-CA2241254DA7}"/>
              </a:ext>
            </a:extLst>
          </p:cNvPr>
          <p:cNvGrpSpPr/>
          <p:nvPr/>
        </p:nvGrpSpPr>
        <p:grpSpPr>
          <a:xfrm>
            <a:off x="3935175" y="2989082"/>
            <a:ext cx="1666875" cy="1130655"/>
            <a:chOff x="1778791" y="3233556"/>
            <a:chExt cx="1666875" cy="11306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7B4668-4D5F-4289-BFEC-BB78E2317450}"/>
                </a:ext>
              </a:extLst>
            </p:cNvPr>
            <p:cNvSpPr txBox="1"/>
            <p:nvPr/>
          </p:nvSpPr>
          <p:spPr>
            <a:xfrm>
              <a:off x="1778791" y="3233556"/>
              <a:ext cx="16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A859A5-6F56-4682-86F2-F75F3D9A4B6F}"/>
                </a:ext>
              </a:extLst>
            </p:cNvPr>
            <p:cNvSpPr txBox="1"/>
            <p:nvPr/>
          </p:nvSpPr>
          <p:spPr>
            <a:xfrm>
              <a:off x="1785436" y="3867728"/>
              <a:ext cx="1653586" cy="496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세부구현 계획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EA0F8C8-FCF5-4E81-BD7D-219432713067}"/>
              </a:ext>
            </a:extLst>
          </p:cNvPr>
          <p:cNvGrpSpPr/>
          <p:nvPr/>
        </p:nvGrpSpPr>
        <p:grpSpPr>
          <a:xfrm>
            <a:off x="6737854" y="2989082"/>
            <a:ext cx="1666875" cy="1592319"/>
            <a:chOff x="1778791" y="3233556"/>
            <a:chExt cx="1666875" cy="159231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14A53C-1A53-47D5-86EF-B460E714EF22}"/>
                </a:ext>
              </a:extLst>
            </p:cNvPr>
            <p:cNvSpPr txBox="1"/>
            <p:nvPr/>
          </p:nvSpPr>
          <p:spPr>
            <a:xfrm>
              <a:off x="1778791" y="3233556"/>
              <a:ext cx="16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D88CA3-EDB8-48CB-867F-5D271EF4010A}"/>
                </a:ext>
              </a:extLst>
            </p:cNvPr>
            <p:cNvSpPr txBox="1"/>
            <p:nvPr/>
          </p:nvSpPr>
          <p:spPr>
            <a:xfrm>
              <a:off x="1785436" y="3867728"/>
              <a:ext cx="1653586" cy="958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팀원 역할 및 </a:t>
              </a:r>
              <a:endPara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프로젝트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01D1A77-8157-4023-AE4B-3E16B50E142E}"/>
              </a:ext>
            </a:extLst>
          </p:cNvPr>
          <p:cNvGrpSpPr/>
          <p:nvPr/>
        </p:nvGrpSpPr>
        <p:grpSpPr>
          <a:xfrm>
            <a:off x="9044355" y="2989082"/>
            <a:ext cx="1666875" cy="1130655"/>
            <a:chOff x="1778791" y="3233556"/>
            <a:chExt cx="1666875" cy="113065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997B8F-6A09-44E8-89CE-C452F690DBEE}"/>
                </a:ext>
              </a:extLst>
            </p:cNvPr>
            <p:cNvSpPr txBox="1"/>
            <p:nvPr/>
          </p:nvSpPr>
          <p:spPr>
            <a:xfrm>
              <a:off x="1778791" y="3233556"/>
              <a:ext cx="16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B52BA9-BBD2-4A4C-B7C3-25EAA514401A}"/>
                </a:ext>
              </a:extLst>
            </p:cNvPr>
            <p:cNvSpPr txBox="1"/>
            <p:nvPr/>
          </p:nvSpPr>
          <p:spPr>
            <a:xfrm>
              <a:off x="1785436" y="3867728"/>
              <a:ext cx="1653586" cy="496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기대효과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30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E49EEA-EE36-4B0A-BAB1-DCD3E0CF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8" y="1800671"/>
            <a:ext cx="3105789" cy="3105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D2AD6C-B944-4997-9E42-3C157E85A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37" y="1800671"/>
            <a:ext cx="1508147" cy="150814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865D58-0AA6-404A-A3D2-4409F1197DEC}"/>
              </a:ext>
            </a:extLst>
          </p:cNvPr>
          <p:cNvSpPr/>
          <p:nvPr/>
        </p:nvSpPr>
        <p:spPr>
          <a:xfrm>
            <a:off x="3260952" y="6211040"/>
            <a:ext cx="5640061" cy="131882"/>
          </a:xfrm>
          <a:prstGeom prst="rect">
            <a:avLst/>
          </a:prstGeom>
          <a:solidFill>
            <a:srgbClr val="AEC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D3B60DE-8071-4C9F-97CD-4238A6EFAD2C}"/>
              </a:ext>
            </a:extLst>
          </p:cNvPr>
          <p:cNvSpPr/>
          <p:nvPr/>
        </p:nvSpPr>
        <p:spPr>
          <a:xfrm>
            <a:off x="1768764" y="5345060"/>
            <a:ext cx="8654472" cy="6309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영화 및 드라마의 </a:t>
            </a:r>
            <a:r>
              <a:rPr lang="ko-KR" altLang="en-US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배경음악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→ 등장인물의 감정 표현 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감정 끌어올림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9136DA-346A-471F-9DF2-7393D385A997}"/>
              </a:ext>
            </a:extLst>
          </p:cNvPr>
          <p:cNvSpPr/>
          <p:nvPr/>
        </p:nvSpPr>
        <p:spPr>
          <a:xfrm>
            <a:off x="1768764" y="5869290"/>
            <a:ext cx="8654472" cy="6309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실생활에서도 </a:t>
            </a:r>
            <a:r>
              <a:rPr lang="ko-KR" altLang="en-US" sz="2000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기분에 맞는 음악이 실시간으로 재생</a:t>
            </a:r>
            <a:r>
              <a:rPr lang="ko-KR" altLang="en-US" sz="2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된다면</a:t>
            </a:r>
            <a:r>
              <a:rPr lang="en-US" altLang="ko-KR" sz="2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F5625D-8447-46F2-B731-84CF89AB3EF4}"/>
              </a:ext>
            </a:extLst>
          </p:cNvPr>
          <p:cNvGrpSpPr/>
          <p:nvPr/>
        </p:nvGrpSpPr>
        <p:grpSpPr>
          <a:xfrm>
            <a:off x="1" y="418435"/>
            <a:ext cx="11649363" cy="1000274"/>
            <a:chOff x="1" y="418435"/>
            <a:chExt cx="11649363" cy="10002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A7A656-7B50-4D1B-85B7-6ECD41D0400D}"/>
                </a:ext>
              </a:extLst>
            </p:cNvPr>
            <p:cNvSpPr txBox="1"/>
            <p:nvPr/>
          </p:nvSpPr>
          <p:spPr>
            <a:xfrm>
              <a:off x="542635" y="418435"/>
              <a:ext cx="111067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01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동기 개요 소개</a:t>
              </a:r>
              <a:endParaRPr lang="en-US" altLang="ko-KR" sz="24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동기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EB3C59-07A3-46E7-9C52-A2DBE521609F}"/>
                </a:ext>
              </a:extLst>
            </p:cNvPr>
            <p:cNvSpPr/>
            <p:nvPr/>
          </p:nvSpPr>
          <p:spPr>
            <a:xfrm>
              <a:off x="1" y="509199"/>
              <a:ext cx="212436" cy="8595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2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E9D9F1D-6280-45A7-AA90-F8CCEA693D87}"/>
              </a:ext>
            </a:extLst>
          </p:cNvPr>
          <p:cNvGrpSpPr/>
          <p:nvPr/>
        </p:nvGrpSpPr>
        <p:grpSpPr>
          <a:xfrm>
            <a:off x="1" y="418435"/>
            <a:ext cx="11649363" cy="1000274"/>
            <a:chOff x="1" y="418435"/>
            <a:chExt cx="11649363" cy="10002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5F6E4-5576-4447-907B-5555877769F9}"/>
                </a:ext>
              </a:extLst>
            </p:cNvPr>
            <p:cNvSpPr txBox="1"/>
            <p:nvPr/>
          </p:nvSpPr>
          <p:spPr>
            <a:xfrm>
              <a:off x="542635" y="418435"/>
              <a:ext cx="111067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01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동기 개요 소개</a:t>
              </a:r>
              <a:endParaRPr lang="en-US" altLang="ko-KR" sz="24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동기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650CDC-738F-43F9-9AE3-F64DEE1094A2}"/>
                </a:ext>
              </a:extLst>
            </p:cNvPr>
            <p:cNvSpPr/>
            <p:nvPr/>
          </p:nvSpPr>
          <p:spPr>
            <a:xfrm>
              <a:off x="1" y="509199"/>
              <a:ext cx="212436" cy="8595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29D223-E5DE-4724-9EE2-92FB5C07D37B}"/>
              </a:ext>
            </a:extLst>
          </p:cNvPr>
          <p:cNvGrpSpPr/>
          <p:nvPr/>
        </p:nvGrpSpPr>
        <p:grpSpPr>
          <a:xfrm>
            <a:off x="3522949" y="1418709"/>
            <a:ext cx="5146099" cy="4208354"/>
            <a:chOff x="3212810" y="1685780"/>
            <a:chExt cx="5146099" cy="420835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F708A26-E9FE-4BFF-9B74-C2F73B046B82}"/>
                </a:ext>
              </a:extLst>
            </p:cNvPr>
            <p:cNvGrpSpPr/>
            <p:nvPr/>
          </p:nvGrpSpPr>
          <p:grpSpPr>
            <a:xfrm>
              <a:off x="3212810" y="1685780"/>
              <a:ext cx="5146099" cy="4208354"/>
              <a:chOff x="3212810" y="1685780"/>
              <a:chExt cx="5146099" cy="4208354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10DCE3E-8C12-42B5-AADC-E09D3970D87A}"/>
                  </a:ext>
                </a:extLst>
              </p:cNvPr>
              <p:cNvGrpSpPr/>
              <p:nvPr/>
            </p:nvGrpSpPr>
            <p:grpSpPr>
              <a:xfrm>
                <a:off x="3212810" y="1685780"/>
                <a:ext cx="5146099" cy="3929930"/>
                <a:chOff x="3072822" y="1639597"/>
                <a:chExt cx="5581650" cy="4455251"/>
              </a:xfrm>
            </p:grpSpPr>
            <p:pic>
              <p:nvPicPr>
                <p:cNvPr id="1026" name="그림 1" descr="테이블이(가) 표시된 사진자동 생성된 설명">
                  <a:extLst>
                    <a:ext uri="{FF2B5EF4-FFF2-40B4-BE49-F238E27FC236}">
                      <a16:creationId xmlns:a16="http://schemas.microsoft.com/office/drawing/2014/main" id="{77A45326-D994-430A-8538-4EAD7311E2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72822" y="1639597"/>
                  <a:ext cx="5581650" cy="4455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FBA6D016-0BC2-4A33-A958-7B73FCC4249E}"/>
                    </a:ext>
                  </a:extLst>
                </p:cNvPr>
                <p:cNvSpPr/>
                <p:nvPr/>
              </p:nvSpPr>
              <p:spPr>
                <a:xfrm>
                  <a:off x="7518398" y="1958107"/>
                  <a:ext cx="489529" cy="215393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F7FE3C96-A0C9-4547-8878-14A6B3860B88}"/>
                    </a:ext>
                  </a:extLst>
                </p:cNvPr>
                <p:cNvSpPr/>
                <p:nvPr/>
              </p:nvSpPr>
              <p:spPr>
                <a:xfrm>
                  <a:off x="7518397" y="4641457"/>
                  <a:ext cx="489529" cy="215393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5C5BB0-6F55-4338-B3EC-D05C24564A6F}"/>
                  </a:ext>
                </a:extLst>
              </p:cNvPr>
              <p:cNvSpPr txBox="1"/>
              <p:nvPr/>
            </p:nvSpPr>
            <p:spPr>
              <a:xfrm>
                <a:off x="3790804" y="5586357"/>
                <a:ext cx="39901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출처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: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한국 콘텐츠 진흥원</a:t>
                </a: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8138803-839F-42C1-8A6E-3E6B95A1CC6C}"/>
                </a:ext>
              </a:extLst>
            </p:cNvPr>
            <p:cNvSpPr/>
            <p:nvPr/>
          </p:nvSpPr>
          <p:spPr>
            <a:xfrm>
              <a:off x="7311485" y="2156730"/>
              <a:ext cx="451330" cy="1899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A0B19-4297-4203-9B4A-169B68BCDD65}"/>
              </a:ext>
            </a:extLst>
          </p:cNvPr>
          <p:cNvSpPr/>
          <p:nvPr/>
        </p:nvSpPr>
        <p:spPr>
          <a:xfrm>
            <a:off x="1791911" y="5716906"/>
            <a:ext cx="8654472" cy="6309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대다수의 사람들이 일주일에 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3-4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 이상 음악을 들음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898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F5625D-8447-46F2-B731-84CF89AB3EF4}"/>
              </a:ext>
            </a:extLst>
          </p:cNvPr>
          <p:cNvGrpSpPr/>
          <p:nvPr/>
        </p:nvGrpSpPr>
        <p:grpSpPr>
          <a:xfrm>
            <a:off x="1" y="418435"/>
            <a:ext cx="11649363" cy="1000274"/>
            <a:chOff x="1" y="418435"/>
            <a:chExt cx="11649363" cy="10002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A7A656-7B50-4D1B-85B7-6ECD41D0400D}"/>
                </a:ext>
              </a:extLst>
            </p:cNvPr>
            <p:cNvSpPr txBox="1"/>
            <p:nvPr/>
          </p:nvSpPr>
          <p:spPr>
            <a:xfrm>
              <a:off x="542635" y="418435"/>
              <a:ext cx="111067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01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동기 개요 소개</a:t>
              </a:r>
              <a:endParaRPr lang="en-US" altLang="ko-KR" sz="24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개요</a:t>
              </a:r>
              <a:r>
                <a:rPr lang="en-US" altLang="ko-KR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, </a:t>
              </a:r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소개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EB3C59-07A3-46E7-9C52-A2DBE521609F}"/>
                </a:ext>
              </a:extLst>
            </p:cNvPr>
            <p:cNvSpPr/>
            <p:nvPr/>
          </p:nvSpPr>
          <p:spPr>
            <a:xfrm>
              <a:off x="1" y="509199"/>
              <a:ext cx="212436" cy="8595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4CA641-6A42-4588-B0AB-57AFB6A75A84}"/>
              </a:ext>
            </a:extLst>
          </p:cNvPr>
          <p:cNvGrpSpPr/>
          <p:nvPr/>
        </p:nvGrpSpPr>
        <p:grpSpPr>
          <a:xfrm>
            <a:off x="4687241" y="1368740"/>
            <a:ext cx="2817514" cy="2817514"/>
            <a:chOff x="4406900" y="1481435"/>
            <a:chExt cx="3378200" cy="33782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67C882B-A0FE-4343-A214-FAE6386A177E}"/>
                </a:ext>
              </a:extLst>
            </p:cNvPr>
            <p:cNvSpPr/>
            <p:nvPr/>
          </p:nvSpPr>
          <p:spPr>
            <a:xfrm rot="16200000">
              <a:off x="4406900" y="1481435"/>
              <a:ext cx="3378200" cy="337820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AC65411-E3F1-4A50-9625-911DB0C1DF86}"/>
                </a:ext>
              </a:extLst>
            </p:cNvPr>
            <p:cNvSpPr/>
            <p:nvPr/>
          </p:nvSpPr>
          <p:spPr>
            <a:xfrm>
              <a:off x="4570695" y="1645230"/>
              <a:ext cx="3050610" cy="305061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accent5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Music Pet</a:t>
              </a:r>
              <a:endParaRPr lang="ko-KR" altLang="en-US" sz="4400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8BEF53-547D-494B-884E-534B29CA0D67}"/>
              </a:ext>
            </a:extLst>
          </p:cNvPr>
          <p:cNvGrpSpPr/>
          <p:nvPr/>
        </p:nvGrpSpPr>
        <p:grpSpPr>
          <a:xfrm>
            <a:off x="1056868" y="4505616"/>
            <a:ext cx="10218414" cy="630942"/>
            <a:chOff x="992216" y="4505616"/>
            <a:chExt cx="10218414" cy="63094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5946BB2-DEF9-441D-808D-D4F13284F175}"/>
                </a:ext>
              </a:extLst>
            </p:cNvPr>
            <p:cNvSpPr/>
            <p:nvPr/>
          </p:nvSpPr>
          <p:spPr>
            <a:xfrm>
              <a:off x="1166085" y="4505616"/>
              <a:ext cx="10044545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집에 들어온 주인을 반기는 반려동물처럼</a:t>
              </a:r>
              <a:r>
                <a:rPr lang="en-US" altLang="ko-KR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b="1" dirty="0">
                  <a:solidFill>
                    <a:srgbClr val="668BCD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사용자가 집에 들어오는 순간부터 기분에 맞는 음악을 재생</a:t>
              </a:r>
              <a:r>
                <a:rPr lang="ko-KR" altLang="en-US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하는 프로그램</a:t>
              </a: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C8E121DB-6C8C-4047-AF11-7820937B2CE2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280FFDF-250A-44C8-8138-FD6934D6CC5A}"/>
              </a:ext>
            </a:extLst>
          </p:cNvPr>
          <p:cNvGrpSpPr/>
          <p:nvPr/>
        </p:nvGrpSpPr>
        <p:grpSpPr>
          <a:xfrm>
            <a:off x="1056868" y="5140449"/>
            <a:ext cx="10218414" cy="630942"/>
            <a:chOff x="992216" y="4505616"/>
            <a:chExt cx="10218414" cy="630942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5AF092E-9CDB-4188-8701-63F65144D0D9}"/>
                </a:ext>
              </a:extLst>
            </p:cNvPr>
            <p:cNvSpPr/>
            <p:nvPr/>
          </p:nvSpPr>
          <p:spPr>
            <a:xfrm>
              <a:off x="1166085" y="4505616"/>
              <a:ext cx="10044545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집안의 전등</a:t>
              </a:r>
              <a:r>
                <a:rPr lang="en-US" altLang="ko-KR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등과 센서를 연결</a:t>
              </a:r>
              <a:r>
                <a:rPr lang="en-US" altLang="ko-KR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사용자가 원하는 순간에 음악을 재생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2F3A68C4-7D36-49E7-A448-AF604DC0199D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FD0711-C9F1-4C40-8C41-7CF0DB784E4B}"/>
              </a:ext>
            </a:extLst>
          </p:cNvPr>
          <p:cNvGrpSpPr/>
          <p:nvPr/>
        </p:nvGrpSpPr>
        <p:grpSpPr>
          <a:xfrm>
            <a:off x="1056868" y="5771391"/>
            <a:ext cx="10218414" cy="630942"/>
            <a:chOff x="992216" y="4505616"/>
            <a:chExt cx="10218414" cy="630942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D66B4A8-8F4D-4664-9C7B-3CFF725C0F52}"/>
                </a:ext>
              </a:extLst>
            </p:cNvPr>
            <p:cNvSpPr/>
            <p:nvPr/>
          </p:nvSpPr>
          <p:spPr>
            <a:xfrm>
              <a:off x="1166085" y="4505616"/>
              <a:ext cx="10044545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사용자의 정보를 수집</a:t>
              </a:r>
              <a:r>
                <a:rPr lang="en-US" altLang="ko-KR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좋아하는 음악이나 현재 기분에 맞는 음악 재생</a:t>
              </a: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A352EAB2-9341-49CE-9D03-0CAA42BB5EAB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2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20419B-77F3-44CF-954E-51F72157C003}"/>
              </a:ext>
            </a:extLst>
          </p:cNvPr>
          <p:cNvGrpSpPr/>
          <p:nvPr/>
        </p:nvGrpSpPr>
        <p:grpSpPr>
          <a:xfrm>
            <a:off x="1" y="418435"/>
            <a:ext cx="11649363" cy="1000274"/>
            <a:chOff x="1" y="418435"/>
            <a:chExt cx="11649363" cy="10002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9CE248-483D-4C8C-AA95-8692E20B2511}"/>
                </a:ext>
              </a:extLst>
            </p:cNvPr>
            <p:cNvSpPr txBox="1"/>
            <p:nvPr/>
          </p:nvSpPr>
          <p:spPr>
            <a:xfrm>
              <a:off x="542635" y="418435"/>
              <a:ext cx="111067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02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세부 계획</a:t>
              </a:r>
              <a:endParaRPr lang="en-US" altLang="ko-KR" sz="24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기능</a:t>
              </a:r>
              <a:r>
                <a:rPr lang="en-US" altLang="ko-KR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: </a:t>
              </a:r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주기능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A85BB1-BD08-4CF7-8ACB-EFB459C4FA6D}"/>
                </a:ext>
              </a:extLst>
            </p:cNvPr>
            <p:cNvSpPr/>
            <p:nvPr/>
          </p:nvSpPr>
          <p:spPr>
            <a:xfrm>
              <a:off x="1" y="509199"/>
              <a:ext cx="212436" cy="8595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8C69DB3-A9E5-4E68-BA03-558DAE36B0AC}"/>
              </a:ext>
            </a:extLst>
          </p:cNvPr>
          <p:cNvGrpSpPr/>
          <p:nvPr/>
        </p:nvGrpSpPr>
        <p:grpSpPr>
          <a:xfrm>
            <a:off x="6096000" y="3671838"/>
            <a:ext cx="3583617" cy="630942"/>
            <a:chOff x="992216" y="4505616"/>
            <a:chExt cx="3583617" cy="6309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3927BDF-356A-4BA3-8A83-1235C63C70E5}"/>
                </a:ext>
              </a:extLst>
            </p:cNvPr>
            <p:cNvSpPr/>
            <p:nvPr/>
          </p:nvSpPr>
          <p:spPr>
            <a:xfrm>
              <a:off x="1166085" y="4505616"/>
              <a:ext cx="3409748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날씨 정보에 따른 선곡 테마 제공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8BC9C2DE-4545-40EE-B92E-481E064BCCCB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0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43C1DA1-3F82-4376-9E5E-4123AF159806}"/>
              </a:ext>
            </a:extLst>
          </p:cNvPr>
          <p:cNvGrpSpPr/>
          <p:nvPr/>
        </p:nvGrpSpPr>
        <p:grpSpPr>
          <a:xfrm>
            <a:off x="6096001" y="2879081"/>
            <a:ext cx="3583617" cy="630942"/>
            <a:chOff x="992216" y="4505616"/>
            <a:chExt cx="3583617" cy="6309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8537A49-6E49-4557-9F32-E1E04E79CA6F}"/>
                </a:ext>
              </a:extLst>
            </p:cNvPr>
            <p:cNvSpPr/>
            <p:nvPr/>
          </p:nvSpPr>
          <p:spPr>
            <a:xfrm>
              <a:off x="1166085" y="4505616"/>
              <a:ext cx="3409748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전등이 켜지면 음악 재생</a:t>
              </a: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F4E60069-0C82-4AE1-B44E-F84B844BD5AD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DD9D23C-485B-4F85-A9D3-A5AD23CD4762}"/>
              </a:ext>
            </a:extLst>
          </p:cNvPr>
          <p:cNvGrpSpPr/>
          <p:nvPr/>
        </p:nvGrpSpPr>
        <p:grpSpPr>
          <a:xfrm>
            <a:off x="2375485" y="2263081"/>
            <a:ext cx="2817514" cy="2817514"/>
            <a:chOff x="4406900" y="1481435"/>
            <a:chExt cx="3378200" cy="33782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4463A1-1A2C-45E6-8B5D-EA44E44EB849}"/>
                </a:ext>
              </a:extLst>
            </p:cNvPr>
            <p:cNvSpPr/>
            <p:nvPr/>
          </p:nvSpPr>
          <p:spPr>
            <a:xfrm rot="16200000">
              <a:off x="4406900" y="1481435"/>
              <a:ext cx="3378200" cy="337820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97E3C62-C67A-4A22-B011-91A5FEBCFF2D}"/>
                </a:ext>
              </a:extLst>
            </p:cNvPr>
            <p:cNvSpPr/>
            <p:nvPr/>
          </p:nvSpPr>
          <p:spPr>
            <a:xfrm>
              <a:off x="4570695" y="1645230"/>
              <a:ext cx="3050610" cy="305061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accent5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Music Pet</a:t>
              </a:r>
              <a:endParaRPr lang="ko-KR" altLang="en-US" sz="4400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78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20419B-77F3-44CF-954E-51F72157C003}"/>
              </a:ext>
            </a:extLst>
          </p:cNvPr>
          <p:cNvGrpSpPr/>
          <p:nvPr/>
        </p:nvGrpSpPr>
        <p:grpSpPr>
          <a:xfrm>
            <a:off x="1" y="418435"/>
            <a:ext cx="11649363" cy="1000274"/>
            <a:chOff x="1" y="418435"/>
            <a:chExt cx="11649363" cy="10002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9CE248-483D-4C8C-AA95-8692E20B2511}"/>
                </a:ext>
              </a:extLst>
            </p:cNvPr>
            <p:cNvSpPr txBox="1"/>
            <p:nvPr/>
          </p:nvSpPr>
          <p:spPr>
            <a:xfrm>
              <a:off x="542635" y="418435"/>
              <a:ext cx="111067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02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세부 계획</a:t>
              </a:r>
              <a:endParaRPr lang="en-US" altLang="ko-KR" sz="24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기능</a:t>
              </a:r>
              <a:r>
                <a:rPr lang="en-US" altLang="ko-KR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: </a:t>
              </a:r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세부 기능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A85BB1-BD08-4CF7-8ACB-EFB459C4FA6D}"/>
                </a:ext>
              </a:extLst>
            </p:cNvPr>
            <p:cNvSpPr/>
            <p:nvPr/>
          </p:nvSpPr>
          <p:spPr>
            <a:xfrm>
              <a:off x="1" y="509199"/>
              <a:ext cx="212436" cy="8595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B4F8D9-0F7C-4F81-8390-931870609E92}"/>
              </a:ext>
            </a:extLst>
          </p:cNvPr>
          <p:cNvGrpSpPr/>
          <p:nvPr/>
        </p:nvGrpSpPr>
        <p:grpSpPr>
          <a:xfrm>
            <a:off x="1380834" y="3054745"/>
            <a:ext cx="4129341" cy="630942"/>
            <a:chOff x="992216" y="4505616"/>
            <a:chExt cx="4129341" cy="6309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8ACF337-850E-4FED-8BE5-CC1CFF578A4A}"/>
                </a:ext>
              </a:extLst>
            </p:cNvPr>
            <p:cNvSpPr/>
            <p:nvPr/>
          </p:nvSpPr>
          <p:spPr>
            <a:xfrm>
              <a:off x="1166085" y="4505616"/>
              <a:ext cx="3955472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상황별로 다른 플레이리스트 재생</a:t>
              </a: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C4AA13D5-4C49-464F-995A-DE5370A661D7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00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E65F68-6025-4D20-828A-8740B10DD518}"/>
              </a:ext>
            </a:extLst>
          </p:cNvPr>
          <p:cNvGrpSpPr/>
          <p:nvPr/>
        </p:nvGrpSpPr>
        <p:grpSpPr>
          <a:xfrm>
            <a:off x="1380835" y="1475342"/>
            <a:ext cx="3978869" cy="630942"/>
            <a:chOff x="992216" y="4505616"/>
            <a:chExt cx="3978869" cy="63094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BBFC566-140A-412C-A146-1785C3EF5780}"/>
                </a:ext>
              </a:extLst>
            </p:cNvPr>
            <p:cNvSpPr/>
            <p:nvPr/>
          </p:nvSpPr>
          <p:spPr>
            <a:xfrm>
              <a:off x="1166085" y="4505616"/>
              <a:ext cx="3805000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감정상태 확인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338855CE-1025-4CD6-8DB8-3AF3A25175E4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9B3E1D-77B1-45DB-8B7C-9D33FDB7C531}"/>
              </a:ext>
            </a:extLst>
          </p:cNvPr>
          <p:cNvGrpSpPr/>
          <p:nvPr/>
        </p:nvGrpSpPr>
        <p:grpSpPr>
          <a:xfrm>
            <a:off x="1380831" y="5455620"/>
            <a:ext cx="4129341" cy="630942"/>
            <a:chOff x="992216" y="4505616"/>
            <a:chExt cx="4129341" cy="63094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AA0A864-4C9F-4822-83A0-B92A374971F6}"/>
                </a:ext>
              </a:extLst>
            </p:cNvPr>
            <p:cNvSpPr/>
            <p:nvPr/>
          </p:nvSpPr>
          <p:spPr>
            <a:xfrm>
              <a:off x="1166085" y="4505616"/>
              <a:ext cx="3955472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출퇴근 응원</a:t>
              </a: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05C711E-5C33-48F7-AEAF-86AD9227BE7C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00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3219F4-BF62-4071-8914-3AB2B30D4636}"/>
              </a:ext>
            </a:extLst>
          </p:cNvPr>
          <p:cNvSpPr/>
          <p:nvPr/>
        </p:nvSpPr>
        <p:spPr>
          <a:xfrm>
            <a:off x="1554704" y="2084825"/>
            <a:ext cx="9399769" cy="6309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행동강령이 없을 땐 </a:t>
            </a:r>
            <a:r>
              <a:rPr lang="ko-KR" altLang="en-US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날씨 테마에 맞는 노래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재생</a:t>
            </a:r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적외선 센서로 </a:t>
            </a:r>
            <a:r>
              <a:rPr lang="ko-KR" altLang="en-US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두피 열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체크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음성 인식 기술로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혼잣말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캐치 → 데이터 조합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기분을 좋아지게 할 음악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재생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4A3C15-451F-49B6-894A-5D4F1D298CD5}"/>
              </a:ext>
            </a:extLst>
          </p:cNvPr>
          <p:cNvGrpSpPr/>
          <p:nvPr/>
        </p:nvGrpSpPr>
        <p:grpSpPr>
          <a:xfrm>
            <a:off x="1380832" y="4224125"/>
            <a:ext cx="3978869" cy="630942"/>
            <a:chOff x="992216" y="4505616"/>
            <a:chExt cx="3978869" cy="63094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4CB69A8-B269-4EE6-941C-648EFCAEB8E1}"/>
                </a:ext>
              </a:extLst>
            </p:cNvPr>
            <p:cNvSpPr/>
            <p:nvPr/>
          </p:nvSpPr>
          <p:spPr>
            <a:xfrm>
              <a:off x="1166085" y="4505616"/>
              <a:ext cx="3805000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추천 시스템 활용</a:t>
              </a: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E3B3E391-04F4-43C0-89FD-FF9AE3145682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000"/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62B3928-CF3F-4B29-9CC7-0964228758D0}"/>
              </a:ext>
            </a:extLst>
          </p:cNvPr>
          <p:cNvSpPr/>
          <p:nvPr/>
        </p:nvSpPr>
        <p:spPr>
          <a:xfrm>
            <a:off x="1543849" y="3463524"/>
            <a:ext cx="9399769" cy="63094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공부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운동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요리와 같이 </a:t>
            </a:r>
            <a:r>
              <a:rPr lang="ko-KR" altLang="en-US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본인이 원하는 상황에 따른 플레이리스트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받아와</a:t>
            </a:r>
            <a:r>
              <a:rPr lang="ko-KR" altLang="en-US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설정된 이름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부르면 음악 재생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BA118B6-5A8D-49F1-98A8-6F692AB72B08}"/>
              </a:ext>
            </a:extLst>
          </p:cNvPr>
          <p:cNvSpPr/>
          <p:nvPr/>
        </p:nvSpPr>
        <p:spPr>
          <a:xfrm>
            <a:off x="1554704" y="4591341"/>
            <a:ext cx="9399769" cy="63094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사용자가 음악을 넘길 시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넘긴 음악과 당시 시간대 및 상황 데이터를 수집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분석하여 이후 추천할 때 반영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7E9C76B-B47F-41F4-95D3-3B2BCE30AA8D}"/>
              </a:ext>
            </a:extLst>
          </p:cNvPr>
          <p:cNvSpPr/>
          <p:nvPr/>
        </p:nvSpPr>
        <p:spPr>
          <a:xfrm>
            <a:off x="1554704" y="5822836"/>
            <a:ext cx="9399769" cy="63094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오전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오후 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시를 기준으로 전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후에 신발장 전등이 켜지거나 문을 여는 소리가 나면 응원 메시지 재생</a:t>
            </a:r>
          </a:p>
        </p:txBody>
      </p:sp>
    </p:spTree>
    <p:extLst>
      <p:ext uri="{BB962C8B-B14F-4D97-AF65-F5344CB8AC3E}">
        <p14:creationId xmlns:p14="http://schemas.microsoft.com/office/powerpoint/2010/main" val="294870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20419B-77F3-44CF-954E-51F72157C003}"/>
              </a:ext>
            </a:extLst>
          </p:cNvPr>
          <p:cNvGrpSpPr/>
          <p:nvPr/>
        </p:nvGrpSpPr>
        <p:grpSpPr>
          <a:xfrm>
            <a:off x="1" y="418435"/>
            <a:ext cx="11649363" cy="1000274"/>
            <a:chOff x="1" y="418435"/>
            <a:chExt cx="11649363" cy="10002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9CE248-483D-4C8C-AA95-8692E20B2511}"/>
                </a:ext>
              </a:extLst>
            </p:cNvPr>
            <p:cNvSpPr txBox="1"/>
            <p:nvPr/>
          </p:nvSpPr>
          <p:spPr>
            <a:xfrm>
              <a:off x="542635" y="418435"/>
              <a:ext cx="111067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02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세부 계획</a:t>
              </a:r>
              <a:endParaRPr lang="en-US" altLang="ko-KR" sz="24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작동 원리</a:t>
              </a:r>
              <a:r>
                <a:rPr lang="en-US" altLang="ko-KR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: Device</a:t>
              </a:r>
              <a:endParaRPr lang="ko-KR" altLang="en-US" sz="35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A85BB1-BD08-4CF7-8ACB-EFB459C4FA6D}"/>
                </a:ext>
              </a:extLst>
            </p:cNvPr>
            <p:cNvSpPr/>
            <p:nvPr/>
          </p:nvSpPr>
          <p:spPr>
            <a:xfrm>
              <a:off x="1" y="509199"/>
              <a:ext cx="212436" cy="8595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F36A9-97C5-42D8-B3CE-E316F0523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413" y="4164585"/>
            <a:ext cx="5279009" cy="133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Arduino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빛 감지 센서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움직임 감지 센서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적외선 센서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음성 인식 모듈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</a:t>
            </a:r>
            <a:r>
              <a:rPr lang="ko-KR" altLang="en-US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아두이노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센서 작동방식을 활용하여 메인 기기 제작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33FB479-852C-43BF-8C6B-3746C6198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000" r="93667">
                        <a14:foregroundMark x1="9333" y1="24667" x2="10000" y2="48333"/>
                        <a14:foregroundMark x1="10000" y1="48333" x2="3000" y2="64667"/>
                        <a14:foregroundMark x1="3000" y1="64667" x2="9000" y2="58667"/>
                        <a14:foregroundMark x1="88333" y1="37333" x2="90000" y2="52333"/>
                        <a14:foregroundMark x1="93667" y1="41667" x2="93667" y2="4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89" y="2335254"/>
            <a:ext cx="2495923" cy="249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Intro-arduino Logo - Arduino Logo Png - Free Transparent PNG Clipart Images  Download">
            <a:extLst>
              <a:ext uri="{FF2B5EF4-FFF2-40B4-BE49-F238E27FC236}">
                <a16:creationId xmlns:a16="http://schemas.microsoft.com/office/drawing/2014/main" id="{B91EEB2C-1CA3-4739-BC79-930CE4AD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729" l="10000" r="90000">
                        <a14:foregroundMark x1="27381" y1="9690" x2="34048" y2="9690"/>
                        <a14:foregroundMark x1="66786" y1="9690" x2="70476" y2="9109"/>
                        <a14:foregroundMark x1="67381" y1="33721" x2="71548" y2="34109"/>
                        <a14:foregroundMark x1="35119" y1="35271" x2="27500" y2="35271"/>
                        <a14:foregroundMark x1="31548" y1="8333" x2="27500" y2="9109"/>
                        <a14:foregroundMark x1="84167" y1="9884" x2="84167" y2="9884"/>
                        <a14:foregroundMark x1="86071" y1="10078" x2="86071" y2="10078"/>
                        <a14:foregroundMark x1="19405" y1="78682" x2="21429" y2="85271"/>
                        <a14:foregroundMark x1="26429" y1="81977" x2="31081" y2="82129"/>
                        <a14:foregroundMark x1="37143" y1="74031" x2="36190" y2="87791"/>
                        <a14:foregroundMark x1="47143" y1="75194" x2="47738" y2="75194"/>
                        <a14:foregroundMark x1="61071" y1="73256" x2="61071" y2="73256"/>
                        <a14:foregroundMark x1="70119" y1="75000" x2="70119" y2="75000"/>
                        <a14:foregroundMark x1="79286" y1="76550" x2="79286" y2="76550"/>
                        <a14:backgroundMark x1="31548" y1="82946" x2="32738" y2="82946"/>
                        <a14:backgroundMark x1="32381" y1="82752" x2="31429" y2="8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49" y="2778856"/>
            <a:ext cx="2255440" cy="13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CC1B6D60-CED4-438A-AA93-1CD32377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227" y="4431067"/>
            <a:ext cx="818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스피커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8FBBC7-4D05-43DA-85A9-ABB80978D5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20" y="2630666"/>
            <a:ext cx="1610527" cy="1610527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CFD9DC4A-4290-46F9-99EB-901CC25B67E0}"/>
              </a:ext>
            </a:extLst>
          </p:cNvPr>
          <p:cNvGrpSpPr/>
          <p:nvPr/>
        </p:nvGrpSpPr>
        <p:grpSpPr>
          <a:xfrm>
            <a:off x="601215" y="1428773"/>
            <a:ext cx="3978869" cy="630942"/>
            <a:chOff x="992216" y="4505616"/>
            <a:chExt cx="3978869" cy="63094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565FFE1-9B88-4BC0-B62E-F1A401AC205F}"/>
                </a:ext>
              </a:extLst>
            </p:cNvPr>
            <p:cNvSpPr/>
            <p:nvPr/>
          </p:nvSpPr>
          <p:spPr>
            <a:xfrm>
              <a:off x="1166085" y="4505616"/>
              <a:ext cx="3805000" cy="6309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메인 기기와 스피커는 전등 옆에 설치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19659FFC-ADBE-4632-9A73-FF44B48F1C9B}"/>
                </a:ext>
              </a:extLst>
            </p:cNvPr>
            <p:cNvSpPr/>
            <p:nvPr/>
          </p:nvSpPr>
          <p:spPr>
            <a:xfrm rot="5400000" flipH="1">
              <a:off x="979174" y="4739577"/>
              <a:ext cx="189101" cy="163018"/>
            </a:xfrm>
            <a:prstGeom prst="triangle">
              <a:avLst/>
            </a:prstGeom>
            <a:solidFill>
              <a:srgbClr val="668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12945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20419B-77F3-44CF-954E-51F72157C003}"/>
              </a:ext>
            </a:extLst>
          </p:cNvPr>
          <p:cNvGrpSpPr/>
          <p:nvPr/>
        </p:nvGrpSpPr>
        <p:grpSpPr>
          <a:xfrm>
            <a:off x="1" y="418435"/>
            <a:ext cx="11649363" cy="1000274"/>
            <a:chOff x="1" y="418435"/>
            <a:chExt cx="11649363" cy="10002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9CE248-483D-4C8C-AA95-8692E20B2511}"/>
                </a:ext>
              </a:extLst>
            </p:cNvPr>
            <p:cNvSpPr txBox="1"/>
            <p:nvPr/>
          </p:nvSpPr>
          <p:spPr>
            <a:xfrm>
              <a:off x="542635" y="418435"/>
              <a:ext cx="111067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02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세부 계획</a:t>
              </a:r>
              <a:endParaRPr lang="en-US" altLang="ko-KR" sz="24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  <a:p>
              <a:r>
                <a:rPr lang="ko-KR" altLang="en-US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작동 원리</a:t>
              </a:r>
              <a:r>
                <a:rPr lang="en-US" altLang="ko-KR" sz="3500" dirty="0">
                  <a:solidFill>
                    <a:sysClr val="windowText" lastClr="000000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: Frontend &amp; Backend tools</a:t>
              </a:r>
              <a:endParaRPr lang="ko-KR" altLang="en-US" sz="3500" dirty="0">
                <a:solidFill>
                  <a:sysClr val="windowText" lastClr="0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A85BB1-BD08-4CF7-8ACB-EFB459C4FA6D}"/>
                </a:ext>
              </a:extLst>
            </p:cNvPr>
            <p:cNvSpPr/>
            <p:nvPr/>
          </p:nvSpPr>
          <p:spPr>
            <a:xfrm>
              <a:off x="1" y="509199"/>
              <a:ext cx="212436" cy="8595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3" name="Picture 5" descr="Figma – prototype mirror share - Google Play 앱">
            <a:extLst>
              <a:ext uri="{FF2B5EF4-FFF2-40B4-BE49-F238E27FC236}">
                <a16:creationId xmlns:a16="http://schemas.microsoft.com/office/drawing/2014/main" id="{C0DB40EC-1438-43F3-9A8A-F2C44796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62" y="2272512"/>
            <a:ext cx="1482543" cy="148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Spring] Spring Framework란? 기본 개념 핵심 정리">
            <a:extLst>
              <a:ext uri="{FF2B5EF4-FFF2-40B4-BE49-F238E27FC236}">
                <a16:creationId xmlns:a16="http://schemas.microsoft.com/office/drawing/2014/main" id="{8194BCF9-C432-4F98-B3E1-A6B80107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57" y="2229030"/>
            <a:ext cx="1987669" cy="1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그림 2" descr="React Native 에서 프레임 드랍없는 애니메이션 만들기">
            <a:extLst>
              <a:ext uri="{FF2B5EF4-FFF2-40B4-BE49-F238E27FC236}">
                <a16:creationId xmlns:a16="http://schemas.microsoft.com/office/drawing/2014/main" id="{9173466D-466A-43E3-A5A0-05D5B0625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08" y="2248216"/>
            <a:ext cx="2239006" cy="137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BBF7D896-49FF-421D-A0AE-D120EC70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52" y="3627835"/>
            <a:ext cx="1442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React Native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5315EAC-F50F-40B9-9003-9472E03B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48" y="3627835"/>
            <a:ext cx="810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Spring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F0FCA84-3F19-46D8-911C-7A19C40C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626" y="3755055"/>
            <a:ext cx="772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Figma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3CFFECC-9FD3-48B2-9BEC-37727C7C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028" y="1828920"/>
            <a:ext cx="16353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UX/UI design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EEF523E-5CE5-44AB-B663-AA209158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879" y="1828920"/>
            <a:ext cx="14159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Application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7" name="Picture 1" descr="파이어베이스 - 위키백과, 우리 모두의 백과사전">
            <a:extLst>
              <a:ext uri="{FF2B5EF4-FFF2-40B4-BE49-F238E27FC236}">
                <a16:creationId xmlns:a16="http://schemas.microsoft.com/office/drawing/2014/main" id="{7A46FA95-B0FE-4482-BCC1-DA31C3B90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39" y="4920365"/>
            <a:ext cx="3062293" cy="10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2" descr="Android Studio ] #14. 데이터베이스와 SQLite에 대해 알아보자">
            <a:extLst>
              <a:ext uri="{FF2B5EF4-FFF2-40B4-BE49-F238E27FC236}">
                <a16:creationId xmlns:a16="http://schemas.microsoft.com/office/drawing/2014/main" id="{90FCF9DC-9BD3-429F-AF75-990E1632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6769" r="92615">
                        <a14:foregroundMark x1="6923" y1="28529" x2="8923" y2="43235"/>
                        <a14:foregroundMark x1="35077" y1="29118" x2="35077" y2="29118"/>
                        <a14:foregroundMark x1="32769" y1="38824" x2="36923" y2="22941"/>
                        <a14:foregroundMark x1="36615" y1="59706" x2="36615" y2="59706"/>
                        <a14:foregroundMark x1="60154" y1="65000" x2="60154" y2="65000"/>
                        <a14:foregroundMark x1="65538" y1="71765" x2="65538" y2="71765"/>
                        <a14:foregroundMark x1="75846" y1="56471" x2="75846" y2="56471"/>
                        <a14:foregroundMark x1="76769" y1="67059" x2="76769" y2="67059"/>
                        <a14:foregroundMark x1="82462" y1="64412" x2="82462" y2="64412"/>
                        <a14:foregroundMark x1="92615" y1="65000" x2="92615" y2="65000"/>
                        <a14:foregroundMark x1="35077" y1="75588" x2="35077" y2="75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274" y="4952818"/>
            <a:ext cx="191381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C5B667EE-EDE8-4DEA-B3CA-D651B6731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08" y="4476770"/>
            <a:ext cx="8627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DBMS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59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410</Words>
  <Application>Microsoft Office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LG Smart UI Regular</vt:lpstr>
      <vt:lpstr>강원교육튼튼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wlgus01110@o365.skku.edu</cp:lastModifiedBy>
  <cp:revision>33</cp:revision>
  <dcterms:created xsi:type="dcterms:W3CDTF">2018-05-29T10:42:20Z</dcterms:created>
  <dcterms:modified xsi:type="dcterms:W3CDTF">2022-03-24T07:27:17Z</dcterms:modified>
</cp:coreProperties>
</file>