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8" r:id="rId4"/>
    <p:sldId id="271" r:id="rId5"/>
    <p:sldId id="269" r:id="rId6"/>
    <p:sldId id="272" r:id="rId7"/>
    <p:sldId id="273" r:id="rId8"/>
    <p:sldId id="276" r:id="rId9"/>
    <p:sldId id="277" r:id="rId10"/>
    <p:sldId id="280" r:id="rId11"/>
    <p:sldId id="278" r:id="rId12"/>
    <p:sldId id="279" r:id="rId13"/>
    <p:sldId id="275" r:id="rId14"/>
    <p:sldId id="282" r:id="rId15"/>
    <p:sldId id="274" r:id="rId16"/>
    <p:sldId id="283" r:id="rId17"/>
    <p:sldId id="281" r:id="rId18"/>
  </p:sldIdLst>
  <p:sldSz cx="12192000" cy="6858000"/>
  <p:notesSz cx="6858000" cy="9144000"/>
  <p:embeddedFontLs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E3D4"/>
    <a:srgbClr val="468966"/>
    <a:srgbClr val="90C6AA"/>
    <a:srgbClr val="C3C3C3"/>
    <a:srgbClr val="EDEDED"/>
    <a:srgbClr val="D6E0DB"/>
    <a:srgbClr val="5D7E6D"/>
    <a:srgbClr val="A0BC9B"/>
    <a:srgbClr val="9CCCB3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011" autoAdjust="0"/>
  </p:normalViewPr>
  <p:slideViewPr>
    <p:cSldViewPr snapToGrid="0">
      <p:cViewPr varScale="1">
        <p:scale>
          <a:sx n="56" d="100"/>
          <a:sy n="56" d="100"/>
        </p:scale>
        <p:origin x="168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6T09:14:52.9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1,'7171'0,"-7144"0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6T09:14:58.8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0,'8103'0,"-8075"0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6T09:15:03.3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0,'2895'0,"-2867"0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6T09:15:10.4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1,'12893'0,"-12865"0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F56D7-F4CB-4A59-81E8-6F5542C40F31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1103B-7A05-4264-B90C-70CAA55DF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13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1103B-7A05-4264-B90C-70CAA55DFCE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539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1103B-7A05-4264-B90C-70CAA55DFCE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71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1103B-7A05-4264-B90C-70CAA55DFCE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127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저희는 검색을 통한 재생과 플레이리스트 재생을 기본으로 제공하며</a:t>
            </a:r>
            <a:r>
              <a:rPr lang="en-US" altLang="ko-KR" dirty="0"/>
              <a:t>, </a:t>
            </a:r>
            <a:r>
              <a:rPr lang="ko-KR" altLang="en-US" dirty="0"/>
              <a:t>상황 설정에 따라 음악을 재생합니다</a:t>
            </a:r>
            <a:r>
              <a:rPr lang="en-US" altLang="ko-KR" dirty="0"/>
              <a:t>. </a:t>
            </a:r>
            <a:r>
              <a:rPr lang="ko-KR" altLang="en-US" dirty="0"/>
              <a:t>재생 화면은 다음과 같이 현재 재생되는 음악이 표시되며 중지 및 다른 음악 재생이 가능하고 현재 음악이 재생되는 위치</a:t>
            </a:r>
            <a:r>
              <a:rPr lang="en-US" altLang="ko-KR" dirty="0"/>
              <a:t>(</a:t>
            </a:r>
            <a:r>
              <a:rPr lang="ko-KR" altLang="en-US" dirty="0"/>
              <a:t>스피커</a:t>
            </a:r>
            <a:r>
              <a:rPr lang="en-US" altLang="ko-KR" dirty="0"/>
              <a:t>)</a:t>
            </a:r>
            <a:r>
              <a:rPr lang="ko-KR" altLang="en-US" dirty="0"/>
              <a:t>를 알 수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1103B-7A05-4264-B90C-70CAA55DFCE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603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사용자가 설정한 시간과 장소와 음성 인식 결과</a:t>
            </a:r>
            <a:r>
              <a:rPr lang="en-US" altLang="ko-KR" dirty="0"/>
              <a:t>, </a:t>
            </a:r>
            <a:r>
              <a:rPr lang="ko-KR" altLang="en-US" dirty="0"/>
              <a:t>그리고 날씨를 통하여 상황을 체크하는 함수가 실행됩니다</a:t>
            </a:r>
            <a:r>
              <a:rPr lang="en-US" altLang="ko-KR" dirty="0"/>
              <a:t>. </a:t>
            </a:r>
            <a:r>
              <a:rPr lang="ko-KR" altLang="en-US" dirty="0"/>
              <a:t>현재 상황과 지정된 상황이 맞는지 비교한 후 </a:t>
            </a:r>
            <a:r>
              <a:rPr lang="ko-KR" altLang="en-US" dirty="0" err="1"/>
              <a:t>맞다면</a:t>
            </a:r>
            <a:r>
              <a:rPr lang="ko-KR" altLang="en-US" dirty="0"/>
              <a:t> 그 상황에 따른 음악을 재생하거나 끄는 함수를 실행할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1103B-7A05-4264-B90C-70CAA55DFCE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010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음악 추천에 사용되는 데이터는 두피열과 혼잣말이 사용됩니다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 화면은</a:t>
            </a:r>
            <a:r>
              <a:rPr lang="en-US" altLang="ko-KR" dirty="0"/>
              <a:t> </a:t>
            </a:r>
            <a:r>
              <a:rPr lang="ko-KR" altLang="en-US" dirty="0"/>
              <a:t>이 두 데이터를 바탕으로</a:t>
            </a:r>
            <a:r>
              <a:rPr lang="en-US" altLang="ko-KR" dirty="0"/>
              <a:t> </a:t>
            </a:r>
            <a:r>
              <a:rPr lang="ko-KR" altLang="en-US" dirty="0"/>
              <a:t>음악을 추천해주는 인터페이스입니다</a:t>
            </a:r>
            <a:r>
              <a:rPr lang="en-US" altLang="ko-KR" dirty="0"/>
              <a:t>. </a:t>
            </a:r>
            <a:r>
              <a:rPr lang="ko-KR" altLang="en-US" dirty="0"/>
              <a:t>여기에서 사용자가 버튼을 눌러 바로 음악을 재생하거나 플레이리스트에 추가할 수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1103B-7A05-4264-B90C-70CAA55DFCE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164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GetUserFeeling</a:t>
            </a:r>
            <a:r>
              <a:rPr lang="ko-KR" altLang="en-US" dirty="0"/>
              <a:t>을 실행하여 사용자의 기분을 파악한 후 기분마다 사용자가 설정한 플레이리스트를  바탕으로 사용자의 기분을 증폭시키거나 완화하는 음악을 추천 받을 수 있도록 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1103B-7A05-4264-B90C-70CAA55DFCE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714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1103B-7A05-4264-B90C-70CAA55DFCE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97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01 </a:t>
            </a:r>
            <a:r>
              <a:rPr lang="ko-KR" altLang="en-US" dirty="0"/>
              <a:t>개발 동기 및 배경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02 </a:t>
            </a:r>
            <a:r>
              <a:rPr lang="ko-KR" altLang="en-US" dirty="0"/>
              <a:t>앱 소개 참고내용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[</a:t>
            </a:r>
            <a:r>
              <a:rPr lang="en-US" altLang="ko-KR" dirty="0" err="1"/>
              <a:t>sds</a:t>
            </a:r>
            <a:r>
              <a:rPr lang="en-US" altLang="ko-KR" dirty="0"/>
              <a:t>] </a:t>
            </a:r>
            <a:r>
              <a:rPr lang="ko-KR" altLang="en-US" dirty="0"/>
              <a:t>이 프로젝트는 코로나</a:t>
            </a:r>
            <a:r>
              <a:rPr lang="en-US" altLang="ko-KR" dirty="0"/>
              <a:t>19</a:t>
            </a:r>
            <a:r>
              <a:rPr lang="ko-KR" altLang="en-US" dirty="0"/>
              <a:t>로 힘들어하는 사람들을 위해 음악을 통한 기분전환으로 </a:t>
            </a:r>
            <a:r>
              <a:rPr lang="ko-KR" altLang="en-US" dirty="0" err="1"/>
              <a:t>우울감</a:t>
            </a:r>
            <a:r>
              <a:rPr lang="ko-KR" altLang="en-US" dirty="0"/>
              <a:t> 및 외로움 극복하고 간단하고 편안하게 음악 감상을 할 수 있도록 </a:t>
            </a:r>
            <a:r>
              <a:rPr lang="ko-KR" altLang="en-US" dirty="0" err="1"/>
              <a:t>도와주기</a:t>
            </a:r>
            <a:r>
              <a:rPr lang="ko-KR" altLang="en-US" dirty="0"/>
              <a:t> 위해 만들어졌다</a:t>
            </a:r>
            <a:r>
              <a:rPr lang="en-US" altLang="ko-KR" dirty="0"/>
              <a:t>. “Music Pet”</a:t>
            </a:r>
            <a:r>
              <a:rPr lang="ko-KR" altLang="en-US" dirty="0"/>
              <a:t>은 사용자의 기분에 따라 기분을 증폭시키거나 완화하는 음악을 추천해줌으로써 감정을 </a:t>
            </a:r>
            <a:r>
              <a:rPr lang="ko-KR" altLang="en-US" dirty="0" err="1"/>
              <a:t>추스릴</a:t>
            </a:r>
            <a:r>
              <a:rPr lang="ko-KR" altLang="en-US" dirty="0"/>
              <a:t> 수 있도록 하고 어플의 개인적인 활용을 위해 재생 상황 설정하고 개인 맞춤 플레이리스트를 생성할 수 있도록 디자인되었다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[</a:t>
            </a:r>
            <a:r>
              <a:rPr lang="en-US" altLang="ko-KR" dirty="0" err="1"/>
              <a:t>srs</a:t>
            </a:r>
            <a:r>
              <a:rPr lang="en-US" altLang="ko-KR" dirty="0"/>
              <a:t>] </a:t>
            </a:r>
            <a:r>
              <a:rPr lang="ko-KR" altLang="en-US" dirty="0"/>
              <a:t>이 소프트웨어는 집에서 음악 감상을 즐겨하는 사람들을 위한 자동 음악 재생 프로그램이다</a:t>
            </a:r>
            <a:r>
              <a:rPr lang="en-US" altLang="ko-KR" dirty="0"/>
              <a:t>. </a:t>
            </a:r>
            <a:r>
              <a:rPr lang="ko-KR" altLang="en-US" dirty="0"/>
              <a:t>이 프로그램은 사용자의 집 안에서 사용자의 기분에 맞는 음악을 자동으로 재생해주는 기능을 제공한다</a:t>
            </a:r>
            <a:r>
              <a:rPr lang="en-US" altLang="ko-KR" dirty="0"/>
              <a:t>. </a:t>
            </a:r>
            <a:r>
              <a:rPr lang="ko-KR" altLang="en-US" dirty="0"/>
              <a:t>사용자가 직접 음악을 재생하기 전에 프로그램이 알아서 미리 설정된 상황이 되면 음 악을 재생하며</a:t>
            </a:r>
            <a:r>
              <a:rPr lang="en-US" altLang="ko-KR" dirty="0"/>
              <a:t>, </a:t>
            </a:r>
            <a:r>
              <a:rPr lang="ko-KR" altLang="en-US" dirty="0"/>
              <a:t>사용자가 평소 즐겨 듣던 음악 혹은 날씨를 반영한 음악 등 사용자의 기호에 </a:t>
            </a:r>
            <a:r>
              <a:rPr lang="ko-KR" altLang="en-US" dirty="0" err="1"/>
              <a:t>맞</a:t>
            </a:r>
            <a:r>
              <a:rPr lang="ko-KR" altLang="en-US" dirty="0"/>
              <a:t> 는 음악을 재생한다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1103B-7A05-4264-B90C-70CAA55DFCE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250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1103B-7A05-4264-B90C-70CAA55DFCE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88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1103B-7A05-4264-B90C-70CAA55DFCE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187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1103B-7A05-4264-B90C-70CAA55DFCE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199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1103B-7A05-4264-B90C-70CAA55DFCE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287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1103B-7A05-4264-B90C-70CAA55DFCE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6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1103B-7A05-4264-B90C-70CAA55DFCE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679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1103B-7A05-4264-B90C-70CAA55DFCE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07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450CC-DD4D-A2FF-CB0E-EC81D9796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9F73BE-8CD8-1790-2C8C-1F7093DF0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780415-F0F8-DF04-569B-4B0B1E95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ED-9A31-4B11-8288-0AFAC6E856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12061-78A1-55E6-EBFF-3FF943E5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246756-4C94-0856-B0F9-BA484A7D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F207-45FD-423A-9B53-4D4B68D3F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43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9354E-2EB8-8559-305A-E37E7742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24CC5C-F156-D4D8-2FA0-3F819F796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E31154-6719-AA8C-D494-60DB2EA0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ED-9A31-4B11-8288-0AFAC6E856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D354A-0009-6746-44C2-98422A1A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3A03E-4577-28FD-716E-2E4D4EF5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F207-45FD-423A-9B53-4D4B68D3F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1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571A56-2EDF-B191-6742-B1A7E4D29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82F15-D39C-2EAB-662E-2A817EC50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A1D8F9-EF4E-0AA4-E3E2-E022796E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ED-9A31-4B11-8288-0AFAC6E856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5627C-DAA5-5CB7-6F72-193692B2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DE7C6-6009-B5D1-4688-7BC87FB3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F207-45FD-423A-9B53-4D4B68D3F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762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547F9-8702-FBD8-A854-E66BB94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649E2-2AB9-22B7-C3FC-2C92C8341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0B8593-1348-16C2-70AC-EED3DF72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ED-9A31-4B11-8288-0AFAC6E856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342E91-FEB4-D11A-29B2-04D5A616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91943-698C-FE5D-F209-2AFFC9C3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F207-45FD-423A-9B53-4D4B68D3F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78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C0CD3-FD27-1573-132F-3B1B67ED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C6D3C-992A-2A3F-2282-A61D1B206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395846-91E8-9733-A198-D68B7660E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ED-9A31-4B11-8288-0AFAC6E856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7E31C2-B867-916A-901B-3733258F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93FA9E-2A4D-AC6A-37F1-4CB61F276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F207-45FD-423A-9B53-4D4B68D3F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20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90E0E-A8A8-BCCD-2D08-EA054270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367465-DF2E-A8DC-68A0-69A05C591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AF0FCE-F1EB-C2C8-1761-F5D3C70D7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3FA323-BE98-2AEE-1266-A9D3BE1F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ED-9A31-4B11-8288-0AFAC6E856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156C2C-BA71-DD4E-61DD-7BF550EA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44FD68-D02E-DB9C-1DF6-D1373FF8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F207-45FD-423A-9B53-4D4B68D3F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0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44B33-4D1B-62B6-FAFC-9C4A13D4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F13041-0532-0E70-8C42-C31B10552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ED9A5B-9F85-50C2-8247-C18665BFD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FB1FCF-F808-EF36-4832-FE1792033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C5BEB25-3AD6-73A4-6916-F2DA57C44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022739-BA32-356F-BD26-1073761D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ED-9A31-4B11-8288-0AFAC6E856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7EA713-DA68-3300-1F28-3791885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3D9A4E-DBAE-2620-787B-5AF4D6A6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F207-45FD-423A-9B53-4D4B68D3F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5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B3E19-F147-B4E9-7E18-49E91712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46B0C-A2E6-5FA3-DD2A-2AEB319B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ED-9A31-4B11-8288-0AFAC6E856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BBE8A1D-305A-3E17-1223-650835A3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3F75B5-935B-F087-CA40-5C0A35D3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F207-45FD-423A-9B53-4D4B68D3F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2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C3696F-00C2-EAE8-1353-4C49A933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ED-9A31-4B11-8288-0AFAC6E856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5F728E4-B140-E2B7-3DB8-BD51A555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6DBC8-B14C-1A8A-31BB-B6D26CC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F207-45FD-423A-9B53-4D4B68D3F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15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782E0-7E70-6068-8048-182E11E1A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F8582-DBCD-0D95-C9A1-9CEB0B956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1EE51-E727-82BC-DD9C-B37B15241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A5F05B-67D3-004D-F2B5-0512FC85F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ED-9A31-4B11-8288-0AFAC6E856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6D78C3-B6ED-EE6A-3BDA-080347BD3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7220AC-05FB-8B55-CC91-8310EEBD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F207-45FD-423A-9B53-4D4B68D3F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9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71CFC-2DA9-8B31-CDB8-28155E45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39C665-A05E-C94F-066D-17204596E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0006E-D269-BBDF-6488-D141EA124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4E2048-7E02-FAB5-8842-5F779A73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FB4ED-9A31-4B11-8288-0AFAC6E856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A5AE96-2939-7E8D-F8AB-0C528F5B5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ADE0F-97F4-0876-9DFD-333152FD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2F207-45FD-423A-9B53-4D4B68D3F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33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80398C-E034-B5EA-753F-CB88B81D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31877-D0C9-E805-58E0-A6E39B5F0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F3218-CC62-631E-564D-36ADCECCAE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FB4ED-9A31-4B11-8288-0AFAC6E85696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58814B-3E73-1FCD-7673-A8E4D75FD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2A1BE-1657-16B0-0A6D-18C6BBCB0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2F207-45FD-423A-9B53-4D4B68D3F0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85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microsoft.com/office/2007/relationships/hdphoto" Target="../media/hdphoto2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18A40C-82EF-776B-6EEE-AED53FDDAD55}"/>
              </a:ext>
            </a:extLst>
          </p:cNvPr>
          <p:cNvSpPr txBox="1"/>
          <p:nvPr/>
        </p:nvSpPr>
        <p:spPr>
          <a:xfrm>
            <a:off x="1170733" y="1211355"/>
            <a:ext cx="3814013" cy="66556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5000"/>
              </a:lnSpc>
            </a:pPr>
            <a:r>
              <a:rPr lang="en-US" altLang="ko-KR" sz="6000" b="1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Music Pet</a:t>
            </a:r>
          </a:p>
        </p:txBody>
      </p:sp>
      <p:cxnSp>
        <p:nvCxnSpPr>
          <p:cNvPr id="6" name="Straight Connector 17">
            <a:extLst>
              <a:ext uri="{FF2B5EF4-FFF2-40B4-BE49-F238E27FC236}">
                <a16:creationId xmlns:a16="http://schemas.microsoft.com/office/drawing/2014/main" id="{45D928FF-C785-CD87-D671-0F32E70FB294}"/>
              </a:ext>
            </a:extLst>
          </p:cNvPr>
          <p:cNvCxnSpPr/>
          <p:nvPr/>
        </p:nvCxnSpPr>
        <p:spPr>
          <a:xfrm>
            <a:off x="1170733" y="2114082"/>
            <a:ext cx="1013665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8">
            <a:extLst>
              <a:ext uri="{FF2B5EF4-FFF2-40B4-BE49-F238E27FC236}">
                <a16:creationId xmlns:a16="http://schemas.microsoft.com/office/drawing/2014/main" id="{E1A6E54E-959C-E3FE-FEFC-75D55EEF956C}"/>
              </a:ext>
            </a:extLst>
          </p:cNvPr>
          <p:cNvSpPr/>
          <p:nvPr/>
        </p:nvSpPr>
        <p:spPr>
          <a:xfrm>
            <a:off x="1170733" y="2393610"/>
            <a:ext cx="3035508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Microsoft GothicNeo Light" panose="020B0503020000020004" pitchFamily="34" charset="-127"/>
              </a:rPr>
              <a:t>소프트웨어 공학 </a:t>
            </a:r>
            <a:r>
              <a:rPr lang="en-US" altLang="ko-KR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Microsoft GothicNeo Light" panose="020B0503020000020004" pitchFamily="34" charset="-127"/>
              </a:rPr>
              <a:t>3</a:t>
            </a:r>
            <a:r>
              <a:rPr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Microsoft GothicNeo Light" panose="020B0503020000020004" pitchFamily="34" charset="-127"/>
              </a:rPr>
              <a:t>조</a:t>
            </a:r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Microsoft GothicNeo Light" panose="020B0503020000020004" pitchFamily="34" charset="-127"/>
            </a:endParaRPr>
          </a:p>
          <a:p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Microsoft GothicNeo Light" panose="020B0503020000020004" pitchFamily="34" charset="-127"/>
              </a:rPr>
              <a:t>송홍빈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Microsoft GothicNeo Light" panose="020B0503020000020004" pitchFamily="34" charset="-127"/>
              </a:rPr>
              <a:t> </a:t>
            </a:r>
            <a:r>
              <a:rPr lang="ko-KR" alt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Microsoft GothicNeo Light" panose="020B0503020000020004" pitchFamily="34" charset="-127"/>
              </a:rPr>
              <a:t>임형선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Microsoft GothicNeo Light" panose="020B0503020000020004" pitchFamily="34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  <a:cs typeface="Microsoft GothicNeo Light" panose="020B0503020000020004" pitchFamily="34" charset="-127"/>
              </a:rPr>
              <a:t>김지현 장준</a:t>
            </a:r>
            <a:endParaRPr lang="en-US" altLang="ko-KR" sz="1600" dirty="0">
              <a:solidFill>
                <a:schemeClr val="tx1">
                  <a:lumMod val="65000"/>
                  <a:lumOff val="3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Microsoft GothicNeo Light" panose="020B0503020000020004" pitchFamily="34" charset="-127"/>
            </a:endParaRPr>
          </a:p>
          <a:p>
            <a:endParaRPr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LG Smart UI Regular" panose="020B0500000101010101" pitchFamily="50" charset="-127"/>
              <a:ea typeface="LG Smart UI Regular" panose="020B0500000101010101" pitchFamily="50" charset="-127"/>
              <a:cs typeface="Microsoft GothicNeo Light" panose="020B0503020000020004" pitchFamily="34" charset="-127"/>
            </a:endParaRPr>
          </a:p>
        </p:txBody>
      </p:sp>
      <p:cxnSp>
        <p:nvCxnSpPr>
          <p:cNvPr id="15" name="Straight Connector 17">
            <a:extLst>
              <a:ext uri="{FF2B5EF4-FFF2-40B4-BE49-F238E27FC236}">
                <a16:creationId xmlns:a16="http://schemas.microsoft.com/office/drawing/2014/main" id="{6AA0C7F3-9130-F805-7E6D-8057A203D071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3">
            <a:extLst>
              <a:ext uri="{FF2B5EF4-FFF2-40B4-BE49-F238E27FC236}">
                <a16:creationId xmlns:a16="http://schemas.microsoft.com/office/drawing/2014/main" id="{D78A81A8-37AB-5598-0145-090E88E79CE5}"/>
              </a:ext>
            </a:extLst>
          </p:cNvPr>
          <p:cNvGrpSpPr/>
          <p:nvPr/>
        </p:nvGrpSpPr>
        <p:grpSpPr>
          <a:xfrm>
            <a:off x="6776865" y="1238267"/>
            <a:ext cx="2484617" cy="4589641"/>
            <a:chOff x="5076825" y="2011756"/>
            <a:chExt cx="3216275" cy="5941175"/>
          </a:xfrm>
        </p:grpSpPr>
        <p:sp>
          <p:nvSpPr>
            <p:cNvPr id="17" name="Rounded Rectangle 19">
              <a:extLst>
                <a:ext uri="{FF2B5EF4-FFF2-40B4-BE49-F238E27FC236}">
                  <a16:creationId xmlns:a16="http://schemas.microsoft.com/office/drawing/2014/main" id="{7ECF9813-CE57-4CD7-EAC1-681925DFDE46}"/>
                </a:ext>
              </a:extLst>
            </p:cNvPr>
            <p:cNvSpPr/>
            <p:nvPr/>
          </p:nvSpPr>
          <p:spPr>
            <a:xfrm>
              <a:off x="5076825" y="2011756"/>
              <a:ext cx="3216275" cy="5941175"/>
            </a:xfrm>
            <a:prstGeom prst="roundRect">
              <a:avLst>
                <a:gd name="adj" fmla="val 902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18" name="Donut 21">
              <a:extLst>
                <a:ext uri="{FF2B5EF4-FFF2-40B4-BE49-F238E27FC236}">
                  <a16:creationId xmlns:a16="http://schemas.microsoft.com/office/drawing/2014/main" id="{F5AD99FC-138B-A2E5-B1C7-0680A880EF75}"/>
                </a:ext>
              </a:extLst>
            </p:cNvPr>
            <p:cNvSpPr/>
            <p:nvPr/>
          </p:nvSpPr>
          <p:spPr>
            <a:xfrm>
              <a:off x="6446837" y="7200900"/>
              <a:ext cx="476250" cy="476250"/>
            </a:xfrm>
            <a:prstGeom prst="donut">
              <a:avLst>
                <a:gd name="adj" fmla="val 1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E9A2139-3207-8140-9308-9F09E2AF0D7D}"/>
              </a:ext>
            </a:extLst>
          </p:cNvPr>
          <p:cNvGrpSpPr/>
          <p:nvPr/>
        </p:nvGrpSpPr>
        <p:grpSpPr>
          <a:xfrm>
            <a:off x="6925259" y="1678572"/>
            <a:ext cx="2207458" cy="3355338"/>
            <a:chOff x="6925259" y="1678572"/>
            <a:chExt cx="2207458" cy="3355338"/>
          </a:xfrm>
        </p:grpSpPr>
        <p:sp>
          <p:nvSpPr>
            <p:cNvPr id="48" name="Rounded Rectangle 15">
              <a:extLst>
                <a:ext uri="{FF2B5EF4-FFF2-40B4-BE49-F238E27FC236}">
                  <a16:creationId xmlns:a16="http://schemas.microsoft.com/office/drawing/2014/main" id="{2FFE9F4E-F819-6C86-0833-21D3C33620CC}"/>
                </a:ext>
              </a:extLst>
            </p:cNvPr>
            <p:cNvSpPr/>
            <p:nvPr/>
          </p:nvSpPr>
          <p:spPr>
            <a:xfrm>
              <a:off x="6925259" y="1678572"/>
              <a:ext cx="2207458" cy="33553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429E05-4E25-1FAD-3A06-FDD4CBBFC7FF}"/>
                </a:ext>
              </a:extLst>
            </p:cNvPr>
            <p:cNvSpPr txBox="1"/>
            <p:nvPr/>
          </p:nvSpPr>
          <p:spPr>
            <a:xfrm>
              <a:off x="7087051" y="2635001"/>
              <a:ext cx="1949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안녕하세요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?</a:t>
              </a:r>
            </a:p>
            <a:p>
              <a:pPr algn="ctr"/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Music Pet</a:t>
              </a:r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입니다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.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82F82B2A-6ED6-896C-F362-7F3E1333504E}"/>
                </a:ext>
              </a:extLst>
            </p:cNvPr>
            <p:cNvSpPr/>
            <p:nvPr/>
          </p:nvSpPr>
          <p:spPr>
            <a:xfrm>
              <a:off x="7317857" y="3429000"/>
              <a:ext cx="1488332" cy="377537"/>
            </a:xfrm>
            <a:prstGeom prst="roundRect">
              <a:avLst/>
            </a:prstGeom>
            <a:noFill/>
            <a:ln w="28575">
              <a:solidFill>
                <a:srgbClr val="5D7E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rgbClr val="5D7E6D"/>
                  </a:solidFill>
                  <a:latin typeface="LG Smart UI Bold" panose="020B0800000101010101" pitchFamily="50" charset="-127"/>
                  <a:ea typeface="LG Smart UI Bold" panose="020B0800000101010101" pitchFamily="50" charset="-127"/>
                </a:rPr>
                <a:t>시작하기</a:t>
              </a:r>
            </a:p>
          </p:txBody>
        </p:sp>
        <p:pic>
          <p:nvPicPr>
            <p:cNvPr id="23" name="그래픽 22" descr="커서 단색으로 채워진">
              <a:extLst>
                <a:ext uri="{FF2B5EF4-FFF2-40B4-BE49-F238E27FC236}">
                  <a16:creationId xmlns:a16="http://schemas.microsoft.com/office/drawing/2014/main" id="{AB4C9C73-2F08-0800-A611-B212C068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67231" y="3617768"/>
              <a:ext cx="377537" cy="377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7314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61071D29-0586-4FB5-6E16-04ACC0A3E1D0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9F8896DB-0A64-0904-187B-361D5B2D6E18}"/>
              </a:ext>
            </a:extLst>
          </p:cNvPr>
          <p:cNvSpPr txBox="1">
            <a:spLocks/>
          </p:cNvSpPr>
          <p:nvPr/>
        </p:nvSpPr>
        <p:spPr>
          <a:xfrm>
            <a:off x="811918" y="183083"/>
            <a:ext cx="10567775" cy="131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03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세부기능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;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설정 및 관리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(1-3)</a:t>
            </a:r>
            <a:endParaRPr lang="ko-KR" altLang="en-US" sz="4800" dirty="0">
              <a:solidFill>
                <a:srgbClr val="46896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27A3AF6-D709-3E36-45B5-CCA2BE47EA2B}"/>
              </a:ext>
            </a:extLst>
          </p:cNvPr>
          <p:cNvSpPr/>
          <p:nvPr/>
        </p:nvSpPr>
        <p:spPr>
          <a:xfrm>
            <a:off x="854435" y="1328170"/>
            <a:ext cx="5877138" cy="555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기본 설정</a:t>
            </a:r>
            <a:r>
              <a:rPr lang="en-US" altLang="ko-KR" sz="2000" dirty="0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endParaRPr lang="ko-KR" altLang="en-US" sz="20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BDC074-D7DA-E904-9E3B-EC70FB31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553" y="6280876"/>
            <a:ext cx="383208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기본 설정 </a:t>
            </a:r>
            <a:r>
              <a:rPr lang="en-US" altLang="ko-KR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Class Diagram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8B53F8D-E732-3A81-AD0D-4A2D3056F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362" y="6285643"/>
            <a:ext cx="318748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기본 설정 </a:t>
            </a:r>
            <a:r>
              <a:rPr lang="en-US" altLang="ko-KR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Sequence Diagram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9" name="image6.png">
            <a:extLst>
              <a:ext uri="{FF2B5EF4-FFF2-40B4-BE49-F238E27FC236}">
                <a16:creationId xmlns:a16="http://schemas.microsoft.com/office/drawing/2014/main" id="{B731ED0A-89FD-8D51-C8B3-B004EED35ADE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45780" y="2246928"/>
            <a:ext cx="3413860" cy="3918490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1" name="image12.png">
            <a:extLst>
              <a:ext uri="{FF2B5EF4-FFF2-40B4-BE49-F238E27FC236}">
                <a16:creationId xmlns:a16="http://schemas.microsoft.com/office/drawing/2014/main" id="{4E4CDE54-3AA2-FF99-E80C-5C5957DB4A41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902997" y="2263012"/>
            <a:ext cx="3799639" cy="391849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70903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61071D29-0586-4FB5-6E16-04ACC0A3E1D0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9F8896DB-0A64-0904-187B-361D5B2D6E18}"/>
              </a:ext>
            </a:extLst>
          </p:cNvPr>
          <p:cNvSpPr txBox="1">
            <a:spLocks/>
          </p:cNvSpPr>
          <p:nvPr/>
        </p:nvSpPr>
        <p:spPr>
          <a:xfrm>
            <a:off x="811918" y="183083"/>
            <a:ext cx="10567775" cy="131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03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세부기능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;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설정 및 관리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(2-1)</a:t>
            </a:r>
            <a:endParaRPr lang="ko-KR" altLang="en-US" sz="4800" dirty="0">
              <a:solidFill>
                <a:srgbClr val="46896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8" name="Group 13">
            <a:extLst>
              <a:ext uri="{FF2B5EF4-FFF2-40B4-BE49-F238E27FC236}">
                <a16:creationId xmlns:a16="http://schemas.microsoft.com/office/drawing/2014/main" id="{BAD28CBB-85A9-9AEA-9263-2457D1FFE4DD}"/>
              </a:ext>
            </a:extLst>
          </p:cNvPr>
          <p:cNvGrpSpPr/>
          <p:nvPr/>
        </p:nvGrpSpPr>
        <p:grpSpPr>
          <a:xfrm>
            <a:off x="811918" y="1495522"/>
            <a:ext cx="2484617" cy="4589641"/>
            <a:chOff x="5076825" y="2011756"/>
            <a:chExt cx="3216275" cy="5941175"/>
          </a:xfrm>
        </p:grpSpPr>
        <p:sp>
          <p:nvSpPr>
            <p:cNvPr id="19" name="Rounded Rectangle 19">
              <a:extLst>
                <a:ext uri="{FF2B5EF4-FFF2-40B4-BE49-F238E27FC236}">
                  <a16:creationId xmlns:a16="http://schemas.microsoft.com/office/drawing/2014/main" id="{5A6C4C26-F06E-DBF7-32BC-B8D5E59EEF87}"/>
                </a:ext>
              </a:extLst>
            </p:cNvPr>
            <p:cNvSpPr/>
            <p:nvPr/>
          </p:nvSpPr>
          <p:spPr>
            <a:xfrm>
              <a:off x="5076825" y="2011756"/>
              <a:ext cx="3216275" cy="5941175"/>
            </a:xfrm>
            <a:prstGeom prst="roundRect">
              <a:avLst>
                <a:gd name="adj" fmla="val 902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20" name="Donut 21">
              <a:extLst>
                <a:ext uri="{FF2B5EF4-FFF2-40B4-BE49-F238E27FC236}">
                  <a16:creationId xmlns:a16="http://schemas.microsoft.com/office/drawing/2014/main" id="{F3A468CE-1371-619E-D7BE-BEC2B6FC1390}"/>
                </a:ext>
              </a:extLst>
            </p:cNvPr>
            <p:cNvSpPr/>
            <p:nvPr/>
          </p:nvSpPr>
          <p:spPr>
            <a:xfrm>
              <a:off x="6446837" y="7200900"/>
              <a:ext cx="476250" cy="476250"/>
            </a:xfrm>
            <a:prstGeom prst="donut">
              <a:avLst>
                <a:gd name="adj" fmla="val 1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27A3AF6-D709-3E36-45B5-CCA2BE47EA2B}"/>
              </a:ext>
            </a:extLst>
          </p:cNvPr>
          <p:cNvSpPr/>
          <p:nvPr/>
        </p:nvSpPr>
        <p:spPr>
          <a:xfrm>
            <a:off x="3523179" y="1672045"/>
            <a:ext cx="5877138" cy="555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플레이리스트 관리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C154AFFB-BEFA-C1B3-C1DA-4C4CD5CE5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902" y="2168668"/>
            <a:ext cx="7985387" cy="958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이미 존재하는 플레이리스트에 음악 추가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삭제를 할 수 있으며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새 플레이리스트를 생성할 수도 있다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108941AB-0744-A7A3-20B2-27472560DC3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66043" y="1907033"/>
            <a:ext cx="2181636" cy="337650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01147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61071D29-0586-4FB5-6E16-04ACC0A3E1D0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9F8896DB-0A64-0904-187B-361D5B2D6E18}"/>
              </a:ext>
            </a:extLst>
          </p:cNvPr>
          <p:cNvSpPr txBox="1">
            <a:spLocks/>
          </p:cNvSpPr>
          <p:nvPr/>
        </p:nvSpPr>
        <p:spPr>
          <a:xfrm>
            <a:off x="811918" y="183083"/>
            <a:ext cx="10567775" cy="131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03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세부기능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;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설정 및 관리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(2-2)</a:t>
            </a:r>
            <a:endParaRPr lang="ko-KR" altLang="en-US" sz="4800" dirty="0">
              <a:solidFill>
                <a:srgbClr val="46896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27A3AF6-D709-3E36-45B5-CCA2BE47EA2B}"/>
              </a:ext>
            </a:extLst>
          </p:cNvPr>
          <p:cNvSpPr/>
          <p:nvPr/>
        </p:nvSpPr>
        <p:spPr>
          <a:xfrm>
            <a:off x="854435" y="1328170"/>
            <a:ext cx="5877138" cy="555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플레이리스트 관리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08BDC074-D7DA-E904-9E3B-EC70FB31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17" y="6257773"/>
            <a:ext cx="383208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플레이리스트 </a:t>
            </a:r>
            <a:r>
              <a:rPr lang="en-US" altLang="ko-KR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Class Diagram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8B53F8D-E732-3A81-AD0D-4A2D3056F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896" y="6280876"/>
            <a:ext cx="621150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플레이리스트 </a:t>
            </a:r>
            <a:r>
              <a:rPr lang="en-US" altLang="ko-KR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Sequence Diagram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9" name="image16.png">
            <a:extLst>
              <a:ext uri="{FF2B5EF4-FFF2-40B4-BE49-F238E27FC236}">
                <a16:creationId xmlns:a16="http://schemas.microsoft.com/office/drawing/2014/main" id="{3FA14787-DF04-DF5D-F6BF-0C3F0891F778}"/>
              </a:ext>
            </a:extLst>
          </p:cNvPr>
          <p:cNvPicPr/>
          <p:nvPr/>
        </p:nvPicPr>
        <p:blipFill rotWithShape="1">
          <a:blip r:embed="rId3">
            <a:lum/>
            <a:alphaModFix/>
          </a:blip>
          <a:srcRect l="16045" t="3776" r="21015" b="9224"/>
          <a:stretch/>
        </p:blipFill>
        <p:spPr>
          <a:xfrm>
            <a:off x="1113240" y="2043601"/>
            <a:ext cx="3530764" cy="4077707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1" name="image8.png">
            <a:extLst>
              <a:ext uri="{FF2B5EF4-FFF2-40B4-BE49-F238E27FC236}">
                <a16:creationId xmlns:a16="http://schemas.microsoft.com/office/drawing/2014/main" id="{768F9C28-CBCF-A24B-7ADD-0EF34CF0F039}"/>
              </a:ext>
            </a:extLst>
          </p:cNvPr>
          <p:cNvPicPr/>
          <p:nvPr/>
        </p:nvPicPr>
        <p:blipFill rotWithShape="1">
          <a:blip r:embed="rId4">
            <a:lum/>
            <a:alphaModFix/>
          </a:blip>
          <a:srcRect r="9055" b="3866"/>
          <a:stretch/>
        </p:blipFill>
        <p:spPr>
          <a:xfrm>
            <a:off x="5909158" y="2043601"/>
            <a:ext cx="5470535" cy="4077707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489732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61071D29-0586-4FB5-6E16-04ACC0A3E1D0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9F8896DB-0A64-0904-187B-361D5B2D6E18}"/>
              </a:ext>
            </a:extLst>
          </p:cNvPr>
          <p:cNvSpPr txBox="1">
            <a:spLocks/>
          </p:cNvSpPr>
          <p:nvPr/>
        </p:nvSpPr>
        <p:spPr>
          <a:xfrm>
            <a:off x="811918" y="183083"/>
            <a:ext cx="10567775" cy="131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03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세부기능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;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음악 재생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(1) </a:t>
            </a:r>
            <a:endParaRPr lang="ko-KR" altLang="en-US" sz="4800" dirty="0">
              <a:solidFill>
                <a:srgbClr val="46896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8" name="Group 13">
            <a:extLst>
              <a:ext uri="{FF2B5EF4-FFF2-40B4-BE49-F238E27FC236}">
                <a16:creationId xmlns:a16="http://schemas.microsoft.com/office/drawing/2014/main" id="{36851638-9DF4-952F-4D39-454F0CC45284}"/>
              </a:ext>
            </a:extLst>
          </p:cNvPr>
          <p:cNvGrpSpPr/>
          <p:nvPr/>
        </p:nvGrpSpPr>
        <p:grpSpPr>
          <a:xfrm>
            <a:off x="811918" y="1495522"/>
            <a:ext cx="2484617" cy="4589641"/>
            <a:chOff x="5076825" y="2011756"/>
            <a:chExt cx="3216275" cy="5941175"/>
          </a:xfrm>
        </p:grpSpPr>
        <p:sp>
          <p:nvSpPr>
            <p:cNvPr id="9" name="Rounded Rectangle 19">
              <a:extLst>
                <a:ext uri="{FF2B5EF4-FFF2-40B4-BE49-F238E27FC236}">
                  <a16:creationId xmlns:a16="http://schemas.microsoft.com/office/drawing/2014/main" id="{5E7FFF44-AD72-88A3-8FA0-3E8AE34E16B3}"/>
                </a:ext>
              </a:extLst>
            </p:cNvPr>
            <p:cNvSpPr/>
            <p:nvPr/>
          </p:nvSpPr>
          <p:spPr>
            <a:xfrm>
              <a:off x="5076825" y="2011756"/>
              <a:ext cx="3216275" cy="5941175"/>
            </a:xfrm>
            <a:prstGeom prst="roundRect">
              <a:avLst>
                <a:gd name="adj" fmla="val 902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11" name="Donut 21">
              <a:extLst>
                <a:ext uri="{FF2B5EF4-FFF2-40B4-BE49-F238E27FC236}">
                  <a16:creationId xmlns:a16="http://schemas.microsoft.com/office/drawing/2014/main" id="{BC8DEEBA-3D38-8CE4-51CA-56909BE36FB1}"/>
                </a:ext>
              </a:extLst>
            </p:cNvPr>
            <p:cNvSpPr/>
            <p:nvPr/>
          </p:nvSpPr>
          <p:spPr>
            <a:xfrm>
              <a:off x="6446837" y="7200900"/>
              <a:ext cx="476250" cy="476250"/>
            </a:xfrm>
            <a:prstGeom prst="donut">
              <a:avLst>
                <a:gd name="adj" fmla="val 1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89E7A7E-3735-29E7-6268-6DF91C58AE03}"/>
              </a:ext>
            </a:extLst>
          </p:cNvPr>
          <p:cNvSpPr/>
          <p:nvPr/>
        </p:nvSpPr>
        <p:spPr>
          <a:xfrm>
            <a:off x="3523179" y="1660470"/>
            <a:ext cx="5877138" cy="555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음악 재생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0B40EDB-BBA6-2A15-C826-9B4D9982B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902" y="2078635"/>
            <a:ext cx="7985387" cy="1881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highlight>
                  <a:srgbClr val="C7E3D4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검색을 통한 재생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과 </a:t>
            </a:r>
            <a:r>
              <a:rPr lang="ko-KR" altLang="en-US" sz="2000" dirty="0">
                <a:highlight>
                  <a:srgbClr val="C7E3D4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플레이리스트 재생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은 기본으로 제공하며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dirty="0">
                <a:highlight>
                  <a:srgbClr val="C7E3D4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상황 설정에 따라 음악을 재생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한다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재생되는 음악이 표시되며 중지 및 다른 음악 재생이 가능하다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음악이 재생되는 위치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스피커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를 알 수 있다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3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5" name="image2.png">
            <a:extLst>
              <a:ext uri="{FF2B5EF4-FFF2-40B4-BE49-F238E27FC236}">
                <a16:creationId xmlns:a16="http://schemas.microsoft.com/office/drawing/2014/main" id="{F7BE92E2-9DFC-F5B8-5756-D4F071DBCA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6043" y="1907033"/>
            <a:ext cx="2181636" cy="337650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138161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61071D29-0586-4FB5-6E16-04ACC0A3E1D0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9F8896DB-0A64-0904-187B-361D5B2D6E18}"/>
              </a:ext>
            </a:extLst>
          </p:cNvPr>
          <p:cNvSpPr txBox="1">
            <a:spLocks/>
          </p:cNvSpPr>
          <p:nvPr/>
        </p:nvSpPr>
        <p:spPr>
          <a:xfrm>
            <a:off x="811918" y="183083"/>
            <a:ext cx="10567775" cy="131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03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세부기능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;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음악 재생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(2) </a:t>
            </a:r>
            <a:endParaRPr lang="ko-KR" altLang="en-US" sz="4800" dirty="0">
              <a:solidFill>
                <a:srgbClr val="46896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4" name="image26.png">
            <a:extLst>
              <a:ext uri="{FF2B5EF4-FFF2-40B4-BE49-F238E27FC236}">
                <a16:creationId xmlns:a16="http://schemas.microsoft.com/office/drawing/2014/main" id="{198DD237-37D5-0405-2B34-5E5A24FB2CB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7684" y="1770031"/>
            <a:ext cx="4786200" cy="3993267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6" name="image11.png">
            <a:extLst>
              <a:ext uri="{FF2B5EF4-FFF2-40B4-BE49-F238E27FC236}">
                <a16:creationId xmlns:a16="http://schemas.microsoft.com/office/drawing/2014/main" id="{EA4571D5-C56E-05CC-9ABF-B6749211A26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954829" y="1614897"/>
            <a:ext cx="4675413" cy="4303535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C8F59062-07BB-0E49-607F-1BAE4C494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740" y="6037807"/>
            <a:ext cx="383208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음악 재생 </a:t>
            </a:r>
            <a:r>
              <a:rPr lang="en-US" altLang="ko-KR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Class Diagram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4DBFD75C-02BE-87F7-07EB-653C6DFC2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107" y="6037807"/>
            <a:ext cx="385685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음악 재생 </a:t>
            </a:r>
            <a:r>
              <a:rPr lang="en-US" altLang="ko-KR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Sequence Diagram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16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61071D29-0586-4FB5-6E16-04ACC0A3E1D0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9F8896DB-0A64-0904-187B-361D5B2D6E18}"/>
              </a:ext>
            </a:extLst>
          </p:cNvPr>
          <p:cNvSpPr txBox="1">
            <a:spLocks/>
          </p:cNvSpPr>
          <p:nvPr/>
        </p:nvSpPr>
        <p:spPr>
          <a:xfrm>
            <a:off x="811918" y="183083"/>
            <a:ext cx="10567775" cy="131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03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세부기능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;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음악 추천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(1) </a:t>
            </a:r>
            <a:endParaRPr lang="ko-KR" altLang="en-US" sz="4800" dirty="0">
              <a:solidFill>
                <a:srgbClr val="46896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5" name="Group 13">
            <a:extLst>
              <a:ext uri="{FF2B5EF4-FFF2-40B4-BE49-F238E27FC236}">
                <a16:creationId xmlns:a16="http://schemas.microsoft.com/office/drawing/2014/main" id="{85FD18AC-5AB4-3EE7-8C72-82E7EC9ADBCE}"/>
              </a:ext>
            </a:extLst>
          </p:cNvPr>
          <p:cNvGrpSpPr/>
          <p:nvPr/>
        </p:nvGrpSpPr>
        <p:grpSpPr>
          <a:xfrm>
            <a:off x="811918" y="1495522"/>
            <a:ext cx="2484617" cy="4589641"/>
            <a:chOff x="5076825" y="2011756"/>
            <a:chExt cx="3216275" cy="5941175"/>
          </a:xfrm>
        </p:grpSpPr>
        <p:sp>
          <p:nvSpPr>
            <p:cNvPr id="6" name="Rounded Rectangle 19">
              <a:extLst>
                <a:ext uri="{FF2B5EF4-FFF2-40B4-BE49-F238E27FC236}">
                  <a16:creationId xmlns:a16="http://schemas.microsoft.com/office/drawing/2014/main" id="{F0721F0F-803D-8C01-6660-93ADE35D189A}"/>
                </a:ext>
              </a:extLst>
            </p:cNvPr>
            <p:cNvSpPr/>
            <p:nvPr/>
          </p:nvSpPr>
          <p:spPr>
            <a:xfrm>
              <a:off x="5076825" y="2011756"/>
              <a:ext cx="3216275" cy="5941175"/>
            </a:xfrm>
            <a:prstGeom prst="roundRect">
              <a:avLst>
                <a:gd name="adj" fmla="val 902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7" name="Donut 21">
              <a:extLst>
                <a:ext uri="{FF2B5EF4-FFF2-40B4-BE49-F238E27FC236}">
                  <a16:creationId xmlns:a16="http://schemas.microsoft.com/office/drawing/2014/main" id="{587AF2CE-C654-FFC7-529A-1CE817789206}"/>
                </a:ext>
              </a:extLst>
            </p:cNvPr>
            <p:cNvSpPr/>
            <p:nvPr/>
          </p:nvSpPr>
          <p:spPr>
            <a:xfrm>
              <a:off x="6446837" y="7200900"/>
              <a:ext cx="476250" cy="476250"/>
            </a:xfrm>
            <a:prstGeom prst="donut">
              <a:avLst>
                <a:gd name="adj" fmla="val 1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8D04C1A-2E56-C696-7E6E-614E845EEFCC}"/>
              </a:ext>
            </a:extLst>
          </p:cNvPr>
          <p:cNvSpPr/>
          <p:nvPr/>
        </p:nvSpPr>
        <p:spPr>
          <a:xfrm>
            <a:off x="3523179" y="1660470"/>
            <a:ext cx="5877138" cy="555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음악 추천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E0629EA-7E14-113B-6306-4A4D67E13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902" y="2146179"/>
            <a:ext cx="7985387" cy="141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두피열과 음성 인식 등 현재 기분을 알 수 있는 데이터를 분석하여 </a:t>
            </a:r>
            <a:r>
              <a:rPr lang="ko-KR" altLang="en-US" sz="2000" dirty="0">
                <a:highlight>
                  <a:srgbClr val="C7E3D4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사용자의 기분을 예측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 후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dirty="0">
                <a:highlight>
                  <a:srgbClr val="C7E3D4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두 테마의 음악을 추천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한다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사용자는 음악을 재생하거나 플레이 리스트에 추가할 수 있다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endParaRPr lang="en-US" altLang="ko-KR" sz="32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2" name="image6.png">
            <a:extLst>
              <a:ext uri="{FF2B5EF4-FFF2-40B4-BE49-F238E27FC236}">
                <a16:creationId xmlns:a16="http://schemas.microsoft.com/office/drawing/2014/main" id="{FF26837C-B18B-54C9-7D09-CF946A234A4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66043" y="1916246"/>
            <a:ext cx="2181636" cy="3374919"/>
          </a:xfrm>
          <a:prstGeom prst="rect">
            <a:avLst/>
          </a:prstGeom>
          <a:noFill/>
          <a:ln/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85CBAF-9834-82B2-0B57-893CF35969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8833" y1="48667" x2="38833" y2="48667"/>
                        <a14:foregroundMark x1="63833" y1="63833" x2="63833" y2="63833"/>
                        <a14:foregroundMark x1="66167" y1="44000" x2="66167" y2="44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55333" y="4559225"/>
            <a:ext cx="1889968" cy="18899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33BACBC-8728-5B87-2044-BE3EF0387D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8462" r="90000">
                        <a14:foregroundMark x1="44231" y1="20714" x2="80385" y2="65357"/>
                        <a14:foregroundMark x1="80385" y1="65357" x2="80385" y2="65357"/>
                        <a14:foregroundMark x1="8462" y1="54643" x2="14231" y2="55000"/>
                        <a14:foregroundMark x1="8462" y1="60357" x2="11923" y2="60357"/>
                        <a14:foregroundMark x1="13077" y1="67500" x2="13846" y2="66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32365" y="4707342"/>
            <a:ext cx="1450547" cy="15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28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61071D29-0586-4FB5-6E16-04ACC0A3E1D0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9F8896DB-0A64-0904-187B-361D5B2D6E18}"/>
              </a:ext>
            </a:extLst>
          </p:cNvPr>
          <p:cNvSpPr txBox="1">
            <a:spLocks/>
          </p:cNvSpPr>
          <p:nvPr/>
        </p:nvSpPr>
        <p:spPr>
          <a:xfrm>
            <a:off x="811918" y="183083"/>
            <a:ext cx="10567775" cy="131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03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세부기능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;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음악 추천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(2) </a:t>
            </a:r>
            <a:endParaRPr lang="ko-KR" altLang="en-US" sz="4800" dirty="0">
              <a:solidFill>
                <a:srgbClr val="46896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AAAC115-DA92-1A6C-3275-D8CBE445E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740" y="6037807"/>
            <a:ext cx="383208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음악 추천 </a:t>
            </a:r>
            <a:r>
              <a:rPr lang="en-US" altLang="ko-KR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Class Diagram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FA32ACAD-C343-DB75-60FD-098629E2E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107" y="6037807"/>
            <a:ext cx="3856855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음악 추천 </a:t>
            </a:r>
            <a:r>
              <a:rPr lang="en-US" altLang="ko-KR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Sequence Diagram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4" name="image24.png">
            <a:extLst>
              <a:ext uri="{FF2B5EF4-FFF2-40B4-BE49-F238E27FC236}">
                <a16:creationId xmlns:a16="http://schemas.microsoft.com/office/drawing/2014/main" id="{A86B95ED-2279-8BCE-AD31-E66B1CB1159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1423" y="1813054"/>
            <a:ext cx="4998720" cy="3970033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5" name="image25.png">
            <a:extLst>
              <a:ext uri="{FF2B5EF4-FFF2-40B4-BE49-F238E27FC236}">
                <a16:creationId xmlns:a16="http://schemas.microsoft.com/office/drawing/2014/main" id="{9EACADC0-FB3A-1675-940E-7015D16C35B2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793174" y="1978443"/>
            <a:ext cx="4998720" cy="3639256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14206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61071D29-0586-4FB5-6E16-04ACC0A3E1D0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9F8896DB-0A64-0904-187B-361D5B2D6E18}"/>
              </a:ext>
            </a:extLst>
          </p:cNvPr>
          <p:cNvSpPr txBox="1">
            <a:spLocks/>
          </p:cNvSpPr>
          <p:nvPr/>
        </p:nvSpPr>
        <p:spPr>
          <a:xfrm>
            <a:off x="811918" y="183083"/>
            <a:ext cx="10567775" cy="131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04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기대 효과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D0E480-FD3B-CC4F-4C75-ED1193ADB0A7}"/>
              </a:ext>
            </a:extLst>
          </p:cNvPr>
          <p:cNvSpPr/>
          <p:nvPr/>
        </p:nvSpPr>
        <p:spPr>
          <a:xfrm>
            <a:off x="865081" y="4127601"/>
            <a:ext cx="1828800" cy="96500"/>
          </a:xfrm>
          <a:prstGeom prst="rect">
            <a:avLst/>
          </a:prstGeom>
          <a:solidFill>
            <a:srgbClr val="C7E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E83F00-84F8-568E-1E38-7A7AF529AFB2}"/>
              </a:ext>
            </a:extLst>
          </p:cNvPr>
          <p:cNvSpPr/>
          <p:nvPr/>
        </p:nvSpPr>
        <p:spPr>
          <a:xfrm>
            <a:off x="3504664" y="4127601"/>
            <a:ext cx="2300089" cy="96500"/>
          </a:xfrm>
          <a:prstGeom prst="rect">
            <a:avLst/>
          </a:prstGeom>
          <a:solidFill>
            <a:srgbClr val="C7E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868510-9BAD-5A9E-C5FE-B1F56C19EECD}"/>
              </a:ext>
            </a:extLst>
          </p:cNvPr>
          <p:cNvSpPr txBox="1"/>
          <p:nvPr/>
        </p:nvSpPr>
        <p:spPr>
          <a:xfrm>
            <a:off x="448800" y="3761800"/>
            <a:ext cx="2661363" cy="1203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편리한 음악감상</a:t>
            </a:r>
            <a:endParaRPr lang="en-US" altLang="ko-KR" sz="20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말하지 않아도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기분과 상황에 맞는 음악 감상 가능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C79903-1B40-5D97-CDF5-59AD3E0F17D2}"/>
              </a:ext>
            </a:extLst>
          </p:cNvPr>
          <p:cNvSpPr/>
          <p:nvPr/>
        </p:nvSpPr>
        <p:spPr>
          <a:xfrm>
            <a:off x="6846822" y="4130684"/>
            <a:ext cx="1428175" cy="96500"/>
          </a:xfrm>
          <a:prstGeom prst="rect">
            <a:avLst/>
          </a:prstGeom>
          <a:solidFill>
            <a:srgbClr val="C7E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C97919-9794-704A-DE54-2E994AB6A506}"/>
              </a:ext>
            </a:extLst>
          </p:cNvPr>
          <p:cNvSpPr/>
          <p:nvPr/>
        </p:nvSpPr>
        <p:spPr>
          <a:xfrm>
            <a:off x="9472645" y="4127601"/>
            <a:ext cx="1728092" cy="96500"/>
          </a:xfrm>
          <a:prstGeom prst="rect">
            <a:avLst/>
          </a:prstGeom>
          <a:solidFill>
            <a:srgbClr val="C7E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8204F-CDB7-3D82-C73E-1208089A9466}"/>
              </a:ext>
            </a:extLst>
          </p:cNvPr>
          <p:cNvSpPr txBox="1"/>
          <p:nvPr/>
        </p:nvSpPr>
        <p:spPr>
          <a:xfrm>
            <a:off x="8849259" y="3771608"/>
            <a:ext cx="2974866" cy="154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능동적인 서비스</a:t>
            </a:r>
            <a:endParaRPr lang="en-US" altLang="ko-KR" sz="20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직접적으로 </a:t>
            </a:r>
            <a:r>
              <a:rPr lang="ko-KR" altLang="en-US" sz="15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말하기 전에 감정을 캐치</a:t>
            </a:r>
            <a:r>
              <a:rPr lang="en-US" altLang="ko-KR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</a:t>
            </a: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원하는 서비스 제공함으로써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스피커와 </a:t>
            </a:r>
            <a:r>
              <a:rPr lang="ko-KR" altLang="en-US" sz="15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교감</a:t>
            </a: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가능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49C9C-4548-A0F9-33E2-66454E7F28E3}"/>
              </a:ext>
            </a:extLst>
          </p:cNvPr>
          <p:cNvSpPr txBox="1"/>
          <p:nvPr/>
        </p:nvSpPr>
        <p:spPr>
          <a:xfrm>
            <a:off x="3007450" y="3778647"/>
            <a:ext cx="3301097" cy="1203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 err="1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우울감</a:t>
            </a: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및 외로움 해소</a:t>
            </a:r>
            <a:endParaRPr lang="en-US" altLang="ko-KR" sz="20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음악의 </a:t>
            </a:r>
            <a:r>
              <a:rPr lang="ko-KR" altLang="en-US" sz="15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정서 조절 </a:t>
            </a: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기능을 통해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우울증 및 외로움에 도움</a:t>
            </a:r>
          </a:p>
        </p:txBody>
      </p:sp>
      <p:pic>
        <p:nvPicPr>
          <p:cNvPr id="13" name="그림 12" descr="텍스트, 표지판, 벡터그래픽이(가) 표시된 사진&#10;&#10;자동 생성된 설명">
            <a:extLst>
              <a:ext uri="{FF2B5EF4-FFF2-40B4-BE49-F238E27FC236}">
                <a16:creationId xmlns:a16="http://schemas.microsoft.com/office/drawing/2014/main" id="{316BFE27-64E0-E8D2-7F2F-5C290F0396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8013" y="2504774"/>
            <a:ext cx="1147323" cy="11473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CBFA555-E926-B84A-DC48-AF06164BE4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253" y="2535197"/>
            <a:ext cx="1180912" cy="11809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5F34EB-6B27-F6F2-3E9E-5A985DF131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72" y="2576079"/>
            <a:ext cx="1076018" cy="1076018"/>
          </a:xfrm>
          <a:prstGeom prst="rect">
            <a:avLst/>
          </a:prstGeom>
        </p:spPr>
      </p:pic>
      <p:pic>
        <p:nvPicPr>
          <p:cNvPr id="16" name="그림 15" descr="텍스트, 벡터그래픽, 표지판이(가) 표시된 사진&#10;&#10;자동 생성된 설명">
            <a:extLst>
              <a:ext uri="{FF2B5EF4-FFF2-40B4-BE49-F238E27FC236}">
                <a16:creationId xmlns:a16="http://schemas.microsoft.com/office/drawing/2014/main" id="{69874200-BB1D-DA7F-2D4F-C209F90C00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84" y="2647145"/>
            <a:ext cx="957016" cy="957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9402FF-3798-88B0-A473-027B9E1B23A6}"/>
              </a:ext>
            </a:extLst>
          </p:cNvPr>
          <p:cNvSpPr txBox="1"/>
          <p:nvPr/>
        </p:nvSpPr>
        <p:spPr>
          <a:xfrm>
            <a:off x="5826533" y="3759398"/>
            <a:ext cx="3456880" cy="154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분위기 전환</a:t>
            </a:r>
            <a:endParaRPr lang="en-US" altLang="ko-KR" sz="20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상황에 맞는 다양한 음악 재생으로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집안 </a:t>
            </a:r>
            <a:r>
              <a:rPr lang="ko-KR" altLang="en-US" sz="15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분위기 전환 </a:t>
            </a: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및 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5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답답함 해소</a:t>
            </a:r>
            <a:r>
              <a:rPr lang="ko-KR" altLang="en-US" sz="15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가능</a:t>
            </a:r>
            <a:endParaRPr lang="en-US" altLang="ko-KR" sz="15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718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3612DC-DD4E-AE87-99A1-91D687393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54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C85D8D-1760-E5F0-24E9-E12951DC2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ko-KR" sz="3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01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개발 동기 및 배경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3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02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앱 소개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3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03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세부 기능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sz="32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04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기대 효과</a:t>
            </a:r>
            <a:endParaRPr lang="en-US" altLang="ko-KR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1EA9A281-C00C-999D-41A0-36DB94068D44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10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855BE68-0BB2-F816-339D-899A57664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96390"/>
            <a:ext cx="68423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그림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출처 :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https://www.donga.com/news/Society/article/all/20210406/106260124/1</a:t>
            </a:r>
            <a:r>
              <a:rPr lang="en-US" altLang="ko-KR" sz="1100" dirty="0">
                <a:solidFill>
                  <a:srgbClr val="222222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동아일보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AE2896D-7ACD-3734-E6A0-B684E47A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43" y="1677144"/>
            <a:ext cx="3251114" cy="350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53DED1F-1078-CF6C-7E5C-D8F145F636FE}"/>
              </a:ext>
            </a:extLst>
          </p:cNvPr>
          <p:cNvSpPr/>
          <p:nvPr/>
        </p:nvSpPr>
        <p:spPr>
          <a:xfrm>
            <a:off x="2613658" y="5334152"/>
            <a:ext cx="6964681" cy="95140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가구 증가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코로나 바이러스 장기화</a:t>
            </a: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만성피로 및 스트레스 등으로</a:t>
            </a:r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우울증을 겪는 환자들이 계속해서 증가</a:t>
            </a:r>
            <a:endParaRPr lang="en-US" altLang="ko-KR" b="1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7" name="Straight Connector 17">
            <a:extLst>
              <a:ext uri="{FF2B5EF4-FFF2-40B4-BE49-F238E27FC236}">
                <a16:creationId xmlns:a16="http://schemas.microsoft.com/office/drawing/2014/main" id="{D58755F7-C1D4-4DAB-C5C0-F6470EA679AC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C0DADE8D-A449-F0E6-8FA7-CEA2F6DBE6B4}"/>
              </a:ext>
            </a:extLst>
          </p:cNvPr>
          <p:cNvSpPr txBox="1">
            <a:spLocks/>
          </p:cNvSpPr>
          <p:nvPr/>
        </p:nvSpPr>
        <p:spPr>
          <a:xfrm>
            <a:off x="811918" y="183083"/>
            <a:ext cx="10567775" cy="131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01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개발 동기 및 배경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(1)</a:t>
            </a:r>
            <a:endParaRPr lang="ko-KR" altLang="en-US" sz="4800" dirty="0">
              <a:solidFill>
                <a:srgbClr val="46896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55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7">
            <a:extLst>
              <a:ext uri="{FF2B5EF4-FFF2-40B4-BE49-F238E27FC236}">
                <a16:creationId xmlns:a16="http://schemas.microsoft.com/office/drawing/2014/main" id="{D58755F7-C1D4-4DAB-C5C0-F6470EA679AC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B471EBC-626D-CE2C-A401-ED7731E95B6F}"/>
              </a:ext>
            </a:extLst>
          </p:cNvPr>
          <p:cNvSpPr/>
          <p:nvPr/>
        </p:nvSpPr>
        <p:spPr>
          <a:xfrm>
            <a:off x="2521371" y="2289297"/>
            <a:ext cx="3314141" cy="555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(2) </a:t>
            </a: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음악이 정서 조절 능력을 가진다</a:t>
            </a:r>
            <a:endParaRPr lang="en-US" altLang="ko-KR" dirty="0">
              <a:solidFill>
                <a:schemeClr val="tx1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DD59E65-1445-6574-5A4D-FED292928870}"/>
              </a:ext>
            </a:extLst>
          </p:cNvPr>
          <p:cNvSpPr/>
          <p:nvPr/>
        </p:nvSpPr>
        <p:spPr>
          <a:xfrm>
            <a:off x="2521371" y="1733434"/>
            <a:ext cx="5877138" cy="555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just">
              <a:buAutoNum type="arabicParenBoth"/>
            </a:pPr>
            <a:r>
              <a:rPr lang="ko-KR" altLang="en-US" dirty="0">
                <a:solidFill>
                  <a:schemeClr val="tx1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영화 및 드라마의 배경음악이 등장인물의 감정을 끌어올린다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3C33113-3C3E-148D-5D96-3123D48710A0}"/>
              </a:ext>
            </a:extLst>
          </p:cNvPr>
          <p:cNvGrpSpPr/>
          <p:nvPr/>
        </p:nvGrpSpPr>
        <p:grpSpPr>
          <a:xfrm>
            <a:off x="2859528" y="3013584"/>
            <a:ext cx="6438103" cy="1412539"/>
            <a:chOff x="1062627" y="1586338"/>
            <a:chExt cx="6438103" cy="141253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7D16B8A-60A3-DB4C-035B-70C9E8FE5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627" y="1586338"/>
              <a:ext cx="6438103" cy="141253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968FD7E-5EF3-AB4E-4ADF-3C9FB7955137}"/>
                    </a:ext>
                  </a:extLst>
                </p14:cNvPr>
                <p14:cNvContentPartPr/>
                <p14:nvPr/>
              </p14:nvContentPartPr>
              <p14:xfrm>
                <a:off x="4745064" y="1778104"/>
                <a:ext cx="259200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968FD7E-5EF3-AB4E-4ADF-3C9FB795513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91424" y="1670464"/>
                  <a:ext cx="2699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46BAB8E-467E-8685-46AB-0FF605DC4166}"/>
                    </a:ext>
                  </a:extLst>
                </p14:cNvPr>
                <p14:cNvContentPartPr/>
                <p14:nvPr/>
              </p14:nvContentPartPr>
              <p14:xfrm>
                <a:off x="1249824" y="2137024"/>
                <a:ext cx="292716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46BAB8E-467E-8685-46AB-0FF605DC41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5824" y="2029024"/>
                  <a:ext cx="3034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2DB0B0F-1DB9-CA38-2EF8-F584F75EEE5E}"/>
                    </a:ext>
                  </a:extLst>
                </p14:cNvPr>
                <p14:cNvContentPartPr/>
                <p14:nvPr/>
              </p14:nvContentPartPr>
              <p14:xfrm>
                <a:off x="6295944" y="2148544"/>
                <a:ext cx="1052640" cy="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2DB0B0F-1DB9-CA38-2EF8-F584F75EEE5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242304" y="2040544"/>
                  <a:ext cx="11602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50EC97F-CE8B-3FF1-C129-7A80CAACE0B3}"/>
                    </a:ext>
                  </a:extLst>
                </p14:cNvPr>
                <p14:cNvContentPartPr/>
                <p14:nvPr/>
              </p14:nvContentPartPr>
              <p14:xfrm>
                <a:off x="1238304" y="2472544"/>
                <a:ext cx="4651920" cy="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50EC97F-CE8B-3FF1-C129-7A80CAACE0B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84664" y="2364904"/>
                  <a:ext cx="475956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Rectangle 3">
            <a:extLst>
              <a:ext uri="{FF2B5EF4-FFF2-40B4-BE49-F238E27FC236}">
                <a16:creationId xmlns:a16="http://schemas.microsoft.com/office/drawing/2014/main" id="{18DB3991-34D4-965B-E1B1-7DA22C187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528" y="4463425"/>
            <a:ext cx="684235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이정윤</a:t>
            </a:r>
            <a:r>
              <a:rPr lang="en-US" altLang="ko-KR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 "</a:t>
            </a:r>
            <a:r>
              <a:rPr lang="ko-KR" altLang="en-US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음악 감상의 정서조절 기능</a:t>
            </a:r>
            <a:r>
              <a:rPr lang="en-US" altLang="ko-KR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." </a:t>
            </a:r>
            <a:r>
              <a:rPr lang="ko-KR" altLang="en-US" sz="1100" b="0" i="0" dirty="0" err="1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국내박사학위논문</a:t>
            </a:r>
            <a:r>
              <a:rPr lang="ko-KR" altLang="en-US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 서울대학교 대학원</a:t>
            </a:r>
            <a:r>
              <a:rPr lang="en-US" altLang="ko-KR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, 2015. </a:t>
            </a:r>
            <a:r>
              <a:rPr lang="ko-KR" altLang="en-US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서울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7D740EB-9F7D-DAE8-15F0-CEEBAC26AA51}"/>
              </a:ext>
            </a:extLst>
          </p:cNvPr>
          <p:cNvGrpSpPr/>
          <p:nvPr/>
        </p:nvGrpSpPr>
        <p:grpSpPr>
          <a:xfrm>
            <a:off x="2358313" y="5427520"/>
            <a:ext cx="8053125" cy="444506"/>
            <a:chOff x="2069437" y="5271190"/>
            <a:chExt cx="8053125" cy="444506"/>
          </a:xfrm>
        </p:grpSpPr>
        <p:cxnSp>
          <p:nvCxnSpPr>
            <p:cNvPr id="22" name="Straight Connector 17">
              <a:extLst>
                <a:ext uri="{FF2B5EF4-FFF2-40B4-BE49-F238E27FC236}">
                  <a16:creationId xmlns:a16="http://schemas.microsoft.com/office/drawing/2014/main" id="{D7132057-8264-964C-C507-45F45514E76D}"/>
                </a:ext>
              </a:extLst>
            </p:cNvPr>
            <p:cNvCxnSpPr>
              <a:cxnSpLocks/>
            </p:cNvCxnSpPr>
            <p:nvPr/>
          </p:nvCxnSpPr>
          <p:spPr>
            <a:xfrm>
              <a:off x="2250747" y="5585287"/>
              <a:ext cx="7570514" cy="0"/>
            </a:xfrm>
            <a:prstGeom prst="line">
              <a:avLst/>
            </a:prstGeom>
            <a:ln w="88900" cap="rnd">
              <a:solidFill>
                <a:srgbClr val="90C6AA">
                  <a:alpha val="54000"/>
                </a:srgb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내용 개체 틀 2">
              <a:extLst>
                <a:ext uri="{FF2B5EF4-FFF2-40B4-BE49-F238E27FC236}">
                  <a16:creationId xmlns:a16="http://schemas.microsoft.com/office/drawing/2014/main" id="{D671DBA1-DC99-5D56-37C8-EF7CED8E7E29}"/>
                </a:ext>
              </a:extLst>
            </p:cNvPr>
            <p:cNvSpPr txBox="1">
              <a:spLocks/>
            </p:cNvSpPr>
            <p:nvPr/>
          </p:nvSpPr>
          <p:spPr>
            <a:xfrm>
              <a:off x="2069437" y="5271190"/>
              <a:ext cx="8053125" cy="4445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2000" b="1" dirty="0">
                  <a:latin typeface="LG Smart UI Regular" panose="020B0500000101010101" pitchFamily="50" charset="-127"/>
                  <a:ea typeface="LG Smart UI Regular" panose="020B0500000101010101" pitchFamily="50" charset="-127"/>
                </a:rPr>
                <a:t>간단하고 편안한 음악 감상을 통해 기분 전환 및 우울감을 극복할 수 있는 어플 개발</a:t>
              </a:r>
              <a:endPara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endParaRPr>
            </a:p>
          </p:txBody>
        </p:sp>
      </p:grpSp>
      <p:sp>
        <p:nvSpPr>
          <p:cNvPr id="25" name="제목 1">
            <a:extLst>
              <a:ext uri="{FF2B5EF4-FFF2-40B4-BE49-F238E27FC236}">
                <a16:creationId xmlns:a16="http://schemas.microsoft.com/office/drawing/2014/main" id="{8222DF09-8679-D811-863C-A47105EB1CA1}"/>
              </a:ext>
            </a:extLst>
          </p:cNvPr>
          <p:cNvSpPr txBox="1">
            <a:spLocks/>
          </p:cNvSpPr>
          <p:nvPr/>
        </p:nvSpPr>
        <p:spPr>
          <a:xfrm>
            <a:off x="811918" y="183083"/>
            <a:ext cx="10567775" cy="131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01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개발 동기 및 배경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(2)</a:t>
            </a:r>
            <a:endParaRPr lang="ko-KR" altLang="en-US" sz="4800" dirty="0">
              <a:solidFill>
                <a:srgbClr val="46896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B638184-2E80-DDC0-A744-FFA4811CC3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52" y="5374042"/>
            <a:ext cx="551461" cy="5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27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61071D29-0586-4FB5-6E16-04ACC0A3E1D0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FF479941-E53A-06F5-9B9F-CA5AD7EA762B}"/>
              </a:ext>
            </a:extLst>
          </p:cNvPr>
          <p:cNvSpPr txBox="1">
            <a:spLocks/>
          </p:cNvSpPr>
          <p:nvPr/>
        </p:nvSpPr>
        <p:spPr>
          <a:xfrm>
            <a:off x="3358751" y="1683467"/>
            <a:ext cx="7826077" cy="450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우울증과 외로움</a:t>
            </a:r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불안감에 취약한 직장인 </a:t>
            </a:r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1</a:t>
            </a: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 가구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492BB406-8BD0-904F-B82F-710282F9EFE9}"/>
              </a:ext>
            </a:extLst>
          </p:cNvPr>
          <p:cNvSpPr txBox="1">
            <a:spLocks/>
          </p:cNvSpPr>
          <p:nvPr/>
        </p:nvSpPr>
        <p:spPr>
          <a:xfrm>
            <a:off x="3358752" y="2647392"/>
            <a:ext cx="7826077" cy="450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(1) </a:t>
            </a: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집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에서 쉽게 음악감상을 할 수 있도록 도와주는 서비스 개발 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81CD142-68E7-7323-E559-1298C280A4C9}"/>
              </a:ext>
            </a:extLst>
          </p:cNvPr>
          <p:cNvSpPr txBox="1">
            <a:spLocks/>
          </p:cNvSpPr>
          <p:nvPr/>
        </p:nvSpPr>
        <p:spPr>
          <a:xfrm>
            <a:off x="3358752" y="3171662"/>
            <a:ext cx="7826077" cy="4645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(2) </a:t>
            </a: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현재 기분 및 상황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그리고 </a:t>
            </a: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취향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반영한 음악을 재생하는 서비스 개발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F8896DB-0A64-0904-187B-361D5B2D6E18}"/>
              </a:ext>
            </a:extLst>
          </p:cNvPr>
          <p:cNvSpPr txBox="1">
            <a:spLocks/>
          </p:cNvSpPr>
          <p:nvPr/>
        </p:nvSpPr>
        <p:spPr>
          <a:xfrm>
            <a:off x="811918" y="183083"/>
            <a:ext cx="10567775" cy="131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02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앱 소개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(1)</a:t>
            </a:r>
            <a:endParaRPr lang="ko-KR" altLang="en-US" sz="4800" dirty="0">
              <a:solidFill>
                <a:srgbClr val="46896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87A2689-9796-6565-B467-C8CC18120C8C}"/>
              </a:ext>
            </a:extLst>
          </p:cNvPr>
          <p:cNvSpPr/>
          <p:nvPr/>
        </p:nvSpPr>
        <p:spPr>
          <a:xfrm>
            <a:off x="1182307" y="2629372"/>
            <a:ext cx="1744999" cy="444506"/>
          </a:xfrm>
          <a:prstGeom prst="roundRect">
            <a:avLst/>
          </a:prstGeom>
          <a:noFill/>
          <a:ln w="28575">
            <a:solidFill>
              <a:srgbClr val="5D7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D7E6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목표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5747598-B450-2A77-C7A9-CF1B644D9AD6}"/>
              </a:ext>
            </a:extLst>
          </p:cNvPr>
          <p:cNvSpPr/>
          <p:nvPr/>
        </p:nvSpPr>
        <p:spPr>
          <a:xfrm>
            <a:off x="1182308" y="1660470"/>
            <a:ext cx="1745000" cy="444506"/>
          </a:xfrm>
          <a:prstGeom prst="roundRect">
            <a:avLst/>
          </a:prstGeom>
          <a:noFill/>
          <a:ln w="28575">
            <a:solidFill>
              <a:srgbClr val="5D7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5D7E6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대상</a:t>
            </a:r>
            <a:endParaRPr lang="ko-KR" altLang="en-US" dirty="0">
              <a:solidFill>
                <a:srgbClr val="5D7E6D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E4B1B3B-7027-FC33-D69B-D1A730A91A26}"/>
              </a:ext>
            </a:extLst>
          </p:cNvPr>
          <p:cNvSpPr/>
          <p:nvPr/>
        </p:nvSpPr>
        <p:spPr>
          <a:xfrm>
            <a:off x="3358751" y="3960951"/>
            <a:ext cx="7708739" cy="2427163"/>
          </a:xfrm>
          <a:prstGeom prst="rect">
            <a:avLst/>
          </a:prstGeom>
          <a:solidFill>
            <a:srgbClr val="D6E0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3D3B5D08-19AC-9840-3CE4-22BD406149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497" y="4155664"/>
            <a:ext cx="1214619" cy="1214619"/>
          </a:xfrm>
          <a:prstGeom prst="rect">
            <a:avLst/>
          </a:prstGeom>
        </p:spPr>
      </p:pic>
      <p:sp>
        <p:nvSpPr>
          <p:cNvPr id="51" name="내용 개체 틀 2">
            <a:extLst>
              <a:ext uri="{FF2B5EF4-FFF2-40B4-BE49-F238E27FC236}">
                <a16:creationId xmlns:a16="http://schemas.microsoft.com/office/drawing/2014/main" id="{624B2B18-4C15-B51C-D0C5-CC17D9065C24}"/>
              </a:ext>
            </a:extLst>
          </p:cNvPr>
          <p:cNvSpPr txBox="1">
            <a:spLocks/>
          </p:cNvSpPr>
          <p:nvPr/>
        </p:nvSpPr>
        <p:spPr>
          <a:xfrm>
            <a:off x="6517600" y="5463537"/>
            <a:ext cx="2016414" cy="831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설정된 상황에 맞게 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음악 재생</a:t>
            </a:r>
            <a:endParaRPr lang="en-US" altLang="ko-KR" sz="20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0D4621E6-04D7-4846-1CF2-211A0B41DAE7}"/>
              </a:ext>
            </a:extLst>
          </p:cNvPr>
          <p:cNvSpPr txBox="1">
            <a:spLocks/>
          </p:cNvSpPr>
          <p:nvPr/>
        </p:nvSpPr>
        <p:spPr>
          <a:xfrm>
            <a:off x="9330151" y="5498261"/>
            <a:ext cx="1649726" cy="7502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취향에 맞게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음악 추천</a:t>
            </a:r>
            <a:endParaRPr lang="en-US" altLang="ko-KR" sz="20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53" name="그래픽 52" descr="엄지척 기호 윤곽선">
            <a:extLst>
              <a:ext uri="{FF2B5EF4-FFF2-40B4-BE49-F238E27FC236}">
                <a16:creationId xmlns:a16="http://schemas.microsoft.com/office/drawing/2014/main" id="{CAF99BEE-021E-EE38-AD14-D723CF597D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7705" y="4155664"/>
            <a:ext cx="1214618" cy="1214618"/>
          </a:xfrm>
          <a:prstGeom prst="rect">
            <a:avLst/>
          </a:prstGeom>
        </p:spPr>
      </p:pic>
      <p:sp>
        <p:nvSpPr>
          <p:cNvPr id="54" name="내용 개체 틀 2">
            <a:extLst>
              <a:ext uri="{FF2B5EF4-FFF2-40B4-BE49-F238E27FC236}">
                <a16:creationId xmlns:a16="http://schemas.microsoft.com/office/drawing/2014/main" id="{E0CD3D8F-22EA-2A07-AEE0-691D041D44D4}"/>
              </a:ext>
            </a:extLst>
          </p:cNvPr>
          <p:cNvSpPr txBox="1">
            <a:spLocks/>
          </p:cNvSpPr>
          <p:nvPr/>
        </p:nvSpPr>
        <p:spPr>
          <a:xfrm>
            <a:off x="3455500" y="5509950"/>
            <a:ext cx="2435360" cy="735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효과적인 사용을 위한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marL="0" indent="0" algn="ctr">
              <a:buNone/>
            </a:pPr>
            <a:r>
              <a:rPr lang="ko-KR" altLang="en-US" sz="2000" b="1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설정 및 관리</a:t>
            </a:r>
            <a:endParaRPr lang="en-US" altLang="ko-KR" sz="2000" b="1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55" name="그래픽 54" descr="톱니바퀴 윤곽선">
            <a:extLst>
              <a:ext uri="{FF2B5EF4-FFF2-40B4-BE49-F238E27FC236}">
                <a16:creationId xmlns:a16="http://schemas.microsoft.com/office/drawing/2014/main" id="{EB3754DF-6646-7256-22E8-D54144E689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65871" y="4201608"/>
            <a:ext cx="1214618" cy="1214618"/>
          </a:xfrm>
          <a:prstGeom prst="rect">
            <a:avLst/>
          </a:prstGeom>
        </p:spPr>
      </p:pic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53C3147B-8072-D6D5-E2A7-38856B37DAD9}"/>
              </a:ext>
            </a:extLst>
          </p:cNvPr>
          <p:cNvSpPr/>
          <p:nvPr/>
        </p:nvSpPr>
        <p:spPr>
          <a:xfrm>
            <a:off x="1182307" y="3979355"/>
            <a:ext cx="1744999" cy="444506"/>
          </a:xfrm>
          <a:prstGeom prst="roundRect">
            <a:avLst/>
          </a:prstGeom>
          <a:noFill/>
          <a:ln w="28575">
            <a:solidFill>
              <a:srgbClr val="5D7E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5D7E6D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주요 기능</a:t>
            </a:r>
          </a:p>
        </p:txBody>
      </p:sp>
    </p:spTree>
    <p:extLst>
      <p:ext uri="{BB962C8B-B14F-4D97-AF65-F5344CB8AC3E}">
        <p14:creationId xmlns:p14="http://schemas.microsoft.com/office/powerpoint/2010/main" val="183190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13">
            <a:extLst>
              <a:ext uri="{FF2B5EF4-FFF2-40B4-BE49-F238E27FC236}">
                <a16:creationId xmlns:a16="http://schemas.microsoft.com/office/drawing/2014/main" id="{F926F524-2F2A-D18E-1CB3-E6FC0315F4A0}"/>
              </a:ext>
            </a:extLst>
          </p:cNvPr>
          <p:cNvGrpSpPr/>
          <p:nvPr/>
        </p:nvGrpSpPr>
        <p:grpSpPr>
          <a:xfrm>
            <a:off x="811918" y="1495522"/>
            <a:ext cx="2484617" cy="4589641"/>
            <a:chOff x="5076825" y="2011756"/>
            <a:chExt cx="3216275" cy="5941175"/>
          </a:xfrm>
        </p:grpSpPr>
        <p:sp>
          <p:nvSpPr>
            <p:cNvPr id="68" name="Rounded Rectangle 19">
              <a:extLst>
                <a:ext uri="{FF2B5EF4-FFF2-40B4-BE49-F238E27FC236}">
                  <a16:creationId xmlns:a16="http://schemas.microsoft.com/office/drawing/2014/main" id="{63B0943D-D470-9C67-7612-BD2025D7BBF3}"/>
                </a:ext>
              </a:extLst>
            </p:cNvPr>
            <p:cNvSpPr/>
            <p:nvPr/>
          </p:nvSpPr>
          <p:spPr>
            <a:xfrm>
              <a:off x="5076825" y="2011756"/>
              <a:ext cx="3216275" cy="5941175"/>
            </a:xfrm>
            <a:prstGeom prst="roundRect">
              <a:avLst>
                <a:gd name="adj" fmla="val 902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69" name="Donut 21">
              <a:extLst>
                <a:ext uri="{FF2B5EF4-FFF2-40B4-BE49-F238E27FC236}">
                  <a16:creationId xmlns:a16="http://schemas.microsoft.com/office/drawing/2014/main" id="{ADED8180-A091-DFC1-0C42-3EE3171B352C}"/>
                </a:ext>
              </a:extLst>
            </p:cNvPr>
            <p:cNvSpPr/>
            <p:nvPr/>
          </p:nvSpPr>
          <p:spPr>
            <a:xfrm>
              <a:off x="6446837" y="7200900"/>
              <a:ext cx="476250" cy="476250"/>
            </a:xfrm>
            <a:prstGeom prst="donut">
              <a:avLst>
                <a:gd name="adj" fmla="val 1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FD1E5E75-304B-F2C6-556B-CCD1F0C53244}"/>
              </a:ext>
            </a:extLst>
          </p:cNvPr>
          <p:cNvGrpSpPr/>
          <p:nvPr/>
        </p:nvGrpSpPr>
        <p:grpSpPr>
          <a:xfrm>
            <a:off x="940221" y="1917914"/>
            <a:ext cx="2207458" cy="3355338"/>
            <a:chOff x="6925259" y="1678572"/>
            <a:chExt cx="2207458" cy="3355338"/>
          </a:xfrm>
        </p:grpSpPr>
        <p:sp>
          <p:nvSpPr>
            <p:cNvPr id="83" name="Rounded Rectangle 15">
              <a:extLst>
                <a:ext uri="{FF2B5EF4-FFF2-40B4-BE49-F238E27FC236}">
                  <a16:creationId xmlns:a16="http://schemas.microsoft.com/office/drawing/2014/main" id="{DA5E420E-7C23-39B7-B628-2212ED3B4219}"/>
                </a:ext>
              </a:extLst>
            </p:cNvPr>
            <p:cNvSpPr/>
            <p:nvPr/>
          </p:nvSpPr>
          <p:spPr>
            <a:xfrm>
              <a:off x="6925259" y="1678572"/>
              <a:ext cx="2207458" cy="335533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421B953-027E-38E6-214B-2331ED3F3864}"/>
                </a:ext>
              </a:extLst>
            </p:cNvPr>
            <p:cNvSpPr txBox="1"/>
            <p:nvPr/>
          </p:nvSpPr>
          <p:spPr>
            <a:xfrm>
              <a:off x="7087051" y="2635001"/>
              <a:ext cx="19499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안녕하세요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?</a:t>
              </a:r>
            </a:p>
            <a:p>
              <a:pPr algn="ctr"/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Music Pet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입니다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G Smart UI SemiBold" panose="020B0700000101010101" pitchFamily="50" charset="-127"/>
                  <a:ea typeface="LG Smart UI SemiBold" panose="020B0700000101010101" pitchFamily="50" charset="-127"/>
                </a:rPr>
                <a:t>.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C819B2A4-7A2C-F8C9-E5EB-7B577B8408F4}"/>
                </a:ext>
              </a:extLst>
            </p:cNvPr>
            <p:cNvSpPr/>
            <p:nvPr/>
          </p:nvSpPr>
          <p:spPr>
            <a:xfrm>
              <a:off x="7317857" y="3429000"/>
              <a:ext cx="1488332" cy="377537"/>
            </a:xfrm>
            <a:prstGeom prst="roundRect">
              <a:avLst/>
            </a:prstGeom>
            <a:noFill/>
            <a:ln w="28575">
              <a:solidFill>
                <a:srgbClr val="5D7E6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rgbClr val="5D7E6D"/>
                  </a:solidFill>
                  <a:latin typeface="강원교육튼튼" panose="02020603020101020101" pitchFamily="18" charset="-127"/>
                  <a:ea typeface="강원교육튼튼" panose="02020603020101020101" pitchFamily="18" charset="-127"/>
                </a:rPr>
                <a:t>시작하기</a:t>
              </a:r>
            </a:p>
          </p:txBody>
        </p:sp>
      </p:grpSp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61071D29-0586-4FB5-6E16-04ACC0A3E1D0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9F8896DB-0A64-0904-187B-361D5B2D6E18}"/>
              </a:ext>
            </a:extLst>
          </p:cNvPr>
          <p:cNvSpPr txBox="1">
            <a:spLocks/>
          </p:cNvSpPr>
          <p:nvPr/>
        </p:nvSpPr>
        <p:spPr>
          <a:xfrm>
            <a:off x="811918" y="183083"/>
            <a:ext cx="10567775" cy="131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02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앱 소개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(2)</a:t>
            </a:r>
            <a:endParaRPr lang="ko-KR" altLang="en-US" sz="4800" dirty="0">
              <a:solidFill>
                <a:srgbClr val="46896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31146AE6-609E-13E3-82B9-F0920B9D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252" y="2752523"/>
            <a:ext cx="7985387" cy="958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애플리케이션 가입 시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연결할 음원 스트리밍 서비스 계정이 필요하며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가입 완료 시 디바이스와 블루투스로 연결된 스피커를 애플리케이션에 추가할 수 있다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기본 설정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). 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51DE3448-4DBB-6BC2-4E5F-E34D69AE8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839" y="2279807"/>
            <a:ext cx="29886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highlight>
                  <a:srgbClr val="C7E3D4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디바이스와 연결된 스피커</a:t>
            </a:r>
            <a:endParaRPr lang="en-US" altLang="ko-KR" sz="2000" b="1" dirty="0">
              <a:highlight>
                <a:srgbClr val="C7E3D4"/>
              </a:highlight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D0BB66CB-1BA4-864E-294F-BA469460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936" y="2279807"/>
            <a:ext cx="36696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2000" b="1" dirty="0">
                <a:highlight>
                  <a:srgbClr val="C7E3D4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음원 스트리밍 서비스</a:t>
            </a:r>
            <a:r>
              <a:rPr lang="en-US" altLang="ko-KR" sz="2000" b="1" dirty="0">
                <a:highlight>
                  <a:srgbClr val="C7E3D4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2000" b="1" dirty="0">
                <a:highlight>
                  <a:srgbClr val="C7E3D4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계정</a:t>
            </a:r>
            <a:endParaRPr lang="en-US" altLang="ko-KR" sz="2000" b="1" dirty="0">
              <a:highlight>
                <a:srgbClr val="C7E3D4"/>
              </a:highlight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F082198-DEEA-C602-F4F1-44AE48EC0189}"/>
              </a:ext>
            </a:extLst>
          </p:cNvPr>
          <p:cNvSpPr/>
          <p:nvPr/>
        </p:nvSpPr>
        <p:spPr>
          <a:xfrm>
            <a:off x="3540277" y="1660470"/>
            <a:ext cx="5877138" cy="555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400" b="1" dirty="0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서비스 이용 전 요구사항</a:t>
            </a:r>
          </a:p>
        </p:txBody>
      </p:sp>
    </p:spTree>
    <p:extLst>
      <p:ext uri="{BB962C8B-B14F-4D97-AF65-F5344CB8AC3E}">
        <p14:creationId xmlns:p14="http://schemas.microsoft.com/office/powerpoint/2010/main" val="295818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61071D29-0586-4FB5-6E16-04ACC0A3E1D0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9F8896DB-0A64-0904-187B-361D5B2D6E18}"/>
              </a:ext>
            </a:extLst>
          </p:cNvPr>
          <p:cNvSpPr txBox="1">
            <a:spLocks/>
          </p:cNvSpPr>
          <p:nvPr/>
        </p:nvSpPr>
        <p:spPr>
          <a:xfrm>
            <a:off x="811918" y="183083"/>
            <a:ext cx="10567775" cy="131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02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앱 소개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(3)</a:t>
            </a:r>
            <a:endParaRPr lang="ko-KR" altLang="en-US" sz="4800" dirty="0">
              <a:solidFill>
                <a:srgbClr val="46896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8" name="Group 13">
            <a:extLst>
              <a:ext uri="{FF2B5EF4-FFF2-40B4-BE49-F238E27FC236}">
                <a16:creationId xmlns:a16="http://schemas.microsoft.com/office/drawing/2014/main" id="{BAD28CBB-85A9-9AEA-9263-2457D1FFE4DD}"/>
              </a:ext>
            </a:extLst>
          </p:cNvPr>
          <p:cNvGrpSpPr/>
          <p:nvPr/>
        </p:nvGrpSpPr>
        <p:grpSpPr>
          <a:xfrm>
            <a:off x="811918" y="1495522"/>
            <a:ext cx="2484617" cy="4589641"/>
            <a:chOff x="5076825" y="2011756"/>
            <a:chExt cx="3216275" cy="5941175"/>
          </a:xfrm>
        </p:grpSpPr>
        <p:sp>
          <p:nvSpPr>
            <p:cNvPr id="19" name="Rounded Rectangle 19">
              <a:extLst>
                <a:ext uri="{FF2B5EF4-FFF2-40B4-BE49-F238E27FC236}">
                  <a16:creationId xmlns:a16="http://schemas.microsoft.com/office/drawing/2014/main" id="{5A6C4C26-F06E-DBF7-32BC-B8D5E59EEF87}"/>
                </a:ext>
              </a:extLst>
            </p:cNvPr>
            <p:cNvSpPr/>
            <p:nvPr/>
          </p:nvSpPr>
          <p:spPr>
            <a:xfrm>
              <a:off x="5076825" y="2011756"/>
              <a:ext cx="3216275" cy="5941175"/>
            </a:xfrm>
            <a:prstGeom prst="roundRect">
              <a:avLst>
                <a:gd name="adj" fmla="val 902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20" name="Donut 21">
              <a:extLst>
                <a:ext uri="{FF2B5EF4-FFF2-40B4-BE49-F238E27FC236}">
                  <a16:creationId xmlns:a16="http://schemas.microsoft.com/office/drawing/2014/main" id="{F3A468CE-1371-619E-D7BE-BEC2B6FC1390}"/>
                </a:ext>
              </a:extLst>
            </p:cNvPr>
            <p:cNvSpPr/>
            <p:nvPr/>
          </p:nvSpPr>
          <p:spPr>
            <a:xfrm>
              <a:off x="6446837" y="7200900"/>
              <a:ext cx="476250" cy="476250"/>
            </a:xfrm>
            <a:prstGeom prst="donut">
              <a:avLst>
                <a:gd name="adj" fmla="val 1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0A9B973-BD7C-B810-6214-700A9E32E490}"/>
              </a:ext>
            </a:extLst>
          </p:cNvPr>
          <p:cNvSpPr/>
          <p:nvPr/>
        </p:nvSpPr>
        <p:spPr>
          <a:xfrm>
            <a:off x="3523179" y="1660470"/>
            <a:ext cx="5877138" cy="555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메인 화면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C786F6D-498B-A29F-FADC-9F298CA60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342" y="2182026"/>
            <a:ext cx="7985387" cy="141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애플리케이션 설치 및 가입 시 이동하는 화면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메인 화면의 각 버튼을 통해 주요 기능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설정 및 관리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음악 재생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추천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을 사용할 수 있다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pic>
        <p:nvPicPr>
          <p:cNvPr id="11" name="image4.png">
            <a:extLst>
              <a:ext uri="{FF2B5EF4-FFF2-40B4-BE49-F238E27FC236}">
                <a16:creationId xmlns:a16="http://schemas.microsoft.com/office/drawing/2014/main" id="{291D5F4B-A0A7-1C77-1686-391BFD50E86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45965" y="1912513"/>
            <a:ext cx="2201714" cy="337865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4075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61071D29-0586-4FB5-6E16-04ACC0A3E1D0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9F8896DB-0A64-0904-187B-361D5B2D6E18}"/>
              </a:ext>
            </a:extLst>
          </p:cNvPr>
          <p:cNvSpPr txBox="1">
            <a:spLocks/>
          </p:cNvSpPr>
          <p:nvPr/>
        </p:nvSpPr>
        <p:spPr>
          <a:xfrm>
            <a:off x="811918" y="183083"/>
            <a:ext cx="10567775" cy="131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03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세부기능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;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설정 및 관리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(1-1)</a:t>
            </a:r>
            <a:endParaRPr lang="ko-KR" altLang="en-US" sz="4800" dirty="0">
              <a:solidFill>
                <a:srgbClr val="46896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grpSp>
        <p:nvGrpSpPr>
          <p:cNvPr id="18" name="Group 13">
            <a:extLst>
              <a:ext uri="{FF2B5EF4-FFF2-40B4-BE49-F238E27FC236}">
                <a16:creationId xmlns:a16="http://schemas.microsoft.com/office/drawing/2014/main" id="{BAD28CBB-85A9-9AEA-9263-2457D1FFE4DD}"/>
              </a:ext>
            </a:extLst>
          </p:cNvPr>
          <p:cNvGrpSpPr/>
          <p:nvPr/>
        </p:nvGrpSpPr>
        <p:grpSpPr>
          <a:xfrm>
            <a:off x="811918" y="1495522"/>
            <a:ext cx="2484617" cy="4589641"/>
            <a:chOff x="5076825" y="2011756"/>
            <a:chExt cx="3216275" cy="5941175"/>
          </a:xfrm>
        </p:grpSpPr>
        <p:sp>
          <p:nvSpPr>
            <p:cNvPr id="19" name="Rounded Rectangle 19">
              <a:extLst>
                <a:ext uri="{FF2B5EF4-FFF2-40B4-BE49-F238E27FC236}">
                  <a16:creationId xmlns:a16="http://schemas.microsoft.com/office/drawing/2014/main" id="{5A6C4C26-F06E-DBF7-32BC-B8D5E59EEF87}"/>
                </a:ext>
              </a:extLst>
            </p:cNvPr>
            <p:cNvSpPr/>
            <p:nvPr/>
          </p:nvSpPr>
          <p:spPr>
            <a:xfrm>
              <a:off x="5076825" y="2011756"/>
              <a:ext cx="3216275" cy="5941175"/>
            </a:xfrm>
            <a:prstGeom prst="roundRect">
              <a:avLst>
                <a:gd name="adj" fmla="val 9028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  <p:sp>
          <p:nvSpPr>
            <p:cNvPr id="20" name="Donut 21">
              <a:extLst>
                <a:ext uri="{FF2B5EF4-FFF2-40B4-BE49-F238E27FC236}">
                  <a16:creationId xmlns:a16="http://schemas.microsoft.com/office/drawing/2014/main" id="{F3A468CE-1371-619E-D7BE-BEC2B6FC1390}"/>
                </a:ext>
              </a:extLst>
            </p:cNvPr>
            <p:cNvSpPr/>
            <p:nvPr/>
          </p:nvSpPr>
          <p:spPr>
            <a:xfrm>
              <a:off x="6446837" y="7200900"/>
              <a:ext cx="476250" cy="476250"/>
            </a:xfrm>
            <a:prstGeom prst="donut">
              <a:avLst>
                <a:gd name="adj" fmla="val 17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solidFill>
                  <a:schemeClr val="tx1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endParaRPr>
            </a:p>
          </p:txBody>
        </p:sp>
      </p:grpSp>
      <p:pic>
        <p:nvPicPr>
          <p:cNvPr id="13" name="image10.png">
            <a:extLst>
              <a:ext uri="{FF2B5EF4-FFF2-40B4-BE49-F238E27FC236}">
                <a16:creationId xmlns:a16="http://schemas.microsoft.com/office/drawing/2014/main" id="{E66E6930-7ED1-E5EC-99BA-0B88A7850D9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45965" y="1912513"/>
            <a:ext cx="2201714" cy="3378650"/>
          </a:xfrm>
          <a:prstGeom prst="rect">
            <a:avLst/>
          </a:prstGeom>
          <a:ln/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27A3AF6-D709-3E36-45B5-CCA2BE47EA2B}"/>
              </a:ext>
            </a:extLst>
          </p:cNvPr>
          <p:cNvSpPr/>
          <p:nvPr/>
        </p:nvSpPr>
        <p:spPr>
          <a:xfrm>
            <a:off x="3523179" y="1465012"/>
            <a:ext cx="5877138" cy="555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상황 설정</a:t>
            </a:r>
            <a:r>
              <a:rPr lang="en-US" altLang="ko-KR" sz="24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endParaRPr lang="ko-KR" altLang="en-US" sz="24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C154AFFB-BEFA-C1B3-C1DA-4C4CD5CE5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901" y="2002453"/>
            <a:ext cx="7985387" cy="958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사용자의 취향에 맞게 서비스를 사용하기 위해 </a:t>
            </a:r>
            <a:r>
              <a:rPr lang="ko-KR" altLang="en-US" sz="2000" dirty="0">
                <a:highlight>
                  <a:srgbClr val="C7E3D4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음악 재생 상황을 설정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한다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    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음악 재생 상황 </a:t>
            </a:r>
            <a:r>
              <a:rPr lang="en-US" altLang="ko-KR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: </a:t>
            </a:r>
            <a:r>
              <a:rPr lang="ko-KR" altLang="en-US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사용자가 음악이 재생되길 원하는 상황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29CF649C-F269-12D6-D8D5-3158633DB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901" y="2967062"/>
            <a:ext cx="7657994" cy="958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‘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음악 재생 상황 설정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’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버튼을 통해 설정에 접근한 후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시간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장소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음성인식결과 및 행동 등의 상황과 플레이 리스트를 설정한다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E0EA820-7D96-ADB8-6DDA-283AAD582039}"/>
              </a:ext>
            </a:extLst>
          </p:cNvPr>
          <p:cNvSpPr/>
          <p:nvPr/>
        </p:nvSpPr>
        <p:spPr>
          <a:xfrm>
            <a:off x="3523179" y="4167699"/>
            <a:ext cx="5877138" cy="555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기본 설정</a:t>
            </a:r>
            <a:r>
              <a:rPr lang="en-US" altLang="ko-KR" sz="2400" dirty="0">
                <a:solidFill>
                  <a:schemeClr val="tx1"/>
                </a:solidFill>
                <a:latin typeface="LG Smart UI Bold" panose="020B0800000101010101" pitchFamily="50" charset="-127"/>
                <a:ea typeface="LG Smart UI Bold" panose="020B0800000101010101" pitchFamily="50" charset="-127"/>
              </a:rPr>
              <a:t> </a:t>
            </a:r>
            <a:endParaRPr lang="ko-KR" altLang="en-US" sz="2400" dirty="0">
              <a:solidFill>
                <a:schemeClr val="tx1"/>
              </a:solidFill>
              <a:latin typeface="LG Smart UI Bold" panose="020B0800000101010101" pitchFamily="50" charset="-127"/>
              <a:ea typeface="LG Smart UI Bold" panose="020B0800000101010101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B3DAF3FE-B3E4-A047-351C-8B006A881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901" y="4675098"/>
            <a:ext cx="7985387" cy="49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highlight>
                  <a:srgbClr val="C7E3D4"/>
                </a:highlight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스피커를 시스템과 연결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하는 과정이다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6CEB9714-0BA0-A28F-267F-57CFC3E2F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901" y="5207968"/>
            <a:ext cx="7657994" cy="958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디바이스에 연결된 기기 중 연결할 스피커를 선택한 후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,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설치된 장소에 맞게 이름을 설정한다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 </a:t>
            </a:r>
            <a:r>
              <a:rPr lang="ko-KR" altLang="en-US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마지막으로 작동 여부를 확인하면 기본 설정이 완료된다</a:t>
            </a:r>
            <a:r>
              <a:rPr lang="en-US" altLang="ko-KR" sz="20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7">
            <a:extLst>
              <a:ext uri="{FF2B5EF4-FFF2-40B4-BE49-F238E27FC236}">
                <a16:creationId xmlns:a16="http://schemas.microsoft.com/office/drawing/2014/main" id="{61071D29-0586-4FB5-6E16-04ACC0A3E1D0}"/>
              </a:ext>
            </a:extLst>
          </p:cNvPr>
          <p:cNvCxnSpPr>
            <a:cxnSpLocks/>
          </p:cNvCxnSpPr>
          <p:nvPr/>
        </p:nvCxnSpPr>
        <p:spPr>
          <a:xfrm>
            <a:off x="-388" y="18134"/>
            <a:ext cx="12192388" cy="0"/>
          </a:xfrm>
          <a:prstGeom prst="line">
            <a:avLst/>
          </a:prstGeom>
          <a:ln w="76200" cap="rnd">
            <a:solidFill>
              <a:srgbClr val="46896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9F8896DB-0A64-0904-187B-361D5B2D6E18}"/>
              </a:ext>
            </a:extLst>
          </p:cNvPr>
          <p:cNvSpPr txBox="1">
            <a:spLocks/>
          </p:cNvSpPr>
          <p:nvPr/>
        </p:nvSpPr>
        <p:spPr>
          <a:xfrm>
            <a:off x="811918" y="183083"/>
            <a:ext cx="10567775" cy="1312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03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세부기능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; </a:t>
            </a:r>
            <a:r>
              <a:rPr lang="ko-KR" altLang="en-US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설정 및 관리</a:t>
            </a:r>
            <a:r>
              <a:rPr lang="en-US" altLang="ko-KR" sz="4800" dirty="0">
                <a:solidFill>
                  <a:srgbClr val="468966"/>
                </a:solidFill>
                <a:latin typeface="강원교육튼튼" panose="02020603020101020101" pitchFamily="18" charset="-127"/>
                <a:ea typeface="강원교육튼튼" panose="02020603020101020101" pitchFamily="18" charset="-127"/>
              </a:rPr>
              <a:t>(1-2)</a:t>
            </a:r>
            <a:endParaRPr lang="ko-KR" altLang="en-US" sz="4800" dirty="0">
              <a:solidFill>
                <a:srgbClr val="468966"/>
              </a:solidFill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27A3AF6-D709-3E36-45B5-CCA2BE47EA2B}"/>
              </a:ext>
            </a:extLst>
          </p:cNvPr>
          <p:cNvSpPr/>
          <p:nvPr/>
        </p:nvSpPr>
        <p:spPr>
          <a:xfrm>
            <a:off x="854435" y="1328170"/>
            <a:ext cx="5877138" cy="55586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상황 설정</a:t>
            </a:r>
            <a:r>
              <a:rPr lang="en-US" altLang="ko-KR" sz="2000" dirty="0">
                <a:solidFill>
                  <a:schemeClr val="tx1"/>
                </a:solidFill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endParaRPr lang="ko-KR" altLang="en-US" sz="2000" dirty="0">
              <a:solidFill>
                <a:schemeClr val="tx1"/>
              </a:solidFill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12" name="image9.png">
            <a:extLst>
              <a:ext uri="{FF2B5EF4-FFF2-40B4-BE49-F238E27FC236}">
                <a16:creationId xmlns:a16="http://schemas.microsoft.com/office/drawing/2014/main" id="{E2BAEB59-483F-0E1F-C80C-5D814143B35F}"/>
              </a:ext>
            </a:extLst>
          </p:cNvPr>
          <p:cNvPicPr/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1918" y="2077672"/>
            <a:ext cx="3832088" cy="3963362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16" name="image21.png">
            <a:extLst>
              <a:ext uri="{FF2B5EF4-FFF2-40B4-BE49-F238E27FC236}">
                <a16:creationId xmlns:a16="http://schemas.microsoft.com/office/drawing/2014/main" id="{C7BD1B68-72A4-3F10-A31A-EF624CF6348B}"/>
              </a:ext>
            </a:extLst>
          </p:cNvPr>
          <p:cNvPicPr/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370897" y="2077672"/>
            <a:ext cx="6486323" cy="4203204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08BDC074-D7DA-E904-9E3B-EC70FB319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17" y="6257773"/>
            <a:ext cx="383208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상황 설정 </a:t>
            </a:r>
            <a:r>
              <a:rPr lang="en-US" altLang="ko-KR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Class Diagram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98B53F8D-E732-3A81-AD0D-4A2D3056F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896" y="6280876"/>
            <a:ext cx="621150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상황 설정 </a:t>
            </a:r>
            <a:r>
              <a:rPr lang="en-US" altLang="ko-KR" sz="1100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Sequence Diagram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830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903</Words>
  <Application>Microsoft Office PowerPoint</Application>
  <PresentationFormat>와이드스크린</PresentationFormat>
  <Paragraphs>122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강원교육튼튼</vt:lpstr>
      <vt:lpstr>맑은 고딕</vt:lpstr>
      <vt:lpstr>Arial</vt:lpstr>
      <vt:lpstr>LG Smart UI Regular</vt:lpstr>
      <vt:lpstr>Roboto</vt:lpstr>
      <vt:lpstr>LG Smart UI SemiBold</vt:lpstr>
      <vt:lpstr>LG Smart UI Bold</vt:lpstr>
      <vt:lpstr>Wingdings</vt:lpstr>
      <vt:lpstr>Office 테마</vt:lpstr>
      <vt:lpstr>PowerPoint 프레젠테이션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wlgus01110@o365.skku.edu</dc:creator>
  <cp:lastModifiedBy>임 형선</cp:lastModifiedBy>
  <cp:revision>13</cp:revision>
  <dcterms:created xsi:type="dcterms:W3CDTF">2022-05-16T00:44:22Z</dcterms:created>
  <dcterms:modified xsi:type="dcterms:W3CDTF">2022-05-17T01:24:26Z</dcterms:modified>
</cp:coreProperties>
</file>