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0"/>
  </p:notesMasterIdLst>
  <p:sldIdLst>
    <p:sldId id="257" r:id="rId3"/>
    <p:sldId id="258" r:id="rId4"/>
    <p:sldId id="273" r:id="rId5"/>
    <p:sldId id="274" r:id="rId6"/>
    <p:sldId id="271" r:id="rId7"/>
    <p:sldId id="275" r:id="rId8"/>
    <p:sldId id="259" r:id="rId9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15"/>
    <p:restoredTop sz="66225"/>
  </p:normalViewPr>
  <p:slideViewPr>
    <p:cSldViewPr snapToGrid="0" snapToObjects="1">
      <p:cViewPr varScale="1">
        <p:scale>
          <a:sx n="48" d="100"/>
          <a:sy n="48" d="100"/>
        </p:scale>
        <p:origin x="880" y="5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DAF68-3440-4E9D-B9C2-DC24A865D7B7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C262B-9816-40D1-B57C-1A04CE12C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357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八大类，近千种药物。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C262B-9816-40D1-B57C-1A04CE12CC3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11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数据库：</a:t>
            </a:r>
            <a:r>
              <a:rPr lang="en-US" altLang="zh-CN" dirty="0"/>
              <a:t>MongoDB,</a:t>
            </a:r>
            <a:r>
              <a:rPr lang="zh-CN" altLang="en-US" dirty="0"/>
              <a:t> </a:t>
            </a:r>
            <a:r>
              <a:rPr lang="en-US" altLang="zh-CN" dirty="0"/>
              <a:t>Neo4j</a:t>
            </a:r>
          </a:p>
          <a:p>
            <a:r>
              <a:rPr lang="zh-CN" altLang="en-US" dirty="0"/>
              <a:t>前端展示： </a:t>
            </a:r>
            <a:r>
              <a:rPr lang="en-US" altLang="zh-CN" dirty="0" err="1"/>
              <a:t>Echarts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C262B-9816-40D1-B57C-1A04CE12CC3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924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SVM</a:t>
            </a:r>
            <a:r>
              <a:rPr lang="zh-CN" altLang="en-US" dirty="0"/>
              <a:t>对用户进行意图识别</a:t>
            </a:r>
            <a:endParaRPr lang="en-US" altLang="zh-CN" dirty="0"/>
          </a:p>
          <a:p>
            <a:r>
              <a:rPr lang="zh-CN" altLang="en-US" dirty="0"/>
              <a:t>回答药物及药物相关信息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C262B-9816-40D1-B57C-1A04CE12CC3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863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gradFill flip="none" rotWithShape="1"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 userDrawn="1"/>
        </p:nvSpPr>
        <p:spPr>
          <a:xfrm>
            <a:off x="849782" y="5172301"/>
            <a:ext cx="5150340" cy="515034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椭圆 1"/>
          <p:cNvSpPr/>
          <p:nvPr userDrawn="1"/>
        </p:nvSpPr>
        <p:spPr>
          <a:xfrm>
            <a:off x="-765628" y="4401377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椭圆 2"/>
          <p:cNvSpPr/>
          <p:nvPr userDrawn="1"/>
        </p:nvSpPr>
        <p:spPr>
          <a:xfrm>
            <a:off x="849782" y="3973886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5" name="椭圆 4"/>
          <p:cNvSpPr/>
          <p:nvPr userDrawn="1"/>
        </p:nvSpPr>
        <p:spPr>
          <a:xfrm>
            <a:off x="422291" y="3889828"/>
            <a:ext cx="854983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" name="椭圆 8"/>
          <p:cNvSpPr/>
          <p:nvPr userDrawn="1"/>
        </p:nvSpPr>
        <p:spPr>
          <a:xfrm>
            <a:off x="1564237" y="6339865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0" name="椭圆 9"/>
          <p:cNvSpPr/>
          <p:nvPr userDrawn="1"/>
        </p:nvSpPr>
        <p:spPr>
          <a:xfrm>
            <a:off x="2484892" y="6027948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2" name="椭圆 11"/>
          <p:cNvSpPr/>
          <p:nvPr userDrawn="1"/>
        </p:nvSpPr>
        <p:spPr>
          <a:xfrm>
            <a:off x="2465189" y="4744814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7" name="椭圆 6"/>
          <p:cNvSpPr/>
          <p:nvPr userDrawn="1"/>
        </p:nvSpPr>
        <p:spPr>
          <a:xfrm>
            <a:off x="7086883" y="-900967"/>
            <a:ext cx="2220844" cy="2220844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4" name="椭圆 3"/>
          <p:cNvSpPr/>
          <p:nvPr userDrawn="1"/>
        </p:nvSpPr>
        <p:spPr>
          <a:xfrm>
            <a:off x="9454584" y="-549383"/>
            <a:ext cx="3407441" cy="3407441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6" name="椭圆 5"/>
          <p:cNvSpPr/>
          <p:nvPr userDrawn="1"/>
        </p:nvSpPr>
        <p:spPr>
          <a:xfrm>
            <a:off x="8907431" y="-334768"/>
            <a:ext cx="1472991" cy="1472991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8" name="椭圆 7"/>
          <p:cNvSpPr/>
          <p:nvPr userDrawn="1"/>
        </p:nvSpPr>
        <p:spPr>
          <a:xfrm>
            <a:off x="7061965" y="625398"/>
            <a:ext cx="1025651" cy="102565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" name="椭圆 12"/>
          <p:cNvSpPr/>
          <p:nvPr userDrawn="1"/>
        </p:nvSpPr>
        <p:spPr>
          <a:xfrm>
            <a:off x="11418205" y="1911283"/>
            <a:ext cx="1590675" cy="1590674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4" name="椭圆 13"/>
          <p:cNvSpPr/>
          <p:nvPr userDrawn="1"/>
        </p:nvSpPr>
        <p:spPr>
          <a:xfrm>
            <a:off x="6267191" y="1326869"/>
            <a:ext cx="453456" cy="4534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6" name="椭圆 15"/>
          <p:cNvSpPr/>
          <p:nvPr userDrawn="1"/>
        </p:nvSpPr>
        <p:spPr>
          <a:xfrm>
            <a:off x="11664471" y="3298513"/>
            <a:ext cx="732468" cy="732468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7" name="椭圆 16"/>
          <p:cNvSpPr/>
          <p:nvPr userDrawn="1"/>
        </p:nvSpPr>
        <p:spPr>
          <a:xfrm>
            <a:off x="10879231" y="3134662"/>
            <a:ext cx="346604" cy="346604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3132307" y="2498576"/>
            <a:ext cx="5927388" cy="135767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3132307" y="4578972"/>
            <a:ext cx="5927388" cy="33965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30000"/>
              </a:lnSpc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2" name="椭圆 21"/>
          <p:cNvSpPr/>
          <p:nvPr userDrawn="1"/>
        </p:nvSpPr>
        <p:spPr>
          <a:xfrm>
            <a:off x="901493" y="3145273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3" name="椭圆 22"/>
          <p:cNvSpPr/>
          <p:nvPr userDrawn="1"/>
        </p:nvSpPr>
        <p:spPr>
          <a:xfrm>
            <a:off x="480941" y="2631761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4" name="椭圆 23"/>
          <p:cNvSpPr/>
          <p:nvPr userDrawn="1"/>
        </p:nvSpPr>
        <p:spPr>
          <a:xfrm>
            <a:off x="10650829" y="2926587"/>
            <a:ext cx="226929" cy="22692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8305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70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6" y="182449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7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7" y="4458727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5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3" y="-1921057"/>
            <a:ext cx="3192087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700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9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40" y="61028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70" y="524062"/>
            <a:ext cx="854439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3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8" y="1275194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2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5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6" y="1043116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5" name="椭圆 14"/>
          <p:cNvSpPr/>
          <p:nvPr userDrawn="1"/>
        </p:nvSpPr>
        <p:spPr>
          <a:xfrm>
            <a:off x="8687530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3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7" name="椭圆 16"/>
          <p:cNvSpPr/>
          <p:nvPr userDrawn="1"/>
        </p:nvSpPr>
        <p:spPr>
          <a:xfrm>
            <a:off x="8934866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70" y="3546362"/>
            <a:ext cx="3138031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90" y="2701840"/>
            <a:ext cx="3138031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90" y="3742373"/>
            <a:ext cx="3138031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2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90" y="4782906"/>
            <a:ext cx="3138031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4" y="6429044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6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4" y="6255408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3" y="5359791"/>
            <a:ext cx="854439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7" y="5072163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8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7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2" y="6508243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18730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3" y="-1921057"/>
            <a:ext cx="3192087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700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9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40" y="61028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70" y="524062"/>
            <a:ext cx="854439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3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8" y="1275194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2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5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6" y="1043116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5" name="椭圆 14"/>
          <p:cNvSpPr/>
          <p:nvPr userDrawn="1"/>
        </p:nvSpPr>
        <p:spPr>
          <a:xfrm>
            <a:off x="8687530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3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7" name="椭圆 16"/>
          <p:cNvSpPr/>
          <p:nvPr userDrawn="1"/>
        </p:nvSpPr>
        <p:spPr>
          <a:xfrm>
            <a:off x="8934866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70" y="3546362"/>
            <a:ext cx="3138031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90" y="2701840"/>
            <a:ext cx="3138031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90" y="3478175"/>
            <a:ext cx="3138031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4" y="6429044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6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4" y="6255408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3" y="5359791"/>
            <a:ext cx="854439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7" y="5072163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8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7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2" y="6508243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3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90" y="4254510"/>
            <a:ext cx="3138031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4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90" y="5030845"/>
            <a:ext cx="3138031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39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3" y="-1921057"/>
            <a:ext cx="3192087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700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9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40" y="61028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70" y="524062"/>
            <a:ext cx="854439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3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8" y="1275194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2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5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6" y="1043116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5" name="椭圆 14"/>
          <p:cNvSpPr/>
          <p:nvPr userDrawn="1"/>
        </p:nvSpPr>
        <p:spPr>
          <a:xfrm>
            <a:off x="8687530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3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7" name="椭圆 16"/>
          <p:cNvSpPr/>
          <p:nvPr userDrawn="1"/>
        </p:nvSpPr>
        <p:spPr>
          <a:xfrm>
            <a:off x="8934866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70" y="3546362"/>
            <a:ext cx="3138031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90" y="2197947"/>
            <a:ext cx="3138031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90" y="2974282"/>
            <a:ext cx="3138031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4" y="6429044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6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4" y="6255408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3" y="5359791"/>
            <a:ext cx="854439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7" y="5072163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8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7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2" y="6508243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3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90" y="3750617"/>
            <a:ext cx="3138031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4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90" y="4526952"/>
            <a:ext cx="3138031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5" name="文本占位符 19"/>
          <p:cNvSpPr>
            <a:spLocks noGrp="1"/>
          </p:cNvSpPr>
          <p:nvPr>
            <p:ph type="body" sz="quarter" idx="15" hasCustomPrompt="1"/>
          </p:nvPr>
        </p:nvSpPr>
        <p:spPr>
          <a:xfrm>
            <a:off x="6875390" y="5303287"/>
            <a:ext cx="3138031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0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3" y="-1921057"/>
            <a:ext cx="3192087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700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9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40" y="61028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70" y="524062"/>
            <a:ext cx="854439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3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8" y="1275194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2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5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6" y="1043116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5" name="椭圆 14"/>
          <p:cNvSpPr/>
          <p:nvPr userDrawn="1"/>
        </p:nvSpPr>
        <p:spPr>
          <a:xfrm>
            <a:off x="8687530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3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7" name="椭圆 16"/>
          <p:cNvSpPr/>
          <p:nvPr userDrawn="1"/>
        </p:nvSpPr>
        <p:spPr>
          <a:xfrm>
            <a:off x="8934866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70" y="3546362"/>
            <a:ext cx="3138031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90" y="2197947"/>
            <a:ext cx="3138031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90" y="2805556"/>
            <a:ext cx="3138031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4" y="6429044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6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4" y="6255408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3" y="5359791"/>
            <a:ext cx="854439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7" y="5072163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8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7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2" y="6508243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6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90" y="3413165"/>
            <a:ext cx="3138031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7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90" y="4020774"/>
            <a:ext cx="3138031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8" name="文本占位符 19"/>
          <p:cNvSpPr>
            <a:spLocks noGrp="1"/>
          </p:cNvSpPr>
          <p:nvPr>
            <p:ph type="body" sz="quarter" idx="15" hasCustomPrompt="1"/>
          </p:nvPr>
        </p:nvSpPr>
        <p:spPr>
          <a:xfrm>
            <a:off x="6875390" y="4628383"/>
            <a:ext cx="3138031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9" name="文本占位符 19"/>
          <p:cNvSpPr>
            <a:spLocks noGrp="1"/>
          </p:cNvSpPr>
          <p:nvPr>
            <p:ph type="body" sz="quarter" idx="16" hasCustomPrompt="1"/>
          </p:nvPr>
        </p:nvSpPr>
        <p:spPr>
          <a:xfrm>
            <a:off x="6875390" y="5235992"/>
            <a:ext cx="3138031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5700221" y="4382258"/>
            <a:ext cx="463299" cy="463298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椭圆 2"/>
          <p:cNvSpPr/>
          <p:nvPr userDrawn="1"/>
        </p:nvSpPr>
        <p:spPr>
          <a:xfrm>
            <a:off x="2395017" y="1393936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4" name="椭圆 3"/>
          <p:cNvSpPr/>
          <p:nvPr userDrawn="1"/>
        </p:nvSpPr>
        <p:spPr>
          <a:xfrm>
            <a:off x="4010426" y="966445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5" name="椭圆 4"/>
          <p:cNvSpPr/>
          <p:nvPr userDrawn="1"/>
        </p:nvSpPr>
        <p:spPr>
          <a:xfrm>
            <a:off x="3582934" y="882387"/>
            <a:ext cx="854983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6" name="椭圆 5"/>
          <p:cNvSpPr/>
          <p:nvPr userDrawn="1"/>
        </p:nvSpPr>
        <p:spPr>
          <a:xfrm>
            <a:off x="4724881" y="3332422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7" name="椭圆 6"/>
          <p:cNvSpPr/>
          <p:nvPr userDrawn="1"/>
        </p:nvSpPr>
        <p:spPr>
          <a:xfrm>
            <a:off x="5645533" y="3020507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8" name="椭圆 7"/>
          <p:cNvSpPr/>
          <p:nvPr userDrawn="1"/>
        </p:nvSpPr>
        <p:spPr>
          <a:xfrm>
            <a:off x="5625833" y="1737373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" name="椭圆 8"/>
          <p:cNvSpPr/>
          <p:nvPr userDrawn="1"/>
        </p:nvSpPr>
        <p:spPr>
          <a:xfrm>
            <a:off x="4062137" y="137832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0" name="椭圆 9"/>
          <p:cNvSpPr/>
          <p:nvPr userDrawn="1"/>
        </p:nvSpPr>
        <p:spPr>
          <a:xfrm>
            <a:off x="3641584" y="-375684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1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6714705" y="3056075"/>
            <a:ext cx="3138031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2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714705" y="3878563"/>
            <a:ext cx="3138031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3" name="椭圆 12"/>
          <p:cNvSpPr/>
          <p:nvPr userDrawn="1"/>
        </p:nvSpPr>
        <p:spPr>
          <a:xfrm>
            <a:off x="5682549" y="4938494"/>
            <a:ext cx="188315" cy="18831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8016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7521314" y="-553388"/>
            <a:ext cx="5191489" cy="2549820"/>
            <a:chOff x="-410114" y="5072159"/>
            <a:chExt cx="5191489" cy="2549820"/>
          </a:xfrm>
        </p:grpSpPr>
        <p:sp>
          <p:nvSpPr>
            <p:cNvPr id="2" name="椭圆 1"/>
            <p:cNvSpPr/>
            <p:nvPr userDrawn="1"/>
          </p:nvSpPr>
          <p:spPr>
            <a:xfrm rot="10664813">
              <a:off x="1606491" y="6429042"/>
              <a:ext cx="1192937" cy="1192937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  <p:sp>
          <p:nvSpPr>
            <p:cNvPr id="3" name="椭圆 2"/>
            <p:cNvSpPr/>
            <p:nvPr userDrawn="1"/>
          </p:nvSpPr>
          <p:spPr>
            <a:xfrm rot="10664813">
              <a:off x="-298887" y="5682735"/>
              <a:ext cx="1830324" cy="1830324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  <p:sp>
          <p:nvSpPr>
            <p:cNvPr id="4" name="椭圆 3"/>
            <p:cNvSpPr/>
            <p:nvPr userDrawn="1"/>
          </p:nvSpPr>
          <p:spPr>
            <a:xfrm rot="10664813">
              <a:off x="1049383" y="6574260"/>
              <a:ext cx="791224" cy="791224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  <p:sp>
          <p:nvSpPr>
            <p:cNvPr id="5" name="椭圆 4"/>
            <p:cNvSpPr/>
            <p:nvPr userDrawn="1"/>
          </p:nvSpPr>
          <p:spPr>
            <a:xfrm rot="10664813">
              <a:off x="2264562" y="6255404"/>
              <a:ext cx="550933" cy="55093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  <p:sp>
          <p:nvSpPr>
            <p:cNvPr id="6" name="椭圆 5"/>
            <p:cNvSpPr/>
            <p:nvPr userDrawn="1"/>
          </p:nvSpPr>
          <p:spPr>
            <a:xfrm rot="10664813">
              <a:off x="-410114" y="5359791"/>
              <a:ext cx="854438" cy="854438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  <p:sp>
          <p:nvSpPr>
            <p:cNvPr id="7" name="椭圆 6"/>
            <p:cNvSpPr/>
            <p:nvPr userDrawn="1"/>
          </p:nvSpPr>
          <p:spPr>
            <a:xfrm rot="10664813">
              <a:off x="2989615" y="6163309"/>
              <a:ext cx="243576" cy="243576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  <p:sp>
          <p:nvSpPr>
            <p:cNvPr id="8" name="椭圆 7"/>
            <p:cNvSpPr/>
            <p:nvPr userDrawn="1"/>
          </p:nvSpPr>
          <p:spPr>
            <a:xfrm rot="10664813">
              <a:off x="-101718" y="5072159"/>
              <a:ext cx="393449" cy="393449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  <p:sp>
          <p:nvSpPr>
            <p:cNvPr id="9" name="椭圆 8"/>
            <p:cNvSpPr/>
            <p:nvPr userDrawn="1"/>
          </p:nvSpPr>
          <p:spPr>
            <a:xfrm rot="10664813">
              <a:off x="534476" y="5346636"/>
              <a:ext cx="186180" cy="18618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  <p:sp>
          <p:nvSpPr>
            <p:cNvPr id="10" name="椭圆 9"/>
            <p:cNvSpPr/>
            <p:nvPr userDrawn="1"/>
          </p:nvSpPr>
          <p:spPr>
            <a:xfrm rot="10664813">
              <a:off x="726986" y="5516493"/>
              <a:ext cx="121896" cy="121896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  <p:sp>
          <p:nvSpPr>
            <p:cNvPr id="11" name="椭圆 10"/>
            <p:cNvSpPr/>
            <p:nvPr userDrawn="1"/>
          </p:nvSpPr>
          <p:spPr>
            <a:xfrm rot="10664813">
              <a:off x="4381690" y="6508239"/>
              <a:ext cx="399685" cy="399685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</p:grpSp>
      <p:sp>
        <p:nvSpPr>
          <p:cNvPr id="13" name="椭圆 12"/>
          <p:cNvSpPr/>
          <p:nvPr userDrawn="1"/>
        </p:nvSpPr>
        <p:spPr>
          <a:xfrm rot="10664813">
            <a:off x="1407710" y="6689149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4" name="椭圆 13"/>
          <p:cNvSpPr/>
          <p:nvPr userDrawn="1"/>
        </p:nvSpPr>
        <p:spPr>
          <a:xfrm rot="10664813">
            <a:off x="-497670" y="5942838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5" name="椭圆 14"/>
          <p:cNvSpPr/>
          <p:nvPr userDrawn="1"/>
        </p:nvSpPr>
        <p:spPr>
          <a:xfrm rot="10664813">
            <a:off x="850599" y="683436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6" name="椭圆 15"/>
          <p:cNvSpPr/>
          <p:nvPr userDrawn="1"/>
        </p:nvSpPr>
        <p:spPr>
          <a:xfrm rot="10664813">
            <a:off x="2065780" y="651551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7" name="椭圆 16"/>
          <p:cNvSpPr/>
          <p:nvPr userDrawn="1"/>
        </p:nvSpPr>
        <p:spPr>
          <a:xfrm rot="10664813">
            <a:off x="-608897" y="5619894"/>
            <a:ext cx="854439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8" name="椭圆 17"/>
          <p:cNvSpPr/>
          <p:nvPr userDrawn="1"/>
        </p:nvSpPr>
        <p:spPr>
          <a:xfrm rot="10664813">
            <a:off x="2790831" y="6423412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9" name="椭圆 18"/>
          <p:cNvSpPr/>
          <p:nvPr userDrawn="1"/>
        </p:nvSpPr>
        <p:spPr>
          <a:xfrm rot="10664813">
            <a:off x="-300501" y="5332266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0" name="椭圆 19"/>
          <p:cNvSpPr/>
          <p:nvPr userDrawn="1"/>
        </p:nvSpPr>
        <p:spPr>
          <a:xfrm rot="10664813">
            <a:off x="335694" y="5606739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1" name="椭圆 20"/>
          <p:cNvSpPr/>
          <p:nvPr userDrawn="1"/>
        </p:nvSpPr>
        <p:spPr>
          <a:xfrm rot="10664813">
            <a:off x="528203" y="577659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2" name="椭圆 21"/>
          <p:cNvSpPr/>
          <p:nvPr userDrawn="1"/>
        </p:nvSpPr>
        <p:spPr>
          <a:xfrm rot="10664813">
            <a:off x="4182908" y="6768345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3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435160" y="251636"/>
            <a:ext cx="3401344" cy="405376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80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6" y="759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92" y="759876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3" y="759875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Segoe UI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  <a:p>
            <a:pPr marL="0" marR="0" lvl="0" indent="0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6" y="182449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96174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87" r:id="rId4"/>
    <p:sldLayoutId id="2147483688" r:id="rId5"/>
    <p:sldLayoutId id="2147483684" r:id="rId6"/>
    <p:sldLayoutId id="2147483662" r:id="rId7"/>
    <p:sldLayoutId id="2147483685" r:id="rId8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78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4" r:id="rId2"/>
    <p:sldLayoutId id="2147483681" r:id="rId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219.223.222.6:8000/medicine/result/?q=%E7%9B%90%E9%85%B8%E8%8A%A6%E6%B0%9F%E6%B2%99%E6%98%9F%E8%83%B6%E5%9B%8A%E6%9C%89%E4%BB%80%E4%B9%88%E5%89%AF%E4%BD%9C%E7%94%A8" TargetMode="External"/><Relationship Id="rId5" Type="http://schemas.openxmlformats.org/officeDocument/2006/relationships/hyperlink" Target="http://219.223.222.6:8000/medicine/detail/?get=%CE%B2%E5%86%85%E9%85%B0%E8%83%BA%E7%B1%BB" TargetMode="External"/><Relationship Id="rId4" Type="http://schemas.openxmlformats.org/officeDocument/2006/relationships/hyperlink" Target="http://219.223.222.6:8000/medicine/inde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小型抗感染药物知识图谱的构建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袁凯琦，邓杨，张冰，陈道源</a:t>
            </a:r>
          </a:p>
        </p:txBody>
      </p:sp>
    </p:spTree>
    <p:extLst>
      <p:ext uri="{BB962C8B-B14F-4D97-AF65-F5344CB8AC3E}">
        <p14:creationId xmlns:p14="http://schemas.microsoft.com/office/powerpoint/2010/main" val="170774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76345" y="3546359"/>
            <a:ext cx="3427475" cy="732453"/>
          </a:xfrm>
        </p:spPr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b="1" dirty="0"/>
              <a:t>01</a:t>
            </a:r>
            <a:r>
              <a:rPr kumimoji="1" lang="zh-CN" altLang="en-US" dirty="0"/>
              <a:t>   小型知识图谱的构建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b="1" dirty="0"/>
              <a:t>02</a:t>
            </a:r>
            <a:r>
              <a:rPr kumimoji="1" lang="zh-CN" altLang="en-US" dirty="0"/>
              <a:t>   知识的存储与展示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b="1" dirty="0"/>
              <a:t>03</a:t>
            </a:r>
            <a:r>
              <a:rPr kumimoji="1" lang="zh-CN" altLang="en-US" dirty="0"/>
              <a:t>   简易问答系统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b="1" dirty="0"/>
              <a:t>04</a:t>
            </a:r>
            <a:r>
              <a:rPr kumimoji="1" lang="zh-CN" altLang="en-US" dirty="0"/>
              <a:t>   知识补全</a:t>
            </a:r>
          </a:p>
        </p:txBody>
      </p:sp>
    </p:spTree>
    <p:extLst>
      <p:ext uri="{BB962C8B-B14F-4D97-AF65-F5344CB8AC3E}">
        <p14:creationId xmlns:p14="http://schemas.microsoft.com/office/powerpoint/2010/main" val="40954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小型知识图谱的构建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14400" y="1004090"/>
            <a:ext cx="10841429" cy="58539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3200" b="1" dirty="0"/>
              <a:t>本体</a:t>
            </a:r>
            <a:endParaRPr lang="en-US" altLang="zh-CN" sz="3200" b="1" dirty="0"/>
          </a:p>
          <a:p>
            <a:pPr marL="800089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【</a:t>
            </a:r>
            <a:r>
              <a:rPr lang="zh-CN" altLang="en-US" sz="2400" dirty="0"/>
              <a:t>主题领域</a:t>
            </a:r>
            <a:r>
              <a:rPr lang="en-US" altLang="zh-CN" sz="2400" dirty="0"/>
              <a:t>】</a:t>
            </a:r>
            <a:r>
              <a:rPr lang="zh-CN" altLang="en-US" sz="2400" dirty="0"/>
              <a:t>抗感染药物</a:t>
            </a:r>
            <a:endParaRPr lang="en-US" altLang="zh-CN" sz="2400" dirty="0"/>
          </a:p>
          <a:p>
            <a:pPr marL="800089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【</a:t>
            </a:r>
            <a:r>
              <a:rPr lang="zh-CN" altLang="en-US" sz="2400" dirty="0"/>
              <a:t>关系</a:t>
            </a:r>
            <a:r>
              <a:rPr lang="en-US" altLang="zh-CN" sz="2400" dirty="0"/>
              <a:t>】</a:t>
            </a:r>
            <a:r>
              <a:rPr lang="en-US" altLang="zh-CN" sz="2400" dirty="0" err="1"/>
              <a:t>part_of</a:t>
            </a:r>
            <a:endParaRPr lang="en-US" altLang="zh-CN" sz="2400" dirty="0"/>
          </a:p>
          <a:p>
            <a:pPr>
              <a:lnSpc>
                <a:spcPct val="130000"/>
              </a:lnSpc>
            </a:pPr>
            <a:endParaRPr lang="en-US" altLang="zh-CN" sz="2400" dirty="0"/>
          </a:p>
          <a:p>
            <a:pPr>
              <a:lnSpc>
                <a:spcPct val="130000"/>
              </a:lnSpc>
            </a:pPr>
            <a:r>
              <a:rPr lang="zh-CN" altLang="en-US" sz="3200" b="1" dirty="0"/>
              <a:t>实体</a:t>
            </a:r>
            <a:endParaRPr lang="en-US" altLang="zh-CN" sz="3200" b="1" dirty="0"/>
          </a:p>
          <a:p>
            <a:pPr marL="800089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【</a:t>
            </a:r>
            <a:r>
              <a:rPr lang="zh-CN" altLang="en-US" sz="2400" dirty="0"/>
              <a:t>实体性质</a:t>
            </a:r>
            <a:r>
              <a:rPr lang="en-US" altLang="zh-CN" sz="2400" dirty="0"/>
              <a:t>】</a:t>
            </a:r>
            <a:r>
              <a:rPr lang="zh-CN" altLang="en-US" sz="2400" dirty="0"/>
              <a:t>类别，副作用，禁忌症，用法用量，成分，贮存方式，药理</a:t>
            </a:r>
            <a:endParaRPr lang="en-US" altLang="zh-CN" sz="2400" dirty="0"/>
          </a:p>
          <a:p>
            <a:pPr marL="800089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【</a:t>
            </a:r>
            <a:r>
              <a:rPr lang="zh-CN" altLang="en-US" sz="2400" dirty="0"/>
              <a:t>数据来源</a:t>
            </a:r>
            <a:r>
              <a:rPr lang="en-US" altLang="zh-CN" sz="2400" dirty="0"/>
              <a:t>】A+</a:t>
            </a:r>
            <a:r>
              <a:rPr lang="zh-CN" altLang="en-US" sz="2400" dirty="0"/>
              <a:t>医药百科（</a:t>
            </a:r>
            <a:r>
              <a:rPr lang="en-US" altLang="zh-CN" sz="2400" dirty="0" err="1"/>
              <a:t>Scrapy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>
              <a:lnSpc>
                <a:spcPct val="130000"/>
              </a:lnSpc>
            </a:pPr>
            <a:endParaRPr lang="en-US" altLang="zh-CN" sz="2400" dirty="0"/>
          </a:p>
          <a:p>
            <a:pPr>
              <a:lnSpc>
                <a:spcPct val="130000"/>
              </a:lnSpc>
            </a:pPr>
            <a:r>
              <a:rPr lang="zh-CN" altLang="en-US" sz="3200" b="1" dirty="0"/>
              <a:t>构建方法</a:t>
            </a:r>
            <a:endParaRPr lang="en-US" altLang="zh-CN" sz="3200" b="1" dirty="0"/>
          </a:p>
          <a:p>
            <a:pPr lvl="1">
              <a:lnSpc>
                <a:spcPct val="130000"/>
              </a:lnSpc>
            </a:pPr>
            <a:r>
              <a:rPr lang="zh-CN" altLang="en-US" sz="2400" dirty="0"/>
              <a:t>先构建模式图，再构建数据图</a:t>
            </a:r>
            <a:endParaRPr lang="en-US" altLang="zh-CN" sz="2400" dirty="0"/>
          </a:p>
          <a:p>
            <a:pPr marL="800089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783" y="1547778"/>
            <a:ext cx="5304762" cy="392380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0"/>
            <a:ext cx="106167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3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知识的存储与展示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95083" y="968189"/>
            <a:ext cx="6454011" cy="33732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3200" b="1" dirty="0"/>
              <a:t>知识存储</a:t>
            </a:r>
            <a:endParaRPr lang="en-US" altLang="zh-CN" sz="3200" b="1" dirty="0"/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【MongoDB】</a:t>
            </a:r>
            <a:r>
              <a:rPr lang="zh-CN" altLang="en-US" sz="2000" dirty="0"/>
              <a:t>药品信息复杂多变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【Neo4j】</a:t>
            </a:r>
            <a:r>
              <a:rPr lang="zh-CN" altLang="en-US" sz="2000" dirty="0"/>
              <a:t>药品关系错综复杂，简单快速的知识推理</a:t>
            </a:r>
            <a:endParaRPr lang="en-US" altLang="zh-CN" sz="2000" dirty="0"/>
          </a:p>
          <a:p>
            <a:pPr marL="0" indent="0">
              <a:lnSpc>
                <a:spcPct val="13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3200" b="1" dirty="0"/>
              <a:t>知识图谱的展示</a:t>
            </a:r>
            <a:endParaRPr lang="en-US" altLang="zh-CN" sz="3200" b="1" dirty="0"/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【</a:t>
            </a:r>
            <a:r>
              <a:rPr lang="en-US" altLang="zh-CN" sz="2000" dirty="0" err="1"/>
              <a:t>Echarts】Force</a:t>
            </a:r>
            <a:r>
              <a:rPr lang="en-US" altLang="zh-CN" sz="2000" dirty="0"/>
              <a:t> Graph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系统</a:t>
            </a:r>
            <a:r>
              <a:rPr lang="en-US" altLang="zh-CN" sz="2000" dirty="0"/>
              <a:t>】index, search, detail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028" y="2479301"/>
            <a:ext cx="7934325" cy="39433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37412" y="770965"/>
            <a:ext cx="15757391" cy="105259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hlinkClick r:id="rId4"/>
              </a:rPr>
              <a:t>http://219.223.222.6:8000/medicine/index</a:t>
            </a:r>
            <a:endParaRPr lang="en-US" altLang="zh-CN" sz="1200" dirty="0"/>
          </a:p>
          <a:p>
            <a:pPr>
              <a:lnSpc>
                <a:spcPct val="130000"/>
              </a:lnSpc>
            </a:pPr>
            <a:r>
              <a:rPr lang="en-US" altLang="zh-CN" sz="1200" dirty="0">
                <a:hlinkClick r:id="rId5"/>
              </a:rPr>
              <a:t>http://219.223.222.6:8000/medicine/detail/?get=%CE%B2%E5%86%85%E9%85%B0%E8%83%BA%E7%B1%BB</a:t>
            </a:r>
            <a:endParaRPr lang="en-US" altLang="zh-CN" sz="1200" dirty="0"/>
          </a:p>
          <a:p>
            <a:pPr>
              <a:lnSpc>
                <a:spcPct val="130000"/>
              </a:lnSpc>
            </a:pPr>
            <a:r>
              <a:rPr lang="en-US" altLang="zh-CN" sz="1200" dirty="0">
                <a:hlinkClick r:id="rId6"/>
              </a:rPr>
              <a:t>http://219.223.222.6:8000/medicine/result/?q=%E7%9B%90%E9%85%B8%E8%8A%A6%E6%B0%9F%E6%B2%99%E6%98%9F%E8%83%B6%E5%9B%8A%E6%9C%89%E4%BB%80%E4%B9%88%E5%89%AF%E4%BD%9C%E7%94%A8</a:t>
            </a:r>
            <a:endParaRPr lang="en-US" altLang="zh-CN" sz="1200" dirty="0"/>
          </a:p>
          <a:p>
            <a:pPr>
              <a:lnSpc>
                <a:spcPct val="130000"/>
              </a:lnSpc>
            </a:pP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58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>
            <a:spLocks/>
          </p:cNvSpPr>
          <p:nvPr/>
        </p:nvSpPr>
        <p:spPr>
          <a:xfrm>
            <a:off x="435160" y="251636"/>
            <a:ext cx="3401344" cy="405376"/>
          </a:xfrm>
          <a:prstGeom prst="rect">
            <a:avLst/>
          </a:prstGeom>
        </p:spPr>
        <p:txBody>
          <a:bodyPr anchor="t"/>
          <a:lstStyle>
            <a:lvl1pPr marL="0" indent="0" algn="l" defTabSz="914377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问答系统</a:t>
            </a:r>
          </a:p>
        </p:txBody>
      </p:sp>
      <p:sp>
        <p:nvSpPr>
          <p:cNvPr id="10" name="文本占位符 3"/>
          <p:cNvSpPr txBox="1">
            <a:spLocks/>
          </p:cNvSpPr>
          <p:nvPr/>
        </p:nvSpPr>
        <p:spPr>
          <a:xfrm>
            <a:off x="2204412" y="1504531"/>
            <a:ext cx="2452255" cy="15874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目前能回答的问题类型包括：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药品所属类别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药品的药理作用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药品副作用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不良反应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文本占位符 3"/>
          <p:cNvSpPr txBox="1">
            <a:spLocks/>
          </p:cNvSpPr>
          <p:nvPr/>
        </p:nvSpPr>
        <p:spPr>
          <a:xfrm>
            <a:off x="2135832" y="837620"/>
            <a:ext cx="5839768" cy="5907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基于药品知识图谱的简易问答系统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412" y="3168138"/>
            <a:ext cx="6847015" cy="2738801"/>
          </a:xfrm>
          <a:prstGeom prst="rect">
            <a:avLst/>
          </a:prstGeom>
        </p:spPr>
      </p:pic>
      <p:sp>
        <p:nvSpPr>
          <p:cNvPr id="14" name="文本占位符 3"/>
          <p:cNvSpPr txBox="1">
            <a:spLocks/>
          </p:cNvSpPr>
          <p:nvPr/>
        </p:nvSpPr>
        <p:spPr>
          <a:xfrm>
            <a:off x="6911878" y="1504531"/>
            <a:ext cx="2452255" cy="15874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特征提取：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TF-IDF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词频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POS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词性标注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药品命名实体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549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594818" y="139903"/>
            <a:ext cx="3401344" cy="405376"/>
          </a:xfrm>
        </p:spPr>
        <p:txBody>
          <a:bodyPr/>
          <a:lstStyle/>
          <a:p>
            <a:r>
              <a:rPr kumimoji="1" lang="zh-CN" altLang="en-US" sz="2800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知识图谱补全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87" y="825192"/>
            <a:ext cx="9144000" cy="590663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787058" y="2643106"/>
            <a:ext cx="7620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17686" y="4842020"/>
            <a:ext cx="1012371" cy="2939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757317" y="2040675"/>
            <a:ext cx="2018371" cy="3693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按照层级关系补全：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30000"/>
              </a:lnSpc>
            </a:pP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抗生素：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309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条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化学合成抗菌药：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175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条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其它：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161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条（加入不属于抗细菌药的 抗寄生虫药 作为脏数据，标签为“其它”）</a:t>
            </a:r>
          </a:p>
        </p:txBody>
      </p:sp>
    </p:spTree>
    <p:extLst>
      <p:ext uri="{BB962C8B-B14F-4D97-AF65-F5344CB8AC3E}">
        <p14:creationId xmlns:p14="http://schemas.microsoft.com/office/powerpoint/2010/main" val="104424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714703" y="3056072"/>
            <a:ext cx="5159619" cy="732453"/>
          </a:xfrm>
        </p:spPr>
        <p:txBody>
          <a:bodyPr/>
          <a:lstStyle/>
          <a:p>
            <a:r>
              <a:rPr kumimoji="1" lang="en-US" altLang="zh-CN" dirty="0"/>
              <a:t>THANK YOU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32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自定义 47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/>
      <a:lstStyle>
        <a:defPPr marL="0" indent="0">
          <a:lnSpc>
            <a:spcPct val="130000"/>
          </a:lnSpc>
          <a:buNone/>
          <a:defRPr sz="1200" smtClean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2313</TotalTime>
  <Words>355</Words>
  <Application>Microsoft Office PowerPoint</Application>
  <PresentationFormat>宽屏</PresentationFormat>
  <Paragraphs>54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微软雅黑</vt:lpstr>
      <vt:lpstr>Arial</vt:lpstr>
      <vt:lpstr>Century Gothic</vt:lpstr>
      <vt:lpstr>Segoe UI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袁凯琦</cp:lastModifiedBy>
  <cp:revision>89</cp:revision>
  <dcterms:created xsi:type="dcterms:W3CDTF">2015-08-18T02:51:41Z</dcterms:created>
  <dcterms:modified xsi:type="dcterms:W3CDTF">2017-09-13T07:56:00Z</dcterms:modified>
  <cp:category/>
</cp:coreProperties>
</file>