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415" r:id="rId2"/>
    <p:sldId id="412" r:id="rId3"/>
    <p:sldId id="257" r:id="rId4"/>
    <p:sldId id="414" r:id="rId5"/>
    <p:sldId id="400" r:id="rId6"/>
    <p:sldId id="396" r:id="rId7"/>
    <p:sldId id="401" r:id="rId8"/>
    <p:sldId id="406" r:id="rId9"/>
    <p:sldId id="408" r:id="rId10"/>
    <p:sldId id="41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50AB47-06B5-4E21-8D2F-2676E75E6C00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658911-3F93-4DCB-9BE1-5533246563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B47-06B5-4E21-8D2F-2676E75E6C00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8911-3F93-4DCB-9BE1-5533246563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B47-06B5-4E21-8D2F-2676E75E6C00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8911-3F93-4DCB-9BE1-5533246563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B47-06B5-4E21-8D2F-2676E75E6C00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8911-3F93-4DCB-9BE1-5533246563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B47-06B5-4E21-8D2F-2676E75E6C00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8911-3F93-4DCB-9BE1-5533246563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B47-06B5-4E21-8D2F-2676E75E6C00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8911-3F93-4DCB-9BE1-5533246563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B47-06B5-4E21-8D2F-2676E75E6C00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8911-3F93-4DCB-9BE1-5533246563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B47-06B5-4E21-8D2F-2676E75E6C00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8911-3F93-4DCB-9BE1-5533246563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B47-06B5-4E21-8D2F-2676E75E6C00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8911-3F93-4DCB-9BE1-5533246563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F50AB47-06B5-4E21-8D2F-2676E75E6C00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8911-3F93-4DCB-9BE1-5533246563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50AB47-06B5-4E21-8D2F-2676E75E6C00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658911-3F93-4DCB-9BE1-5533246563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50AB47-06B5-4E21-8D2F-2676E75E6C00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A658911-3F93-4DCB-9BE1-5533246563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856984" cy="2522711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중국 최초의 </a:t>
            </a:r>
            <a:r>
              <a:rPr lang="ko-KR" altLang="en-US" sz="4400" dirty="0" err="1" smtClean="0"/>
              <a:t>통일군주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진시황제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6021288"/>
            <a:ext cx="5544616" cy="60047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4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060"/>
    </mc:Choice>
    <mc:Fallback xmlns="">
      <p:transition spd="slow" advTm="4090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sz="2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가혹한 법치를 바탕으로 무분별한 </a:t>
            </a:r>
            <a:r>
              <a:rPr lang="ko-KR" altLang="en-US" sz="26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대토목공사를</a:t>
            </a:r>
            <a:r>
              <a:rPr lang="ko-KR" altLang="en-US" sz="2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추진한 희대의 폭군</a:t>
            </a:r>
            <a:endParaRPr lang="en-US" altLang="ko-KR" sz="2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불로장생의 약을 구하기 위해 몸부림치는 정신이상자</a:t>
            </a:r>
            <a:endParaRPr lang="en-US" altLang="ko-KR" sz="2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분열의 중국 역사를 통일하고 진정한 절대 왕권을 구사한 군주</a:t>
            </a:r>
            <a:endParaRPr lang="en-US" altLang="ko-KR" sz="2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진시황제에 대한 평가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56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29"/>
    </mc:Choice>
    <mc:Fallback xmlns="">
      <p:transition spd="slow" advTm="7742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진시황제의 출생과 생애</a:t>
            </a:r>
            <a:endParaRPr lang="en-US" altLang="ko-KR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황제 칭호의 제정</a:t>
            </a:r>
            <a:endParaRPr lang="en-US" altLang="ko-KR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진시황제의 통일정책</a:t>
            </a:r>
            <a:endParaRPr lang="en-US" altLang="ko-KR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smtClean="0"/>
              <a:t>폭군</a:t>
            </a:r>
            <a:r>
              <a:rPr lang="en-US" altLang="ko-KR" sz="2400" dirty="0" smtClean="0"/>
              <a:t>! </a:t>
            </a:r>
            <a:r>
              <a:rPr lang="ko-KR" altLang="en-US" sz="2400" dirty="0" smtClean="0"/>
              <a:t>진시황제</a:t>
            </a:r>
            <a:endParaRPr lang="en-US" altLang="ko-KR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400" dirty="0" smtClean="0"/>
              <a:t>5. </a:t>
            </a:r>
            <a:r>
              <a:rPr lang="ko-KR" altLang="en-US" sz="2400" dirty="0" smtClean="0"/>
              <a:t>진시황제에 대한 평가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46856" y="1481328"/>
            <a:ext cx="8229600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장양왕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자초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아들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이름은 정政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조나라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한단에서</a:t>
            </a:r>
            <a:r>
              <a:rPr lang="ko-KR" altLang="en-US" sz="2400" dirty="0" smtClean="0"/>
              <a:t> 출생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13</a:t>
            </a:r>
            <a:r>
              <a:rPr lang="ko-KR" altLang="en-US" sz="2400" dirty="0" smtClean="0"/>
              <a:t>세에 즉위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노애의</a:t>
            </a:r>
            <a:r>
              <a:rPr lang="ko-KR" altLang="en-US" sz="2400" dirty="0" smtClean="0"/>
              <a:t> 반란</a:t>
            </a:r>
            <a:r>
              <a:rPr lang="en-US" altLang="ko-KR" sz="2000" dirty="0" smtClean="0"/>
              <a:t>(bc239)</a:t>
            </a:r>
            <a:r>
              <a:rPr lang="ko-KR" altLang="en-US" sz="2400" dirty="0" smtClean="0"/>
              <a:t>을 진압하고 여불위 축출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이사의 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축객론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</a:p>
          <a:p>
            <a:r>
              <a:rPr lang="ko-KR" altLang="en-US" sz="2400" dirty="0" smtClean="0"/>
              <a:t>중국 통일</a:t>
            </a:r>
            <a:r>
              <a:rPr lang="en-US" altLang="ko-KR" sz="2400" dirty="0" smtClean="0"/>
              <a:t> (bc230-bc221, 10</a:t>
            </a:r>
            <a:r>
              <a:rPr lang="ko-KR" altLang="en-US" sz="2400" dirty="0" smtClean="0"/>
              <a:t>년간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10</a:t>
            </a:r>
            <a:r>
              <a:rPr lang="ko-KR" altLang="en-US" sz="2400" dirty="0" smtClean="0"/>
              <a:t>년간의 통일정책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시황제의 죽음 </a:t>
            </a:r>
            <a:r>
              <a:rPr lang="en-US" altLang="ko-KR" sz="2400" dirty="0" smtClean="0"/>
              <a:t>(bc210) 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sz="4400" dirty="0" smtClean="0">
                <a:latin typeface="HY견고딕" pitchFamily="18" charset="-127"/>
                <a:ea typeface="HY견고딕" pitchFamily="18" charset="-127"/>
              </a:rPr>
              <a:t>秦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始皇帝</a:t>
            </a:r>
            <a:r>
              <a:rPr lang="ko-KR" altLang="en-US" dirty="0" smtClean="0"/>
              <a:t>의 출생과 생애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42"/>
    </mc:Choice>
    <mc:Fallback xmlns="">
      <p:transition spd="slow" advTm="1344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전국시대 </a:t>
            </a:r>
            <a:r>
              <a:rPr lang="en-US" altLang="ko-KR" sz="2000" dirty="0" smtClean="0"/>
              <a:t>6</a:t>
            </a:r>
            <a:r>
              <a:rPr lang="ko-KR" altLang="en-US" sz="2000" dirty="0"/>
              <a:t>국 </a:t>
            </a:r>
            <a:r>
              <a:rPr lang="ko-KR" altLang="en-US" sz="2000" dirty="0" smtClean="0"/>
              <a:t>전체의 역량과 진의 역량을 비교하면</a:t>
            </a:r>
            <a:r>
              <a:rPr lang="en-US" altLang="ko-KR" sz="2000" dirty="0" smtClean="0"/>
              <a:t>, </a:t>
            </a:r>
          </a:p>
          <a:p>
            <a:pPr marL="109728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‘</a:t>
            </a:r>
            <a:r>
              <a:rPr lang="ko-KR" altLang="en-US" sz="2400" dirty="0">
                <a:latin typeface="양재깨비체B" pitchFamily="18" charset="-127"/>
                <a:ea typeface="양재깨비체B" pitchFamily="18" charset="-127"/>
              </a:rPr>
              <a:t>영토는 진의 </a:t>
            </a:r>
            <a:r>
              <a:rPr lang="en-US" altLang="ko-KR" sz="2400" dirty="0">
                <a:latin typeface="양재깨비체B" pitchFamily="18" charset="-127"/>
                <a:ea typeface="양재깨비체B" pitchFamily="18" charset="-127"/>
              </a:rPr>
              <a:t>5</a:t>
            </a:r>
            <a:r>
              <a:rPr lang="ko-KR" altLang="en-US" sz="2400" dirty="0">
                <a:latin typeface="양재깨비체B" pitchFamily="18" charset="-127"/>
                <a:ea typeface="양재깨비체B" pitchFamily="18" charset="-127"/>
              </a:rPr>
              <a:t>배</a:t>
            </a:r>
            <a:r>
              <a:rPr lang="en-US" altLang="ko-KR" sz="2400" dirty="0">
                <a:latin typeface="양재깨비체B" pitchFamily="18" charset="-127"/>
                <a:ea typeface="양재깨비체B" pitchFamily="18" charset="-127"/>
              </a:rPr>
              <a:t>, </a:t>
            </a:r>
            <a:r>
              <a:rPr lang="ko-KR" altLang="en-US" sz="2400" dirty="0">
                <a:latin typeface="양재깨비체B" pitchFamily="18" charset="-127"/>
                <a:ea typeface="양재깨비체B" pitchFamily="18" charset="-127"/>
              </a:rPr>
              <a:t>군사는 진의 </a:t>
            </a:r>
            <a:r>
              <a:rPr lang="en-US" altLang="ko-KR" sz="2400" dirty="0">
                <a:latin typeface="양재깨비체B" pitchFamily="18" charset="-127"/>
                <a:ea typeface="양재깨비체B" pitchFamily="18" charset="-127"/>
              </a:rPr>
              <a:t>10</a:t>
            </a:r>
            <a:r>
              <a:rPr lang="ko-KR" altLang="en-US" sz="2400" dirty="0">
                <a:latin typeface="양재깨비체B" pitchFamily="18" charset="-127"/>
                <a:ea typeface="양재깨비체B" pitchFamily="18" charset="-127"/>
              </a:rPr>
              <a:t>배’</a:t>
            </a:r>
            <a:endParaRPr lang="en-US" altLang="ko-KR" sz="2400" dirty="0">
              <a:latin typeface="양재깨비체B" pitchFamily="18" charset="-127"/>
              <a:ea typeface="양재깨비체B" pitchFamily="18" charset="-127"/>
            </a:endParaRPr>
          </a:p>
          <a:p>
            <a:pPr marL="109728" indent="0" fontAlgn="base">
              <a:buNone/>
            </a:pPr>
            <a:endParaRPr lang="en-US" altLang="ko-KR" sz="2400" dirty="0" smtClean="0"/>
          </a:p>
          <a:p>
            <a:pPr marL="109728" indent="0" fontAlgn="base">
              <a:buNone/>
            </a:pPr>
            <a:endParaRPr lang="en-US" altLang="ko-KR" sz="2400" dirty="0" smtClean="0"/>
          </a:p>
          <a:p>
            <a:pPr marL="109728" indent="0" fontAlgn="base">
              <a:lnSpc>
                <a:spcPct val="170000"/>
              </a:lnSpc>
              <a:buNone/>
            </a:pPr>
            <a:endParaRPr lang="en-US" altLang="ko-KR" sz="24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 fontAlgn="base">
              <a:lnSpc>
                <a:spcPct val="170000"/>
              </a:lnSpc>
              <a:buNone/>
            </a:pPr>
            <a:r>
              <a:rPr lang="ko-KR" altLang="en-US" sz="2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① </a:t>
            </a:r>
            <a:r>
              <a:rPr lang="ko-KR" altLang="en-US" sz="2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성공적인 변법과 후방 조치</a:t>
            </a:r>
            <a:endParaRPr lang="en-US" altLang="ko-KR" sz="24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 fontAlgn="base">
              <a:lnSpc>
                <a:spcPct val="170000"/>
              </a:lnSpc>
              <a:buNone/>
            </a:pPr>
            <a:r>
              <a:rPr lang="ko-KR" altLang="en-US" sz="2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②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외교전의 승리</a:t>
            </a:r>
            <a:endParaRPr lang="en-US" altLang="ko-KR" sz="24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 fontAlgn="base">
              <a:lnSpc>
                <a:spcPct val="170000"/>
              </a:lnSpc>
              <a:buNone/>
            </a:pPr>
            <a:r>
              <a:rPr lang="ko-KR" altLang="en-US" sz="2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③ </a:t>
            </a:r>
            <a:r>
              <a:rPr lang="ko-KR" altLang="en-US" sz="2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진시황제의 정치적 역량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진시황제의 천하 통일 배경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55576" y="2564904"/>
            <a:ext cx="7272808" cy="10081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 fontAlgn="base">
              <a:lnSpc>
                <a:spcPct val="150000"/>
              </a:lnSpc>
              <a:buNone/>
            </a:pPr>
            <a:r>
              <a:rPr lang="ko-KR" altLang="en-US" sz="2000" b="1" dirty="0">
                <a:solidFill>
                  <a:srgbClr val="FF0000"/>
                </a:solidFill>
              </a:rPr>
              <a:t>그럼에도 진시황제는 어떻게 </a:t>
            </a:r>
            <a:r>
              <a:rPr lang="en-US" altLang="ko-KR" sz="2000" b="1" dirty="0">
                <a:solidFill>
                  <a:srgbClr val="FF0000"/>
                </a:solidFill>
              </a:rPr>
              <a:t>5</a:t>
            </a:r>
            <a:r>
              <a:rPr lang="ko-KR" altLang="en-US" sz="2000" b="1" dirty="0" err="1">
                <a:solidFill>
                  <a:srgbClr val="FF0000"/>
                </a:solidFill>
              </a:rPr>
              <a:t>백년</a:t>
            </a:r>
            <a:r>
              <a:rPr lang="ko-KR" altLang="en-US" sz="2000" b="1" dirty="0">
                <a:solidFill>
                  <a:srgbClr val="FF0000"/>
                </a:solidFill>
              </a:rPr>
              <a:t> 이상 지속된 각축전을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fontAlgn="base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10</a:t>
            </a:r>
            <a:r>
              <a:rPr lang="ko-KR" altLang="en-US" sz="2000" b="1" dirty="0" err="1">
                <a:solidFill>
                  <a:srgbClr val="FF0000"/>
                </a:solidFill>
              </a:rPr>
              <a:t>년만에</a:t>
            </a:r>
            <a:r>
              <a:rPr lang="ko-KR" altLang="en-US" sz="2000" b="1" dirty="0">
                <a:solidFill>
                  <a:srgbClr val="FF0000"/>
                </a:solidFill>
              </a:rPr>
              <a:t> 평정할 수 있었을까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52"/>
          <a:stretch/>
        </p:blipFill>
        <p:spPr bwMode="auto">
          <a:xfrm>
            <a:off x="4743130" y="3720462"/>
            <a:ext cx="4248472" cy="77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806" y="4437112"/>
            <a:ext cx="612068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283968" y="5245770"/>
            <a:ext cx="4752528" cy="1063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dirty="0" err="1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노애의</a:t>
            </a:r>
            <a:r>
              <a:rPr lang="ko-KR" altLang="en-US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난 진압과 </a:t>
            </a:r>
            <a:r>
              <a:rPr lang="ko-KR" altLang="en-US" dirty="0" err="1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여불위</a:t>
            </a:r>
            <a:r>
              <a:rPr lang="ko-KR" altLang="en-US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축출</a:t>
            </a:r>
            <a:endParaRPr lang="en-US" altLang="ko-KR" dirty="0" smtClean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just"/>
            <a:r>
              <a:rPr lang="ko-KR" altLang="en-US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정벌 순서의 절묘함</a:t>
            </a:r>
            <a:endParaRPr lang="en-US" altLang="ko-KR" dirty="0" smtClean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just"/>
            <a:r>
              <a:rPr lang="ko-KR" altLang="en-US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성공적인 통일정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책</a:t>
            </a:r>
            <a:endParaRPr lang="ko-KR" altLang="en-US" sz="20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74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18"/>
    </mc:Choice>
    <mc:Fallback xmlns="">
      <p:transition spd="slow" advTm="703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황제칭호 제정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6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국의 왕들이 모두 처벌당하자 천하가 크게 안정되었으니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이제 호칭을 바꾸지 않는다면 그 동안 이루어놓은 공업功業을 드러내 수 없고 후세에 전할 수도 없을 것이다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 </a:t>
            </a:r>
            <a:endParaRPr lang="en-US" altLang="ko-KR" sz="2400" dirty="0">
              <a:latin typeface="궁서" pitchFamily="18" charset="-127"/>
              <a:ea typeface="궁서" pitchFamily="18" charset="-127"/>
            </a:endParaRPr>
          </a:p>
          <a:p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진왕은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상고시대 제帝라는 호칭을 채택하여 황제라 칭하였다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</a:t>
            </a:r>
            <a:r>
              <a:rPr lang="ko-KR" altLang="en-US" sz="2400" dirty="0">
                <a:latin typeface="궁서" pitchFamily="18" charset="-127"/>
                <a:ea typeface="궁서" pitchFamily="18" charset="-127"/>
              </a:rPr>
              <a:t> 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신들이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 err="1">
                <a:latin typeface="궁서" pitchFamily="18" charset="-127"/>
                <a:ea typeface="궁서" pitchFamily="18" charset="-127"/>
              </a:rPr>
              <a:t>황공하옵게도</a:t>
            </a:r>
            <a:r>
              <a:rPr lang="ko-KR" altLang="en-US" sz="2400" dirty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 err="1">
                <a:latin typeface="궁서" pitchFamily="18" charset="-127"/>
                <a:ea typeface="궁서" pitchFamily="18" charset="-127"/>
              </a:rPr>
              <a:t>존호를</a:t>
            </a:r>
            <a:r>
              <a:rPr lang="ko-KR" altLang="en-US" sz="2400" dirty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 err="1">
                <a:latin typeface="궁서" pitchFamily="18" charset="-127"/>
                <a:ea typeface="궁서" pitchFamily="18" charset="-127"/>
              </a:rPr>
              <a:t>올리나니</a:t>
            </a:r>
            <a:r>
              <a:rPr lang="en-US" altLang="ko-KR" sz="2400" dirty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>
                <a:latin typeface="궁서" pitchFamily="18" charset="-127"/>
                <a:ea typeface="궁서" pitchFamily="18" charset="-127"/>
              </a:rPr>
              <a:t>왕을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태황太皇이라 </a:t>
            </a:r>
            <a:r>
              <a:rPr lang="ko-KR" altLang="en-US" sz="2400" dirty="0">
                <a:latin typeface="궁서" pitchFamily="18" charset="-127"/>
                <a:ea typeface="궁서" pitchFamily="18" charset="-127"/>
              </a:rPr>
              <a:t>하고</a:t>
            </a:r>
            <a:r>
              <a:rPr lang="en-US" altLang="ko-KR" sz="2400" dirty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>
                <a:latin typeface="궁서" pitchFamily="18" charset="-127"/>
                <a:ea typeface="궁서" pitchFamily="18" charset="-127"/>
              </a:rPr>
              <a:t>명을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제制라</a:t>
            </a:r>
            <a:r>
              <a:rPr lang="en-US" altLang="ko-KR" sz="2400" dirty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err="1">
                <a:latin typeface="궁서" pitchFamily="18" charset="-127"/>
                <a:ea typeface="궁서" pitchFamily="18" charset="-127"/>
              </a:rPr>
              <a:t>령을</a:t>
            </a:r>
            <a:r>
              <a:rPr lang="ko-KR" altLang="en-US" sz="2400" dirty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조詔라 </a:t>
            </a:r>
            <a:r>
              <a:rPr lang="ko-KR" altLang="en-US" sz="2400" dirty="0">
                <a:latin typeface="궁서" pitchFamily="18" charset="-127"/>
                <a:ea typeface="궁서" pitchFamily="18" charset="-127"/>
              </a:rPr>
              <a:t>하며</a:t>
            </a:r>
            <a:r>
              <a:rPr lang="en-US" altLang="ko-KR" sz="2400" dirty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>
                <a:latin typeface="궁서" pitchFamily="18" charset="-127"/>
                <a:ea typeface="궁서" pitchFamily="18" charset="-127"/>
              </a:rPr>
              <a:t>천자가 스스로를 칭할 때는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짐朕이라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>
                <a:latin typeface="궁서" pitchFamily="18" charset="-127"/>
                <a:ea typeface="궁서" pitchFamily="18" charset="-127"/>
              </a:rPr>
              <a:t>하십시오</a:t>
            </a:r>
            <a:r>
              <a:rPr lang="en-US" altLang="ko-KR" sz="2400" dirty="0">
                <a:latin typeface="궁서" pitchFamily="18" charset="-127"/>
                <a:ea typeface="궁서" pitchFamily="18" charset="-127"/>
              </a:rPr>
              <a:t>.</a:t>
            </a:r>
          </a:p>
          <a:p>
            <a:endParaRPr lang="ko-KR" altLang="en-US" sz="2600" dirty="0">
              <a:latin typeface="궁서" pitchFamily="18" charset="-127"/>
              <a:ea typeface="궁서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788024" y="249494"/>
            <a:ext cx="2376264" cy="10081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HY궁서B" pitchFamily="18" charset="-127"/>
                <a:ea typeface="HY궁서B" pitchFamily="18" charset="-127"/>
                <a:cs typeface="+mj-cs"/>
              </a:rPr>
              <a:t>皇帝</a:t>
            </a:r>
            <a:endParaRPr lang="ko-KR" altLang="en-US" sz="4800" dirty="0">
              <a:solidFill>
                <a:srgbClr val="FF0000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88016" y="5157192"/>
            <a:ext cx="8116432" cy="13232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fontAlgn="base"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시호</a:t>
            </a:r>
            <a:r>
              <a:rPr lang="ko-KR" altLang="en-US" dirty="0">
                <a:solidFill>
                  <a:schemeClr val="tx1"/>
                </a:solidFill>
              </a:rPr>
              <a:t>諡號</a:t>
            </a:r>
            <a:r>
              <a:rPr lang="ko-KR" altLang="en-US" sz="2400" dirty="0">
                <a:solidFill>
                  <a:schemeClr val="tx1"/>
                </a:solidFill>
              </a:rPr>
              <a:t> 폐지와 세제</a:t>
            </a:r>
            <a:r>
              <a:rPr lang="ko-KR" altLang="en-US" dirty="0">
                <a:solidFill>
                  <a:schemeClr val="tx1"/>
                </a:solidFill>
              </a:rPr>
              <a:t>世制</a:t>
            </a:r>
            <a:r>
              <a:rPr lang="ko-KR" altLang="en-US" sz="2400" dirty="0">
                <a:solidFill>
                  <a:schemeClr val="tx1"/>
                </a:solidFill>
              </a:rPr>
              <a:t> 시행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ko-KR" altLang="en-US" sz="2400" dirty="0" err="1">
                <a:solidFill>
                  <a:schemeClr val="tx1"/>
                </a:solidFill>
              </a:rPr>
              <a:t>존호의</a:t>
            </a:r>
            <a:r>
              <a:rPr lang="ko-KR" altLang="en-US" sz="2400" dirty="0">
                <a:solidFill>
                  <a:schemeClr val="tx1"/>
                </a:solidFill>
              </a:rPr>
              <a:t> 사용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制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朕</a:t>
            </a:r>
            <a:r>
              <a:rPr lang="en-US" altLang="ko-KR" dirty="0">
                <a:solidFill>
                  <a:schemeClr val="tx1"/>
                </a:solidFill>
              </a:rPr>
              <a:t>,,)</a:t>
            </a:r>
            <a:r>
              <a:rPr lang="ko-KR" altLang="en-US" sz="2400" dirty="0">
                <a:solidFill>
                  <a:schemeClr val="tx1"/>
                </a:solidFill>
              </a:rPr>
              <a:t>과 </a:t>
            </a:r>
            <a:r>
              <a:rPr lang="ko-KR" altLang="en-US" sz="2400" dirty="0" err="1">
                <a:solidFill>
                  <a:schemeClr val="tx1"/>
                </a:solidFill>
              </a:rPr>
              <a:t>피휘</a:t>
            </a:r>
            <a:r>
              <a:rPr lang="ko-KR" altLang="en-US" dirty="0" err="1">
                <a:solidFill>
                  <a:schemeClr val="tx1"/>
                </a:solidFill>
              </a:rPr>
              <a:t>避諱</a:t>
            </a:r>
            <a:endParaRPr lang="ko-KR" altLang="en-US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</a:rPr>
              <a:t>옥새제</a:t>
            </a:r>
            <a:r>
              <a:rPr lang="ko-KR" altLang="en-US" dirty="0" smtClean="0">
                <a:solidFill>
                  <a:schemeClr val="tx1"/>
                </a:solidFill>
              </a:rPr>
              <a:t>玉璽制</a:t>
            </a:r>
            <a:r>
              <a:rPr lang="ko-KR" altLang="en-US" sz="2400" dirty="0" smtClean="0">
                <a:solidFill>
                  <a:schemeClr val="tx1"/>
                </a:solidFill>
              </a:rPr>
              <a:t>의 </a:t>
            </a:r>
            <a:r>
              <a:rPr lang="ko-KR" altLang="en-US" sz="2400" dirty="0">
                <a:solidFill>
                  <a:schemeClr val="tx1"/>
                </a:solidFill>
              </a:rPr>
              <a:t>시행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796"/>
    </mc:Choice>
    <mc:Fallback xmlns="">
      <p:transition spd="slow" advTm="5827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중앙집권체제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군현제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실시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치도馳道건설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사상통일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법가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문자통일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소전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화폐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반량전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와 도량형 통일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차에 걸친 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지방순시</a:t>
            </a:r>
            <a:endParaRPr lang="ko-KR" altLang="en-US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dirty="0" smtClean="0"/>
              <a:t>3. </a:t>
            </a:r>
            <a:r>
              <a:rPr lang="ko-KR" altLang="en-US" sz="4400" dirty="0" smtClean="0"/>
              <a:t>진시황제의 통일정책</a:t>
            </a:r>
            <a:r>
              <a:rPr lang="en-US" altLang="ko-KR" sz="3100" dirty="0" smtClean="0"/>
              <a:t>(bc221-bc210) </a:t>
            </a:r>
            <a:r>
              <a:rPr lang="ko-KR" altLang="en-US" sz="3100" dirty="0" smtClean="0"/>
              <a:t> </a:t>
            </a:r>
            <a:endParaRPr lang="ko-KR" altLang="en-US" sz="3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21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47"/>
    </mc:Choice>
    <mc:Fallback xmlns="">
      <p:transition spd="slow" advTm="15024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만리장성 구축</a:t>
            </a:r>
            <a:endParaRPr lang="en-US" altLang="ko-KR" sz="2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아방궁 축조</a:t>
            </a:r>
            <a:endParaRPr lang="en-US" altLang="ko-KR" sz="2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여산릉과</a:t>
            </a:r>
            <a:r>
              <a:rPr lang="ko-KR" altLang="en-US" sz="2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6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병마용갱</a:t>
            </a:r>
            <a:endParaRPr lang="en-US" altLang="ko-KR" sz="26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폭군</a:t>
            </a:r>
            <a:r>
              <a:rPr lang="en-US" altLang="ko-KR" dirty="0" smtClean="0"/>
              <a:t>!</a:t>
            </a:r>
            <a:r>
              <a:rPr lang="ko-KR" altLang="en-US" dirty="0" smtClean="0"/>
              <a:t> 진시황제 </a:t>
            </a:r>
            <a:r>
              <a:rPr lang="en-US" altLang="ko-KR" sz="2600" dirty="0" smtClean="0"/>
              <a:t>1) </a:t>
            </a:r>
            <a:r>
              <a:rPr lang="ko-KR" altLang="en-US" sz="2600" dirty="0" err="1" smtClean="0"/>
              <a:t>대토목공사</a:t>
            </a:r>
            <a:endParaRPr lang="ko-KR" altLang="en-US" sz="2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5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26"/>
    </mc:Choice>
    <mc:Fallback xmlns="">
      <p:transition spd="slow" advTm="17652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Bc219, </a:t>
            </a:r>
            <a:r>
              <a:rPr lang="ko-KR" altLang="en-US" dirty="0" err="1" smtClean="0"/>
              <a:t>서복와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신산(神山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봉래</a:t>
            </a:r>
            <a:r>
              <a:rPr lang="en-US" altLang="ko-KR" dirty="0" smtClean="0"/>
              <a:t>.</a:t>
            </a:r>
            <a:r>
              <a:rPr lang="ko-KR" altLang="en-US" dirty="0" smtClean="0"/>
              <a:t>방장</a:t>
            </a:r>
            <a:r>
              <a:rPr lang="en-US" altLang="ko-KR" dirty="0" smtClean="0"/>
              <a:t>.</a:t>
            </a:r>
            <a:r>
              <a:rPr lang="ko-KR" altLang="en-US" dirty="0" smtClean="0"/>
              <a:t>영주)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Bc212, </a:t>
            </a:r>
            <a:r>
              <a:rPr lang="ko-KR" altLang="en-US" dirty="0" smtClean="0"/>
              <a:t>노생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황제 진인(眞人)</a:t>
            </a:r>
            <a:r>
              <a:rPr lang="ko-KR" altLang="en-US" dirty="0" err="1" smtClean="0"/>
              <a:t>론</a:t>
            </a:r>
            <a:endParaRPr lang="en-US" altLang="ko-KR" dirty="0" smtClean="0"/>
          </a:p>
          <a:p>
            <a:pPr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		       	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4. </a:t>
            </a:r>
            <a:r>
              <a:rPr lang="ko-KR" altLang="en-US" sz="4000" dirty="0"/>
              <a:t>폭군</a:t>
            </a:r>
            <a:r>
              <a:rPr lang="en-US" altLang="ko-KR" sz="4000" dirty="0"/>
              <a:t>! </a:t>
            </a:r>
            <a:r>
              <a:rPr lang="ko-KR" altLang="en-US" sz="4000" dirty="0"/>
              <a:t>진시황제 </a:t>
            </a:r>
            <a:r>
              <a:rPr lang="en-US" altLang="ko-KR" sz="2900" dirty="0" smtClean="0"/>
              <a:t>2) </a:t>
            </a:r>
            <a:r>
              <a:rPr lang="ko-KR" altLang="en-US" sz="2900" dirty="0" smtClean="0"/>
              <a:t>신선을 꿈꾸다</a:t>
            </a:r>
            <a:endParaRPr lang="ko-KR" altLang="en-US" sz="29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3429000"/>
            <a:ext cx="7776864" cy="2016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물에 </a:t>
            </a:r>
            <a:r>
              <a:rPr lang="ko-KR" altLang="en-US" sz="24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들어가도 젖지 않고 불에 들어가도</a:t>
            </a:r>
            <a:r>
              <a:rPr lang="en-US" altLang="ko-KR" sz="24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타지 </a:t>
            </a:r>
            <a:r>
              <a:rPr lang="ko-KR" altLang="en-US" sz="24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않고 </a:t>
            </a:r>
            <a:endParaRPr lang="en-US" altLang="ko-KR" sz="2400" dirty="0" smtClean="0">
              <a:solidFill>
                <a:schemeClr val="tx1"/>
              </a:solidFill>
              <a:latin typeface="궁서" pitchFamily="18" charset="-127"/>
              <a:ea typeface="궁서" pitchFamily="18" charset="-127"/>
            </a:endParaRPr>
          </a:p>
          <a:p>
            <a:pPr algn="just">
              <a:lnSpc>
                <a:spcPct val="150000"/>
              </a:lnSpc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운기를 </a:t>
            </a:r>
            <a:r>
              <a:rPr lang="ko-KR" altLang="en-US" sz="24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헤쳐나가고 천지와 </a:t>
            </a:r>
            <a:r>
              <a:rPr lang="ko-KR" altLang="en-US" sz="24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함께 </a:t>
            </a:r>
            <a:r>
              <a:rPr lang="ko-KR" altLang="en-US" sz="2400" dirty="0" err="1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영원하는</a:t>
            </a:r>
            <a:r>
              <a:rPr lang="ko-KR" altLang="en-US" sz="24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 자입니다</a:t>
            </a:r>
            <a:r>
              <a:rPr lang="en-US" altLang="ko-KR" dirty="0" smtClean="0">
                <a:latin typeface="궁서" pitchFamily="18" charset="-127"/>
                <a:ea typeface="궁서" pitchFamily="18" charset="-127"/>
              </a:rPr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28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90"/>
    </mc:Choice>
    <mc:Fallback xmlns="">
      <p:transition spd="slow" advTm="17179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각자 자기의 학문으로 법령을 의론하며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조정에 들어와 마음으로 비난하고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,,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군주에게 자신을 과시하여 명예를 구하고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백성들을 거느리어 비방하는 말을 조성할 뿐입니다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이런 것을 금지하지 않으시면 황제의 위세가 떨어지고 아래로 붕당이 형성될 것입니다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청하건데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,,,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제자백가의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저작들을  모두 태우게 하며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,,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옛것으로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지금을 비난하는 자는 모두 멸족시켜 다스리소서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</a:t>
            </a:r>
            <a:endParaRPr lang="ko-KR" altLang="en-US" sz="2400" dirty="0">
              <a:latin typeface="궁서" pitchFamily="18" charset="-127"/>
              <a:ea typeface="궁서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4. </a:t>
            </a:r>
            <a:r>
              <a:rPr lang="ko-KR" altLang="en-US" sz="4000" dirty="0" smtClean="0"/>
              <a:t>폭군</a:t>
            </a:r>
            <a:r>
              <a:rPr lang="en-US" altLang="ko-KR" sz="4000" dirty="0" smtClean="0"/>
              <a:t>! </a:t>
            </a:r>
            <a:r>
              <a:rPr lang="ko-KR" altLang="en-US" sz="4000" dirty="0" smtClean="0"/>
              <a:t>진시황제 </a:t>
            </a:r>
            <a:r>
              <a:rPr lang="en-US" altLang="ko-KR" sz="2600" dirty="0" smtClean="0"/>
              <a:t>3) </a:t>
            </a:r>
            <a:r>
              <a:rPr lang="ko-KR" altLang="en-US" sz="2600" dirty="0" smtClean="0"/>
              <a:t>분서갱유</a:t>
            </a:r>
            <a:r>
              <a:rPr lang="ko-KR" altLang="en-US" sz="2200" dirty="0" smtClean="0"/>
              <a:t>焚書坑儒</a:t>
            </a:r>
            <a:endParaRPr lang="ko-KR" alt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4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365"/>
    </mc:Choice>
    <mc:Fallback xmlns="">
      <p:transition spd="slow" advTm="23736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6.3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7|15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|0|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2446</TotalTime>
  <Words>341</Words>
  <Application>Microsoft Office PowerPoint</Application>
  <PresentationFormat>화면 슬라이드 쇼(4:3)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HY견고딕</vt:lpstr>
      <vt:lpstr>HY궁서B</vt:lpstr>
      <vt:lpstr>궁서</vt:lpstr>
      <vt:lpstr>맑은 고딕</vt:lpstr>
      <vt:lpstr>양재깨비체B</vt:lpstr>
      <vt:lpstr>휴먼매직체</vt:lpstr>
      <vt:lpstr>휴먼모음T</vt:lpstr>
      <vt:lpstr>Arial</vt:lpstr>
      <vt:lpstr>Lucida Sans Unicode</vt:lpstr>
      <vt:lpstr>Verdana</vt:lpstr>
      <vt:lpstr>Wingdings 2</vt:lpstr>
      <vt:lpstr>Wingdings 3</vt:lpstr>
      <vt:lpstr>광장</vt:lpstr>
      <vt:lpstr>중국 최초의 통일군주, 진시황제</vt:lpstr>
      <vt:lpstr>목차</vt:lpstr>
      <vt:lpstr>1. 秦 始皇帝의 출생과 생애 </vt:lpstr>
      <vt:lpstr>진시황제의 천하 통일 배경</vt:lpstr>
      <vt:lpstr>2. 황제칭호 제정</vt:lpstr>
      <vt:lpstr>3. 진시황제의 통일정책(bc221-bc210)  </vt:lpstr>
      <vt:lpstr>4. 폭군! 진시황제 1) 대토목공사</vt:lpstr>
      <vt:lpstr>4. 폭군! 진시황제 2) 신선을 꿈꾸다</vt:lpstr>
      <vt:lpstr>4. 폭군! 진시황제 3) 분서갱유焚書坑儒</vt:lpstr>
      <vt:lpstr>5. 진시황제에 대한 평가!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진시황제,                  통일군주인가!   가혹한 폭군인가!</dc:title>
  <dc:creator>snoopy</dc:creator>
  <cp:lastModifiedBy>home</cp:lastModifiedBy>
  <cp:revision>419</cp:revision>
  <dcterms:created xsi:type="dcterms:W3CDTF">2012-09-17T12:14:12Z</dcterms:created>
  <dcterms:modified xsi:type="dcterms:W3CDTF">2020-12-29T04:26:28Z</dcterms:modified>
</cp:coreProperties>
</file>