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7" r:id="rId3"/>
    <p:sldId id="342" r:id="rId4"/>
    <p:sldId id="306" r:id="rId5"/>
    <p:sldId id="338" r:id="rId6"/>
    <p:sldId id="345" r:id="rId7"/>
    <p:sldId id="319" r:id="rId8"/>
    <p:sldId id="321" r:id="rId9"/>
    <p:sldId id="320" r:id="rId10"/>
    <p:sldId id="325" r:id="rId11"/>
    <p:sldId id="330" r:id="rId12"/>
    <p:sldId id="329" r:id="rId13"/>
    <p:sldId id="331" r:id="rId14"/>
    <p:sldId id="264" r:id="rId15"/>
    <p:sldId id="275" r:id="rId16"/>
    <p:sldId id="332" r:id="rId17"/>
    <p:sldId id="288" r:id="rId18"/>
    <p:sldId id="290" r:id="rId19"/>
    <p:sldId id="297" r:id="rId20"/>
    <p:sldId id="291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1723B-3A51-40E5-931B-F37FF14ED530}" type="datetimeFigureOut">
              <a:rPr lang="ko-KR" altLang="en-US" smtClean="0"/>
              <a:pPr/>
              <a:t>2021-01-05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E53D2-6F85-46FA-8A34-213D8C4443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0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7D1B4-1E58-4F05-8FC5-E025EB54A849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DDAEF-91F4-499E-94C5-7078D3529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38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C6DB6B-9AFA-4D81-81EA-2C462318D902}" type="datetimeFigureOut">
              <a:rPr lang="ko-KR" altLang="en-US" smtClean="0"/>
              <a:pPr/>
              <a:t>2021-01-05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F9092C7-F420-4946-8368-00E9DB08A8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B6B-9AFA-4D81-81EA-2C462318D902}" type="datetimeFigureOut">
              <a:rPr lang="ko-KR" altLang="en-US" smtClean="0"/>
              <a:pPr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92C7-F420-4946-8368-00E9DB08A8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B6B-9AFA-4D81-81EA-2C462318D902}" type="datetimeFigureOut">
              <a:rPr lang="ko-KR" altLang="en-US" smtClean="0"/>
              <a:pPr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92C7-F420-4946-8368-00E9DB08A8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B6B-9AFA-4D81-81EA-2C462318D902}" type="datetimeFigureOut">
              <a:rPr lang="ko-KR" altLang="en-US" smtClean="0"/>
              <a:pPr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92C7-F420-4946-8368-00E9DB08A87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B6B-9AFA-4D81-81EA-2C462318D902}" type="datetimeFigureOut">
              <a:rPr lang="ko-KR" altLang="en-US" smtClean="0"/>
              <a:pPr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92C7-F420-4946-8368-00E9DB08A87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B6B-9AFA-4D81-81EA-2C462318D902}" type="datetimeFigureOut">
              <a:rPr lang="ko-KR" altLang="en-US" smtClean="0"/>
              <a:pPr/>
              <a:t>2021-01-05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92C7-F420-4946-8368-00E9DB08A87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B6B-9AFA-4D81-81EA-2C462318D902}" type="datetimeFigureOut">
              <a:rPr lang="ko-KR" altLang="en-US" smtClean="0"/>
              <a:pPr/>
              <a:t>2021-01-05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92C7-F420-4946-8368-00E9DB08A8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B6B-9AFA-4D81-81EA-2C462318D902}" type="datetimeFigureOut">
              <a:rPr lang="ko-KR" altLang="en-US" smtClean="0"/>
              <a:pPr/>
              <a:t>2021-01-05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92C7-F420-4946-8368-00E9DB08A87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B6B-9AFA-4D81-81EA-2C462318D902}" type="datetimeFigureOut">
              <a:rPr lang="ko-KR" altLang="en-US" smtClean="0"/>
              <a:pPr/>
              <a:t>2021-01-05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92C7-F420-4946-8368-00E9DB08A8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EC6DB6B-9AFA-4D81-81EA-2C462318D902}" type="datetimeFigureOut">
              <a:rPr lang="ko-KR" altLang="en-US" smtClean="0"/>
              <a:pPr/>
              <a:t>2021-01-05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92C7-F420-4946-8368-00E9DB08A8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C6DB6B-9AFA-4D81-81EA-2C462318D902}" type="datetimeFigureOut">
              <a:rPr lang="ko-KR" altLang="en-US" smtClean="0"/>
              <a:pPr/>
              <a:t>2021-01-05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F9092C7-F420-4946-8368-00E9DB08A87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C6DB6B-9AFA-4D81-81EA-2C462318D902}" type="datetimeFigureOut">
              <a:rPr lang="ko-KR" altLang="en-US" smtClean="0"/>
              <a:pPr/>
              <a:t>2021-01-05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F9092C7-F420-4946-8368-00E9DB08A8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Alongtheriver_QingMing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8568952" cy="3024336"/>
          </a:xfrm>
        </p:spPr>
        <p:txBody>
          <a:bodyPr>
            <a:normAutofit/>
          </a:bodyPr>
          <a:lstStyle/>
          <a:p>
            <a:r>
              <a:rPr lang="ko-KR" altLang="en-US" sz="6000" dirty="0" err="1" smtClean="0"/>
              <a:t>악비</a:t>
            </a:r>
            <a:r>
              <a:rPr lang="en-US" altLang="ko-KR" sz="4400" dirty="0" smtClean="0"/>
              <a:t>, </a:t>
            </a:r>
            <a:br>
              <a:rPr lang="en-US" altLang="ko-KR" sz="4400" dirty="0" smtClean="0"/>
            </a:br>
            <a:r>
              <a:rPr lang="ko-KR" altLang="en-US" sz="4400" dirty="0" smtClean="0"/>
              <a:t>더이상 중국민족의 영웅이 아니다</a:t>
            </a:r>
            <a:r>
              <a:rPr lang="en-US" altLang="ko-KR" sz="4400" dirty="0" smtClean="0"/>
              <a:t>?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296"/>
    </mc:Choice>
    <mc:Fallback xmlns="">
      <p:transition spd="slow" advTm="11729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字는 붕거</a:t>
            </a:r>
            <a:r>
              <a:rPr lang="ko-KR" altLang="en-US" sz="1600" dirty="0" smtClean="0"/>
              <a:t>鵬擧</a:t>
            </a:r>
          </a:p>
          <a:p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어려서 병법을 읽고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무술 연마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槍術 劍術 弓術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000" dirty="0" smtClean="0"/>
              <a:t>	20</a:t>
            </a:r>
            <a:r>
              <a:rPr lang="ko-KR" altLang="en-US" sz="2000" dirty="0" smtClean="0"/>
              <a:t>세</a:t>
            </a:r>
            <a:r>
              <a:rPr lang="en-US" altLang="ko-KR" sz="2000" dirty="0" smtClean="0">
                <a:latin typeface="+mn-ea"/>
              </a:rPr>
              <a:t>(1122)</a:t>
            </a:r>
            <a:r>
              <a:rPr lang="ko-KR" altLang="en-US" sz="2000" dirty="0" smtClean="0"/>
              <a:t>에 입대 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盡忠報國</a:t>
            </a:r>
            <a:r>
              <a:rPr lang="en-US" altLang="ko-KR" sz="1600" dirty="0" smtClean="0"/>
              <a:t>)</a:t>
            </a:r>
            <a:endParaRPr lang="ko-KR" altLang="en-US" sz="16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2000" dirty="0" smtClean="0">
                <a:latin typeface="+mn-ea"/>
              </a:rPr>
              <a:t>	25</a:t>
            </a:r>
            <a:r>
              <a:rPr lang="ko-KR" altLang="en-US" sz="2000" dirty="0" smtClean="0">
                <a:latin typeface="+mn-ea"/>
              </a:rPr>
              <a:t>세</a:t>
            </a:r>
            <a:r>
              <a:rPr lang="en-US" altLang="ko-KR" sz="2000" dirty="0" smtClean="0">
                <a:latin typeface="+mn-ea"/>
              </a:rPr>
              <a:t>(1127) </a:t>
            </a:r>
            <a:r>
              <a:rPr lang="ko-KR" altLang="en-US" sz="2000" dirty="0" smtClean="0">
                <a:latin typeface="+mn-ea"/>
              </a:rPr>
              <a:t>상소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삭탈관직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2000" dirty="0" smtClean="0">
                <a:latin typeface="+mn-ea"/>
              </a:rPr>
              <a:t>	</a:t>
            </a:r>
            <a:r>
              <a:rPr lang="ko-KR" altLang="en-US" sz="2000" dirty="0" err="1" smtClean="0">
                <a:latin typeface="+mn-ea"/>
              </a:rPr>
              <a:t>그해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 err="1" smtClean="0">
                <a:latin typeface="+mn-ea"/>
              </a:rPr>
              <a:t>하북로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 err="1" smtClean="0">
                <a:latin typeface="+mn-ea"/>
              </a:rPr>
              <a:t>초토사에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 err="1" smtClean="0">
                <a:latin typeface="+mn-ea"/>
              </a:rPr>
              <a:t>재입대하여</a:t>
            </a:r>
            <a:r>
              <a:rPr lang="ko-KR" altLang="en-US" sz="2000" dirty="0" smtClean="0">
                <a:latin typeface="+mn-ea"/>
              </a:rPr>
              <a:t> 대금항전 </a:t>
            </a:r>
            <a:endParaRPr lang="ko-KR" altLang="en-US" sz="2000" dirty="0" smtClean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악비의</a:t>
            </a:r>
            <a:r>
              <a:rPr lang="ko-KR" altLang="en-US" dirty="0" smtClean="0"/>
              <a:t> 출생과 활약</a:t>
            </a:r>
            <a:endParaRPr lang="ko-KR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대금 항전과 </a:t>
            </a:r>
            <a:r>
              <a:rPr lang="ko-KR" altLang="en-US" dirty="0" err="1" smtClean="0"/>
              <a:t>남송의</a:t>
            </a:r>
            <a:r>
              <a:rPr lang="ko-KR" altLang="en-US" dirty="0" smtClean="0"/>
              <a:t> 재건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altLang="ko-KR" sz="2400" dirty="0" smtClean="0"/>
              <a:t>	</a:t>
            </a:r>
            <a:r>
              <a:rPr lang="ko-KR" altLang="en-US" sz="2000" dirty="0" err="1" smtClean="0"/>
              <a:t>의병대</a:t>
            </a:r>
            <a:r>
              <a:rPr lang="ko-KR" altLang="en-US" sz="2000" dirty="0" smtClean="0"/>
              <a:t> 활약 </a:t>
            </a:r>
            <a:r>
              <a:rPr lang="en-US" altLang="ko-KR" sz="2000" dirty="0" smtClean="0"/>
              <a:t>	</a:t>
            </a:r>
            <a:r>
              <a:rPr lang="ko-KR" altLang="en-US" sz="2000" dirty="0" err="1" smtClean="0">
                <a:latin typeface="양재깨비체B" pitchFamily="18" charset="-127"/>
                <a:ea typeface="양재깨비체B" pitchFamily="18" charset="-127"/>
              </a:rPr>
              <a:t>팔자군</a:t>
            </a:r>
            <a:r>
              <a:rPr lang="ko-KR" altLang="en-US" sz="1600" dirty="0" err="1" smtClean="0">
                <a:latin typeface="양재깨비체B" pitchFamily="18" charset="-127"/>
                <a:ea typeface="양재깨비체B" pitchFamily="18" charset="-127"/>
              </a:rPr>
              <a:t>八字軍</a:t>
            </a:r>
            <a:endParaRPr lang="en-US" altLang="ko-KR" sz="1600" dirty="0" smtClean="0">
              <a:latin typeface="양재깨비체B" pitchFamily="18" charset="-127"/>
              <a:ea typeface="양재깨비체B" pitchFamily="18" charset="-127"/>
            </a:endParaRPr>
          </a:p>
          <a:p>
            <a:pPr fontAlgn="base">
              <a:buNone/>
            </a:pPr>
            <a:r>
              <a:rPr lang="en-US" altLang="ko-KR" sz="2000" dirty="0" smtClean="0">
                <a:latin typeface="양재깨비체B" pitchFamily="18" charset="-127"/>
                <a:ea typeface="양재깨비체B" pitchFamily="18" charset="-127"/>
              </a:rPr>
              <a:t>			</a:t>
            </a:r>
            <a:r>
              <a:rPr lang="ko-KR" altLang="en-US" sz="2000" dirty="0" err="1" smtClean="0">
                <a:latin typeface="양재깨비체B" pitchFamily="18" charset="-127"/>
                <a:ea typeface="양재깨비체B" pitchFamily="18" charset="-127"/>
              </a:rPr>
              <a:t>홍건군</a:t>
            </a:r>
            <a:r>
              <a:rPr lang="ko-KR" altLang="en-US" sz="2000" dirty="0" smtClean="0">
                <a:latin typeface="양재깨비체B" pitchFamily="18" charset="-127"/>
                <a:ea typeface="양재깨비체B" pitchFamily="18" charset="-127"/>
              </a:rPr>
              <a:t> </a:t>
            </a:r>
            <a:r>
              <a:rPr lang="ko-KR" altLang="en-US" sz="1600" dirty="0" err="1" smtClean="0"/>
              <a:t>紅巾軍</a:t>
            </a:r>
            <a:endParaRPr lang="ko-KR" altLang="en-US" sz="2000" dirty="0" smtClean="0"/>
          </a:p>
          <a:p>
            <a:pPr fontAlgn="base"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err="1" smtClean="0"/>
              <a:t>남송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무장  </a:t>
            </a:r>
            <a:r>
              <a:rPr lang="en-US" altLang="ko-KR" sz="2000" dirty="0" smtClean="0"/>
              <a:t>	</a:t>
            </a:r>
            <a:r>
              <a:rPr lang="ko-KR" altLang="en-US" sz="2000" dirty="0" err="1" smtClean="0">
                <a:latin typeface="양재깨비체B" pitchFamily="18" charset="-127"/>
                <a:ea typeface="양재깨비체B" pitchFamily="18" charset="-127"/>
              </a:rPr>
              <a:t>악비</a:t>
            </a:r>
            <a:r>
              <a:rPr lang="en-US" altLang="ko-KR" sz="2000" dirty="0" smtClean="0">
                <a:latin typeface="양재깨비체B" pitchFamily="18" charset="-127"/>
                <a:ea typeface="양재깨비체B" pitchFamily="18" charset="-127"/>
              </a:rPr>
              <a:t>, </a:t>
            </a:r>
            <a:r>
              <a:rPr lang="ko-KR" altLang="en-US" sz="2000" dirty="0" smtClean="0">
                <a:latin typeface="양재깨비체B" pitchFamily="18" charset="-127"/>
                <a:ea typeface="양재깨비체B" pitchFamily="18" charset="-127"/>
              </a:rPr>
              <a:t>장준</a:t>
            </a:r>
            <a:r>
              <a:rPr lang="en-US" altLang="ko-KR" sz="2000" dirty="0" smtClean="0">
                <a:latin typeface="양재깨비체B" pitchFamily="18" charset="-127"/>
                <a:ea typeface="양재깨비체B" pitchFamily="18" charset="-127"/>
              </a:rPr>
              <a:t>, </a:t>
            </a:r>
            <a:r>
              <a:rPr lang="ko-KR" altLang="en-US" sz="2000" dirty="0" err="1" smtClean="0">
                <a:latin typeface="양재깨비체B" pitchFamily="18" charset="-127"/>
                <a:ea typeface="양재깨비체B" pitchFamily="18" charset="-127"/>
              </a:rPr>
              <a:t>한세충</a:t>
            </a:r>
            <a:r>
              <a:rPr lang="en-US" altLang="ko-KR" sz="2000" dirty="0" smtClean="0">
                <a:latin typeface="양재깨비체B" pitchFamily="18" charset="-127"/>
                <a:ea typeface="양재깨비체B" pitchFamily="18" charset="-127"/>
              </a:rPr>
              <a:t>, </a:t>
            </a:r>
            <a:r>
              <a:rPr lang="ko-KR" altLang="en-US" sz="2000" dirty="0" err="1" smtClean="0">
                <a:latin typeface="양재깨비체B" pitchFamily="18" charset="-127"/>
                <a:ea typeface="양재깨비체B" pitchFamily="18" charset="-127"/>
              </a:rPr>
              <a:t>유광세</a:t>
            </a:r>
            <a:r>
              <a:rPr lang="en-US" altLang="ko-KR" sz="2000" dirty="0" smtClean="0">
                <a:latin typeface="양재깨비체B" pitchFamily="18" charset="-127"/>
                <a:ea typeface="양재깨비체B" pitchFamily="18" charset="-127"/>
              </a:rPr>
              <a:t> 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fontAlgn="base"/>
            <a:endParaRPr lang="en-US" altLang="ko-KR" sz="2000" dirty="0" smtClean="0"/>
          </a:p>
          <a:p>
            <a:pPr fontAlgn="base"/>
            <a:r>
              <a:rPr lang="ko-KR" altLang="en-US" sz="2000" dirty="0" smtClean="0"/>
              <a:t>그 결과 </a:t>
            </a:r>
            <a:r>
              <a:rPr lang="en-US" altLang="ko-KR" sz="2000" dirty="0" smtClean="0"/>
              <a:t>	</a:t>
            </a:r>
            <a:r>
              <a:rPr lang="en-US" altLang="ko-KR" sz="2000" b="1" dirty="0" smtClean="0"/>
              <a:t>1127,  </a:t>
            </a:r>
            <a:r>
              <a:rPr lang="ko-KR" altLang="en-US" sz="2000" dirty="0" smtClean="0"/>
              <a:t>고종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즉위</a:t>
            </a:r>
            <a:endParaRPr lang="en-US" altLang="ko-KR" sz="2000" dirty="0" smtClean="0"/>
          </a:p>
          <a:p>
            <a:pPr fontAlgn="base">
              <a:buNone/>
            </a:pPr>
            <a:r>
              <a:rPr lang="en-US" altLang="ko-KR" sz="2000" dirty="0" smtClean="0"/>
              <a:t>			1132,  </a:t>
            </a:r>
            <a:r>
              <a:rPr lang="ko-KR" altLang="en-US" sz="2000" dirty="0" err="1" smtClean="0"/>
              <a:t>항주에</a:t>
            </a:r>
            <a:r>
              <a:rPr lang="ko-KR" altLang="en-US" sz="2000" dirty="0" smtClean="0"/>
              <a:t> 수도 </a:t>
            </a:r>
            <a:endParaRPr lang="en-US" altLang="ko-KR" sz="2000" b="1" dirty="0" smtClean="0">
              <a:latin typeface="양재깨비체B" pitchFamily="18" charset="-127"/>
              <a:ea typeface="양재깨비체B" pitchFamily="18" charset="-127"/>
            </a:endParaRPr>
          </a:p>
          <a:p>
            <a:endParaRPr lang="ko-KR" altLang="en-US" sz="2000" dirty="0"/>
          </a:p>
        </p:txBody>
      </p:sp>
      <p:pic>
        <p:nvPicPr>
          <p:cNvPr id="4" name="그림 3" descr="남송 4무장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2708920"/>
            <a:ext cx="6336704" cy="166851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525963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2000" dirty="0" smtClean="0"/>
              <a:t>1129,	</a:t>
            </a:r>
            <a:r>
              <a:rPr lang="ko-KR" altLang="en-US" sz="2000" dirty="0" smtClean="0"/>
              <a:t>금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올출</a:t>
            </a:r>
            <a:r>
              <a:rPr lang="en-US" altLang="ko-KR" sz="1600" dirty="0" smtClean="0"/>
              <a:t>)</a:t>
            </a:r>
            <a:r>
              <a:rPr lang="ko-KR" altLang="en-US" sz="2000" dirty="0" smtClean="0"/>
              <a:t>의 남침을 저지하며</a:t>
            </a:r>
            <a:r>
              <a:rPr lang="en-US" altLang="ko-KR" sz="2000" dirty="0" smtClean="0"/>
              <a:t> </a:t>
            </a:r>
          </a:p>
          <a:p>
            <a:pPr fontAlgn="base">
              <a:buNone/>
            </a:pPr>
            <a:r>
              <a:rPr lang="en-US" altLang="ko-KR" sz="2000" dirty="0" smtClean="0"/>
              <a:t>			</a:t>
            </a:r>
            <a:r>
              <a:rPr lang="ko-KR" altLang="en-US" sz="2000" dirty="0" smtClean="0"/>
              <a:t>광덕군에서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전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승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상주에서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전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승</a:t>
            </a:r>
            <a:r>
              <a:rPr lang="en-US" altLang="ko-KR" sz="2000" dirty="0" smtClean="0"/>
              <a:t>. </a:t>
            </a:r>
            <a:endParaRPr lang="ko-KR" altLang="en-US" sz="2000" dirty="0" smtClean="0"/>
          </a:p>
          <a:p>
            <a:pPr fontAlgn="base">
              <a:buNone/>
            </a:pPr>
            <a:r>
              <a:rPr lang="en-US" altLang="ko-KR" sz="2000" dirty="0" smtClean="0"/>
              <a:t>	1130(5),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	</a:t>
            </a:r>
            <a:r>
              <a:rPr lang="ko-KR" altLang="en-US" sz="2000" dirty="0" err="1" smtClean="0"/>
              <a:t>건강부</a:t>
            </a:r>
            <a:r>
              <a:rPr lang="ko-KR" altLang="en-US" sz="2000" dirty="0" smtClean="0"/>
              <a:t> 탈환</a:t>
            </a:r>
            <a:endParaRPr lang="en-US" altLang="ko-KR" sz="2000" dirty="0" smtClean="0"/>
          </a:p>
          <a:p>
            <a:pPr fontAlgn="base">
              <a:buNone/>
            </a:pPr>
            <a:r>
              <a:rPr lang="en-US" altLang="ko-KR" sz="2000" dirty="0" smtClean="0"/>
              <a:t>  </a:t>
            </a:r>
            <a:r>
              <a:rPr lang="ko-KR" altLang="en-US" sz="2000" dirty="0" smtClean="0"/>
              <a:t>	        </a:t>
            </a:r>
            <a:r>
              <a:rPr lang="en-US" altLang="ko-KR" sz="2000" dirty="0" smtClean="0"/>
              <a:t>(6), 	</a:t>
            </a:r>
            <a:r>
              <a:rPr lang="ko-KR" altLang="en-US" sz="2000" dirty="0" smtClean="0"/>
              <a:t>반란군 토벌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‘</a:t>
            </a:r>
            <a:r>
              <a:rPr lang="ko-KR" altLang="en-US" sz="1600" dirty="0" err="1" smtClean="0"/>
              <a:t>精忠岳飛</a:t>
            </a:r>
            <a:r>
              <a:rPr lang="ko-KR" altLang="en-US" sz="1600" dirty="0" smtClean="0"/>
              <a:t>’깃발</a:t>
            </a:r>
            <a:r>
              <a:rPr lang="en-US" altLang="ko-KR" sz="1600" dirty="0" smtClean="0"/>
              <a:t>)</a:t>
            </a:r>
          </a:p>
          <a:p>
            <a:pPr fontAlgn="base"/>
            <a:endParaRPr lang="ko-KR" altLang="en-US" sz="2000" dirty="0" smtClean="0"/>
          </a:p>
          <a:p>
            <a:pPr fontAlgn="base">
              <a:buNone/>
            </a:pPr>
            <a:r>
              <a:rPr lang="en-US" altLang="ko-KR" sz="2000" dirty="0" smtClean="0"/>
              <a:t>	1133,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	</a:t>
            </a:r>
            <a:r>
              <a:rPr lang="ko-KR" altLang="en-US" sz="2000" dirty="0" smtClean="0"/>
              <a:t>양양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군을 중요 전략지로 파악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북상</a:t>
            </a:r>
            <a:r>
              <a:rPr lang="en-US" altLang="ko-KR" sz="2000" dirty="0" smtClean="0"/>
              <a:t> </a:t>
            </a:r>
          </a:p>
          <a:p>
            <a:pPr fontAlgn="base">
              <a:buNone/>
            </a:pPr>
            <a:r>
              <a:rPr lang="en-US" altLang="ko-KR" sz="2000" dirty="0" smtClean="0"/>
              <a:t>	1134,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	</a:t>
            </a:r>
            <a:r>
              <a:rPr lang="ko-KR" altLang="en-US" sz="2000" spc="-300" dirty="0" err="1" smtClean="0"/>
              <a:t>영주ㆍ수주ㆍ양양부ㆍ등주ㆍ당주ㆍ신양군</a:t>
            </a:r>
            <a:r>
              <a:rPr lang="ko-KR" altLang="en-US" sz="2000" spc="-300" dirty="0" smtClean="0"/>
              <a:t>  수복</a:t>
            </a:r>
          </a:p>
          <a:p>
            <a:pPr fontAlgn="base">
              <a:buNone/>
            </a:pPr>
            <a:r>
              <a:rPr lang="en-US" altLang="ko-KR" sz="2000" dirty="0" smtClean="0"/>
              <a:t>	1140, 	</a:t>
            </a:r>
            <a:r>
              <a:rPr lang="ko-KR" altLang="en-US" sz="2000" dirty="0" err="1" smtClean="0"/>
              <a:t>채주</a:t>
            </a:r>
            <a:r>
              <a:rPr lang="ko-KR" altLang="en-US" sz="2000" dirty="0" smtClean="0"/>
              <a:t> 영창 진주 정주 주선진 등을 수복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변주 포위</a:t>
            </a:r>
          </a:p>
          <a:p>
            <a:pPr fontAlgn="base"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		금군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종필</a:t>
            </a:r>
            <a:r>
              <a:rPr lang="en-US" altLang="ko-KR" sz="2000" dirty="0" smtClean="0"/>
              <a:t>) 15,000</a:t>
            </a:r>
            <a:r>
              <a:rPr lang="ko-KR" altLang="en-US" sz="2000" dirty="0" smtClean="0"/>
              <a:t>의 정예병을 대파</a:t>
            </a:r>
          </a:p>
          <a:p>
            <a:pPr fontAlgn="base"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		변경 부근</a:t>
            </a:r>
            <a:r>
              <a:rPr lang="en-US" altLang="ko-KR" sz="2000" dirty="0" smtClean="0"/>
              <a:t>(45</a:t>
            </a:r>
            <a:r>
              <a:rPr lang="ko-KR" altLang="en-US" sz="2000" dirty="0" smtClean="0"/>
              <a:t>리 약</a:t>
            </a:r>
            <a:r>
              <a:rPr lang="en-US" altLang="ko-KR" sz="2000" dirty="0" smtClean="0"/>
              <a:t>22km) </a:t>
            </a:r>
            <a:r>
              <a:rPr lang="ko-KR" altLang="en-US" sz="2000" dirty="0" smtClean="0"/>
              <a:t>주선진까지 진격</a:t>
            </a:r>
          </a:p>
          <a:p>
            <a:endParaRPr lang="en-US" altLang="ko-KR" sz="2000" b="1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악비의</a:t>
            </a:r>
            <a:r>
              <a:rPr lang="ko-KR" altLang="en-US" dirty="0" smtClean="0"/>
              <a:t> 활약</a:t>
            </a:r>
            <a:endParaRPr lang="ko-KR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	</a:t>
            </a:r>
          </a:p>
          <a:p>
            <a:pPr algn="just">
              <a:buNone/>
            </a:pPr>
            <a:r>
              <a:rPr lang="en-US" altLang="ko-KR" sz="2400" dirty="0">
                <a:latin typeface="궁서" pitchFamily="18" charset="-127"/>
                <a:ea typeface="궁서" pitchFamily="18" charset="-127"/>
              </a:rPr>
              <a:t>	</a:t>
            </a:r>
            <a:r>
              <a:rPr lang="en-US" altLang="ko-KR" sz="2000" dirty="0" smtClean="0">
                <a:latin typeface="궁서" pitchFamily="18" charset="-127"/>
                <a:ea typeface="궁서" pitchFamily="18" charset="-127"/>
              </a:rPr>
              <a:t>“</a:t>
            </a:r>
            <a:r>
              <a:rPr lang="ko-KR" altLang="en-US" sz="2000" dirty="0" smtClean="0">
                <a:latin typeface="궁서" pitchFamily="18" charset="-127"/>
                <a:ea typeface="궁서" pitchFamily="18" charset="-127"/>
              </a:rPr>
              <a:t>얼어 죽을 지경이라도 백성의 집 재목을 뜯어 불을 피우지 않고</a:t>
            </a:r>
            <a:r>
              <a:rPr lang="en-US" altLang="ko-KR" sz="2000" dirty="0" smtClean="0">
                <a:latin typeface="궁서" pitchFamily="18" charset="-127"/>
                <a:ea typeface="궁서" pitchFamily="18" charset="-127"/>
              </a:rPr>
              <a:t>, </a:t>
            </a:r>
          </a:p>
          <a:p>
            <a:pPr algn="just">
              <a:buNone/>
            </a:pPr>
            <a:r>
              <a:rPr lang="en-US" altLang="ko-KR" sz="2000" dirty="0">
                <a:latin typeface="궁서" pitchFamily="18" charset="-127"/>
                <a:ea typeface="궁서" pitchFamily="18" charset="-127"/>
              </a:rPr>
              <a:t>	</a:t>
            </a:r>
            <a:r>
              <a:rPr lang="ko-KR" altLang="en-US" sz="2000" dirty="0" smtClean="0">
                <a:latin typeface="궁서" pitchFamily="18" charset="-127"/>
                <a:ea typeface="궁서" pitchFamily="18" charset="-127"/>
              </a:rPr>
              <a:t>굶어 죽을 지경에라도 백성들의 재물을 약탈하지 않는다</a:t>
            </a:r>
            <a:r>
              <a:rPr lang="en-US" altLang="ko-KR" sz="2000" dirty="0" smtClean="0">
                <a:latin typeface="궁서" pitchFamily="18" charset="-127"/>
                <a:ea typeface="궁서" pitchFamily="18" charset="-127"/>
              </a:rPr>
              <a:t>!”</a:t>
            </a:r>
            <a:endParaRPr lang="ko-KR" altLang="en-US" sz="2000" dirty="0" smtClean="0">
              <a:latin typeface="궁서" pitchFamily="18" charset="-127"/>
              <a:ea typeface="궁서" pitchFamily="18" charset="-127"/>
            </a:endParaRP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휘하 장병을 엄하게 관리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병사들이 병이 나면 손수 약을 지어 치료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err="1" smtClean="0"/>
              <a:t>출정시에는</a:t>
            </a:r>
            <a:r>
              <a:rPr lang="ko-KR" altLang="en-US" sz="2000" dirty="0" smtClean="0"/>
              <a:t> 사람을 보내 가족을 다독이고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전사자의 유족을 위로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상을 받으면 균등 분배</a:t>
            </a:r>
            <a:endParaRPr lang="en-US" altLang="ko-KR" sz="2000" dirty="0" smtClean="0"/>
          </a:p>
          <a:p>
            <a:endParaRPr lang="en-US" altLang="ko-KR" sz="2400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악비군의</a:t>
            </a:r>
            <a:r>
              <a:rPr lang="ko-KR" altLang="en-US" dirty="0" smtClean="0"/>
              <a:t> 위력은 </a:t>
            </a:r>
            <a:r>
              <a:rPr lang="en-US" altLang="ko-KR" dirty="0" smtClean="0"/>
              <a:t>,,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000" b="1" dirty="0" smtClean="0">
                <a:solidFill>
                  <a:srgbClr val="FF0000"/>
                </a:solidFill>
              </a:rPr>
              <a:t>재상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이강</a:t>
            </a:r>
            <a:r>
              <a:rPr lang="ko-KR" altLang="en-US" sz="2000" dirty="0" err="1" smtClean="0"/>
              <a:t>을</a:t>
            </a:r>
            <a:r>
              <a:rPr lang="ko-KR" altLang="en-US" sz="2000" dirty="0" smtClean="0"/>
              <a:t> 중심으로 주전</a:t>
            </a:r>
            <a:endParaRPr lang="en-US" altLang="ko-KR" sz="2000" dirty="0" smtClean="0"/>
          </a:p>
          <a:p>
            <a:pPr fontAlgn="base">
              <a:buNone/>
            </a:pPr>
            <a:r>
              <a:rPr lang="en-US" altLang="ko-KR" sz="2000" dirty="0" smtClean="0"/>
              <a:t>			</a:t>
            </a:r>
            <a:r>
              <a:rPr lang="ko-KR" altLang="en-US" sz="1800" dirty="0" err="1" smtClean="0">
                <a:latin typeface="양재깨비체B" pitchFamily="18" charset="-127"/>
                <a:ea typeface="양재깨비체B" pitchFamily="18" charset="-127"/>
              </a:rPr>
              <a:t>개봉부</a:t>
            </a:r>
            <a:r>
              <a:rPr lang="ko-KR" altLang="en-US" sz="1800" dirty="0" smtClean="0">
                <a:latin typeface="양재깨비체B" pitchFamily="18" charset="-127"/>
                <a:ea typeface="양재깨비체B" pitchFamily="18" charset="-127"/>
              </a:rPr>
              <a:t> </a:t>
            </a:r>
            <a:r>
              <a:rPr lang="ko-KR" altLang="en-US" sz="1800" dirty="0" err="1" smtClean="0">
                <a:latin typeface="양재깨비체B" pitchFamily="18" charset="-127"/>
                <a:ea typeface="양재깨비체B" pitchFamily="18" charset="-127"/>
              </a:rPr>
              <a:t>지부사</a:t>
            </a:r>
            <a:r>
              <a:rPr lang="ko-KR" altLang="en-US" sz="1800" dirty="0" smtClean="0">
                <a:latin typeface="양재깨비체B" pitchFamily="18" charset="-127"/>
                <a:ea typeface="양재깨비체B" pitchFamily="18" charset="-127"/>
              </a:rPr>
              <a:t> </a:t>
            </a:r>
            <a:r>
              <a:rPr lang="ko-KR" altLang="en-US" sz="1800" b="1" dirty="0" smtClean="0">
                <a:latin typeface="양재깨비체B" pitchFamily="18" charset="-127"/>
                <a:ea typeface="양재깨비체B" pitchFamily="18" charset="-127"/>
              </a:rPr>
              <a:t>종택</a:t>
            </a:r>
            <a:r>
              <a:rPr lang="en-US" altLang="ko-KR" sz="1400" dirty="0" smtClean="0"/>
              <a:t>(70</a:t>
            </a:r>
            <a:r>
              <a:rPr lang="ko-KR" altLang="en-US" sz="1400" dirty="0" smtClean="0"/>
              <a:t>세</a:t>
            </a:r>
            <a:r>
              <a:rPr lang="en-US" altLang="ko-KR" sz="1400" dirty="0" smtClean="0"/>
              <a:t>)</a:t>
            </a:r>
            <a:endParaRPr lang="en-US" altLang="ko-KR" sz="1800" dirty="0" smtClean="0"/>
          </a:p>
          <a:p>
            <a:pPr fontAlgn="base">
              <a:buNone/>
            </a:pPr>
            <a:r>
              <a:rPr lang="en-US" altLang="ko-KR" sz="1800" dirty="0" smtClean="0"/>
              <a:t>				</a:t>
            </a:r>
            <a:r>
              <a:rPr lang="ko-KR" altLang="en-US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금</a:t>
            </a:r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올출</a:t>
            </a:r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의 공격을 성공적으로 막고 </a:t>
            </a:r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宗爺爺</a:t>
            </a:r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1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fontAlgn="base">
              <a:buNone/>
            </a:pPr>
            <a:r>
              <a:rPr lang="en-US" altLang="ko-KR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		</a:t>
            </a:r>
            <a:r>
              <a:rPr lang="ko-KR" altLang="en-US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황제의 귀환을 상주</a:t>
            </a:r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(20</a:t>
            </a:r>
            <a:r>
              <a:rPr lang="ko-KR" altLang="en-US" sz="1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여차례</a:t>
            </a:r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fontAlgn="base">
              <a:buNone/>
            </a:pPr>
            <a:r>
              <a:rPr lang="en-US" altLang="ko-KR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		</a:t>
            </a:r>
            <a:r>
              <a:rPr lang="ko-KR" altLang="en-US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울화로 발병   </a:t>
            </a:r>
          </a:p>
          <a:p>
            <a:pPr fontAlgn="base">
              <a:buNone/>
            </a:pPr>
            <a:r>
              <a:rPr lang="en-US" altLang="ko-KR" sz="1800" dirty="0" smtClean="0"/>
              <a:t>			</a:t>
            </a:r>
            <a:r>
              <a:rPr lang="ko-KR" altLang="en-US" sz="1800" dirty="0" smtClean="0"/>
              <a:t>진용의 재정비</a:t>
            </a:r>
            <a:r>
              <a:rPr lang="en-US" altLang="ko-KR" sz="1400" dirty="0" smtClean="0"/>
              <a:t>(10</a:t>
            </a:r>
            <a:r>
              <a:rPr lang="ko-KR" altLang="en-US" sz="1400" dirty="0" smtClean="0"/>
              <a:t>만의 병사 모집</a:t>
            </a:r>
            <a:r>
              <a:rPr lang="en-US" altLang="ko-KR" sz="1400" dirty="0" smtClean="0"/>
              <a:t>)</a:t>
            </a:r>
            <a:endParaRPr lang="en-US" altLang="ko-KR" sz="1800" dirty="0" smtClean="0"/>
          </a:p>
          <a:p>
            <a:pPr fontAlgn="base"/>
            <a:r>
              <a:rPr lang="ko-KR" altLang="en-US" sz="2000" b="1" dirty="0" smtClean="0">
                <a:solidFill>
                  <a:srgbClr val="FF0000"/>
                </a:solidFill>
              </a:rPr>
              <a:t>황제 고종</a:t>
            </a:r>
            <a:r>
              <a:rPr lang="en-US" altLang="ko-KR" sz="2000" dirty="0" smtClean="0"/>
              <a:t>	</a:t>
            </a:r>
            <a:r>
              <a:rPr lang="ko-KR" altLang="en-US" sz="18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황잠선</a:t>
            </a:r>
            <a:r>
              <a:rPr lang="ko-KR" altLang="en-US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8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왕백언을</a:t>
            </a:r>
            <a:r>
              <a:rPr lang="ko-KR" altLang="en-US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신임하며</a:t>
            </a:r>
            <a:r>
              <a:rPr lang="en-US" altLang="ko-KR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수도 이전을 논의</a:t>
            </a:r>
            <a:endParaRPr lang="en-US" altLang="ko-KR" sz="18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fontAlgn="base">
              <a:buNone/>
            </a:pPr>
            <a:r>
              <a:rPr lang="en-US" altLang="ko-KR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	</a:t>
            </a:r>
            <a:r>
              <a:rPr lang="ko-KR" altLang="en-US" sz="18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이강을</a:t>
            </a:r>
            <a:r>
              <a:rPr lang="ko-KR" altLang="en-US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파직</a:t>
            </a:r>
            <a:endParaRPr lang="en-US" altLang="ko-KR" sz="18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fontAlgn="base">
              <a:buNone/>
            </a:pPr>
            <a:r>
              <a:rPr lang="en-US" altLang="ko-KR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	</a:t>
            </a:r>
            <a:r>
              <a:rPr lang="ko-KR" altLang="en-US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태학생 대표 진동을 처형</a:t>
            </a:r>
            <a:r>
              <a:rPr lang="en-US" altLang="ko-KR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ko-KR" altLang="en-US" sz="18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fontAlgn="base">
              <a:buNone/>
            </a:pPr>
            <a:r>
              <a:rPr lang="en-US" altLang="ko-KR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	</a:t>
            </a:r>
            <a:r>
              <a:rPr lang="ko-KR" altLang="en-US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황하 연안에 구축한 진지를 모두 철거</a:t>
            </a:r>
            <a:endParaRPr lang="en-US" altLang="ko-KR" sz="18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fontAlgn="base">
              <a:buNone/>
            </a:pPr>
            <a:r>
              <a:rPr lang="en-US" altLang="ko-KR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</a:t>
            </a:r>
            <a:r>
              <a:rPr lang="ko-KR" altLang="en-US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재상 진회 </a:t>
            </a:r>
            <a:r>
              <a:rPr lang="en-US" altLang="ko-KR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금과의 화의를 적극 추진</a:t>
            </a:r>
            <a:r>
              <a:rPr lang="en-US" altLang="ko-KR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fontAlgn="base"/>
            <a:endParaRPr lang="ko-KR" altLang="en-US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남송의</a:t>
            </a:r>
            <a:r>
              <a:rPr lang="ko-KR" altLang="en-US" dirty="0" smtClean="0"/>
              <a:t> 대금정책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8856" y="5261288"/>
            <a:ext cx="8496944" cy="1492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buNone/>
            </a:pPr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고종이 </a:t>
            </a:r>
            <a:r>
              <a:rPr lang="ko-KR" altLang="en-US" sz="20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주화론을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지지한 이유</a:t>
            </a:r>
            <a:endParaRPr lang="en-US" altLang="ko-KR" sz="20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just" fontAlgn="base"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① 현실적으로 </a:t>
            </a:r>
            <a:r>
              <a:rPr lang="ko-KR" altLang="en-US" sz="20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북벌에 성공할 가능성이 </a:t>
            </a:r>
            <a:r>
              <a:rPr lang="ko-KR" altLang="en-US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희박하다고 판단</a:t>
            </a:r>
            <a:endParaRPr lang="ko-KR" altLang="en-US" sz="20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 fontAlgn="base"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②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주전파의</a:t>
            </a:r>
            <a:r>
              <a:rPr lang="ko-KR" altLang="en-US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구호</a:t>
            </a:r>
            <a:r>
              <a:rPr lang="en-US" altLang="ko-KR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잃어버린 </a:t>
            </a:r>
            <a:r>
              <a:rPr lang="ko-KR" altLang="en-US" sz="20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땅을 수복하고서 </a:t>
            </a:r>
            <a:r>
              <a:rPr lang="ko-KR" altLang="en-US" sz="2000" dirty="0" err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휘종ㆍ흠종을</a:t>
            </a:r>
            <a:r>
              <a:rPr lang="ko-KR" altLang="en-US" sz="20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모셔오자</a:t>
            </a:r>
            <a:r>
              <a:rPr lang="en-US" altLang="ko-KR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en-US" altLang="ko-KR" sz="20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 fontAlgn="base"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③ 북벌에 성공 후 무인들의 발호를 우려</a:t>
            </a:r>
            <a:endParaRPr lang="ko-KR" altLang="en-US" sz="20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484784"/>
            <a:ext cx="8373616" cy="4525963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올출의</a:t>
            </a:r>
            <a:r>
              <a:rPr lang="ko-KR" altLang="en-US" sz="2000" dirty="0" smtClean="0"/>
              <a:t> 밀서</a:t>
            </a:r>
            <a:r>
              <a:rPr lang="en-US" altLang="ko-KR" sz="2000" dirty="0" smtClean="0"/>
              <a:t>, </a:t>
            </a:r>
          </a:p>
          <a:p>
            <a:pPr marL="109728" indent="0">
              <a:buNone/>
            </a:pPr>
            <a:r>
              <a:rPr lang="en-US" altLang="ko-KR" sz="2000" dirty="0"/>
              <a:t>	</a:t>
            </a:r>
            <a:r>
              <a:rPr lang="en-US" altLang="ko-KR" sz="1800" dirty="0" smtClean="0"/>
              <a:t>“</a:t>
            </a:r>
            <a:r>
              <a:rPr lang="ko-KR" altLang="en-US" sz="1800" dirty="0" smtClean="0">
                <a:latin typeface="궁서" pitchFamily="18" charset="-127"/>
                <a:ea typeface="궁서" pitchFamily="18" charset="-127"/>
              </a:rPr>
              <a:t>그대는 화평을 주장하지만 우리는 </a:t>
            </a:r>
            <a:r>
              <a:rPr lang="ko-KR" altLang="en-US" sz="1800" dirty="0" err="1" smtClean="0">
                <a:latin typeface="궁서" pitchFamily="18" charset="-127"/>
                <a:ea typeface="궁서" pitchFamily="18" charset="-127"/>
              </a:rPr>
              <a:t>악비가</a:t>
            </a:r>
            <a:r>
              <a:rPr lang="en-US" altLang="ko-KR" sz="1800" dirty="0" smtClean="0">
                <a:latin typeface="궁서" pitchFamily="18" charset="-127"/>
                <a:ea typeface="궁서" pitchFamily="18" charset="-127"/>
              </a:rPr>
              <a:t> </a:t>
            </a:r>
            <a:r>
              <a:rPr lang="ko-KR" altLang="en-US" sz="1800" dirty="0" smtClean="0">
                <a:latin typeface="궁서" pitchFamily="18" charset="-127"/>
                <a:ea typeface="궁서" pitchFamily="18" charset="-127"/>
              </a:rPr>
              <a:t>죽지 않으면 마음을 </a:t>
            </a:r>
            <a:endParaRPr lang="en-US" altLang="ko-KR" sz="1800" dirty="0" smtClean="0">
              <a:latin typeface="궁서" pitchFamily="18" charset="-127"/>
              <a:ea typeface="궁서" pitchFamily="18" charset="-127"/>
            </a:endParaRPr>
          </a:p>
          <a:p>
            <a:pPr marL="109728" indent="0">
              <a:buNone/>
            </a:pPr>
            <a:r>
              <a:rPr lang="en-US" altLang="ko-KR" sz="1800" dirty="0">
                <a:latin typeface="궁서" pitchFamily="18" charset="-127"/>
                <a:ea typeface="궁서" pitchFamily="18" charset="-127"/>
              </a:rPr>
              <a:t>	</a:t>
            </a:r>
            <a:r>
              <a:rPr lang="ko-KR" altLang="en-US" sz="1800" dirty="0" smtClean="0">
                <a:latin typeface="궁서" pitchFamily="18" charset="-127"/>
                <a:ea typeface="궁서" pitchFamily="18" charset="-127"/>
              </a:rPr>
              <a:t>놓을 수가 없소</a:t>
            </a:r>
            <a:r>
              <a:rPr lang="en-US" altLang="ko-KR" sz="1800" dirty="0" smtClean="0">
                <a:latin typeface="궁서" pitchFamily="18" charset="-127"/>
                <a:ea typeface="궁서" pitchFamily="18" charset="-127"/>
              </a:rPr>
              <a:t>. </a:t>
            </a:r>
            <a:r>
              <a:rPr lang="ko-KR" altLang="en-US" sz="1800" dirty="0" smtClean="0">
                <a:latin typeface="궁서" pitchFamily="18" charset="-127"/>
                <a:ea typeface="궁서" pitchFamily="18" charset="-127"/>
              </a:rPr>
              <a:t>영원한 화평을 원한다면 </a:t>
            </a:r>
            <a:r>
              <a:rPr lang="ko-KR" altLang="en-US" sz="1800" dirty="0" err="1" smtClean="0">
                <a:latin typeface="궁서" pitchFamily="18" charset="-127"/>
                <a:ea typeface="궁서" pitchFamily="18" charset="-127"/>
              </a:rPr>
              <a:t>악비부터</a:t>
            </a:r>
            <a:r>
              <a:rPr lang="ko-KR" altLang="en-US" sz="1800" dirty="0" smtClean="0">
                <a:latin typeface="궁서" pitchFamily="18" charset="-127"/>
                <a:ea typeface="궁서" pitchFamily="18" charset="-127"/>
              </a:rPr>
              <a:t> 죽여 </a:t>
            </a:r>
            <a:r>
              <a:rPr lang="ko-KR" altLang="en-US" sz="1800" dirty="0" err="1" smtClean="0">
                <a:latin typeface="궁서" pitchFamily="18" charset="-127"/>
                <a:ea typeface="궁서" pitchFamily="18" charset="-127"/>
              </a:rPr>
              <a:t>없애시오</a:t>
            </a:r>
            <a:r>
              <a:rPr lang="en-US" altLang="ko-KR" sz="1800" dirty="0" smtClean="0">
                <a:latin typeface="궁서" pitchFamily="18" charset="-127"/>
                <a:ea typeface="궁서" pitchFamily="18" charset="-127"/>
              </a:rPr>
              <a:t>.”</a:t>
            </a:r>
          </a:p>
          <a:p>
            <a:pPr fontAlgn="base"/>
            <a:endParaRPr lang="en-US" altLang="ko-KR" sz="2000" dirty="0" smtClean="0"/>
          </a:p>
          <a:p>
            <a:pPr fontAlgn="base"/>
            <a:r>
              <a:rPr lang="ko-KR" altLang="en-US" sz="2000" dirty="0" err="1" smtClean="0"/>
              <a:t>남송</a:t>
            </a:r>
            <a:r>
              <a:rPr lang="ko-KR" altLang="en-US" sz="2000" dirty="0" smtClean="0"/>
              <a:t> 황제는</a:t>
            </a:r>
            <a:endParaRPr lang="en-US" altLang="ko-KR" sz="2000" dirty="0" smtClean="0"/>
          </a:p>
          <a:p>
            <a:pPr marL="109728" indent="0" fontAlgn="base">
              <a:buNone/>
            </a:pPr>
            <a:r>
              <a:rPr lang="en-US" altLang="ko-KR" sz="2000" dirty="0"/>
              <a:t>	</a:t>
            </a:r>
            <a:r>
              <a:rPr lang="ko-KR" altLang="en-US" sz="2000" dirty="0" err="1" smtClean="0"/>
              <a:t>주선진에</a:t>
            </a:r>
            <a:r>
              <a:rPr lang="ko-KR" altLang="en-US" sz="2000" dirty="0" smtClean="0"/>
              <a:t> 주둔한 </a:t>
            </a:r>
            <a:r>
              <a:rPr lang="ko-KR" altLang="en-US" sz="2000" dirty="0" err="1" smtClean="0"/>
              <a:t>악비에게</a:t>
            </a:r>
            <a:r>
              <a:rPr lang="ko-KR" altLang="en-US" sz="2000" dirty="0" smtClean="0"/>
              <a:t> 금패</a:t>
            </a:r>
            <a:r>
              <a:rPr lang="ko-KR" altLang="en-US" sz="1600" dirty="0" smtClean="0"/>
              <a:t>金牌</a:t>
            </a:r>
            <a:r>
              <a:rPr lang="en-US" altLang="ko-KR" sz="1600" dirty="0" smtClean="0"/>
              <a:t>(12</a:t>
            </a:r>
            <a:r>
              <a:rPr lang="ko-KR" altLang="en-US" sz="1600" dirty="0" smtClean="0"/>
              <a:t>회</a:t>
            </a:r>
            <a:r>
              <a:rPr lang="en-US" altLang="ko-KR" sz="1600" dirty="0" smtClean="0"/>
              <a:t>)</a:t>
            </a:r>
            <a:r>
              <a:rPr lang="ko-KR" altLang="en-US" sz="2000" dirty="0" smtClean="0"/>
              <a:t>를 보내 퇴각을 명령</a:t>
            </a:r>
          </a:p>
          <a:p>
            <a:pPr fontAlgn="base">
              <a:buNone/>
            </a:pPr>
            <a:r>
              <a:rPr lang="en-US" altLang="ko-KR" sz="2000" dirty="0" smtClean="0"/>
              <a:t>			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이유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	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재상 진회와 금 종필의 강화 합의</a:t>
            </a:r>
          </a:p>
          <a:p>
            <a:pPr fontAlgn="base">
              <a:buNone/>
            </a:pP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    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휘종의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병사 소식</a:t>
            </a:r>
            <a:r>
              <a:rPr lang="en-US" altLang="ko-KR" sz="16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(1135)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에 정권을 공고히 하려는 고종 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악비</a:t>
            </a:r>
            <a:r>
              <a:rPr lang="en-US" altLang="ko-KR" sz="2000" dirty="0" smtClean="0"/>
              <a:t>,    </a:t>
            </a:r>
            <a:r>
              <a:rPr lang="en-US" altLang="ko-KR" sz="2000" dirty="0" smtClean="0">
                <a:latin typeface="궁서" pitchFamily="18" charset="-127"/>
                <a:ea typeface="궁서" pitchFamily="18" charset="-127"/>
              </a:rPr>
              <a:t>“</a:t>
            </a:r>
            <a:r>
              <a:rPr lang="ko-KR" altLang="en-US" sz="2000" dirty="0" err="1" smtClean="0">
                <a:latin typeface="궁서" pitchFamily="18" charset="-127"/>
                <a:ea typeface="궁서" pitchFamily="18" charset="-127"/>
              </a:rPr>
              <a:t>십년</a:t>
            </a:r>
            <a:r>
              <a:rPr lang="ko-KR" altLang="en-US" sz="2000" dirty="0" smtClean="0">
                <a:latin typeface="궁서" pitchFamily="18" charset="-127"/>
                <a:ea typeface="궁서" pitchFamily="18" charset="-127"/>
              </a:rPr>
              <a:t> 고생이 하루아침에 물거품이 되는구나</a:t>
            </a:r>
            <a:r>
              <a:rPr lang="en-US" altLang="ko-KR" sz="2000" dirty="0" smtClean="0">
                <a:latin typeface="궁서" pitchFamily="18" charset="-127"/>
                <a:ea typeface="궁서" pitchFamily="18" charset="-127"/>
              </a:rPr>
              <a:t>”</a:t>
            </a:r>
            <a:endParaRPr lang="ko-KR" altLang="en-US" sz="2000" dirty="0">
              <a:latin typeface="궁서" pitchFamily="18" charset="-127"/>
              <a:ea typeface="궁서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올출의</a:t>
            </a:r>
            <a:r>
              <a:rPr lang="ko-KR" altLang="en-US" dirty="0" smtClean="0"/>
              <a:t> 밀서와 조정의 퇴각명령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000" dirty="0" smtClean="0"/>
              <a:t>재상 진회</a:t>
            </a:r>
            <a:r>
              <a:rPr lang="en-US" altLang="ko-KR" sz="2000" dirty="0" smtClean="0"/>
              <a:t>, </a:t>
            </a:r>
          </a:p>
          <a:p>
            <a:pPr fontAlgn="base">
              <a:buNone/>
            </a:pPr>
            <a:r>
              <a:rPr lang="ko-KR" altLang="en-US" sz="2000" dirty="0" smtClean="0"/>
              <a:t>   </a:t>
            </a:r>
            <a:r>
              <a:rPr lang="en-US" altLang="ko-KR" sz="2000" dirty="0" smtClean="0"/>
              <a:t>		</a:t>
            </a:r>
            <a:r>
              <a:rPr lang="ko-KR" altLang="en-US" sz="2000" dirty="0" err="1" smtClean="0"/>
              <a:t>악비의</a:t>
            </a:r>
            <a:r>
              <a:rPr lang="ko-KR" altLang="en-US" sz="2000" dirty="0" smtClean="0"/>
              <a:t> 부장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王貴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王俊</a:t>
            </a:r>
            <a:r>
              <a:rPr lang="en-US" altLang="ko-KR" sz="1600" dirty="0" smtClean="0"/>
              <a:t>)</a:t>
            </a:r>
            <a:r>
              <a:rPr lang="ko-KR" altLang="en-US" sz="2000" dirty="0" smtClean="0"/>
              <a:t>을 사주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악비의 모반을 참소하도록</a:t>
            </a:r>
            <a:r>
              <a:rPr lang="en-US" altLang="ko-KR" sz="2000" dirty="0" smtClean="0"/>
              <a:t>,, </a:t>
            </a:r>
          </a:p>
          <a:p>
            <a:pPr fontAlgn="base">
              <a:buNone/>
            </a:pPr>
            <a:r>
              <a:rPr lang="en-US" altLang="ko-KR" sz="1800" dirty="0" smtClean="0"/>
              <a:t>       	“</a:t>
            </a:r>
            <a:r>
              <a:rPr lang="ko-KR" altLang="en-US" sz="1800" dirty="0" err="1" smtClean="0">
                <a:latin typeface="HY궁서" pitchFamily="18" charset="-127"/>
                <a:ea typeface="HY궁서" pitchFamily="18" charset="-127"/>
              </a:rPr>
              <a:t>악비가</a:t>
            </a:r>
            <a:r>
              <a:rPr lang="ko-KR" altLang="en-US" sz="1800" dirty="0" smtClean="0">
                <a:latin typeface="HY궁서" pitchFamily="18" charset="-127"/>
                <a:ea typeface="HY궁서" pitchFamily="18" charset="-127"/>
              </a:rPr>
              <a:t> 부장 장헌과 함께 병권을 탈취하려고 병변을 일으켰고</a:t>
            </a:r>
            <a:r>
              <a:rPr lang="en-US" altLang="ko-KR" sz="1800" dirty="0" smtClean="0">
                <a:latin typeface="HY궁서" pitchFamily="18" charset="-127"/>
                <a:ea typeface="HY궁서" pitchFamily="18" charset="-127"/>
              </a:rPr>
              <a:t>,  </a:t>
            </a:r>
          </a:p>
          <a:p>
            <a:pPr fontAlgn="base">
              <a:buNone/>
            </a:pPr>
            <a:r>
              <a:rPr lang="en-US" altLang="ko-KR" sz="1800" dirty="0" smtClean="0">
                <a:latin typeface="HY궁서" pitchFamily="18" charset="-127"/>
                <a:ea typeface="HY궁서" pitchFamily="18" charset="-127"/>
              </a:rPr>
              <a:t>       	</a:t>
            </a:r>
            <a:r>
              <a:rPr lang="ko-KR" altLang="en-US" sz="1800" dirty="0" err="1" smtClean="0">
                <a:latin typeface="HY궁서" pitchFamily="18" charset="-127"/>
                <a:ea typeface="HY궁서" pitchFamily="18" charset="-127"/>
              </a:rPr>
              <a:t>악비의</a:t>
            </a:r>
            <a:r>
              <a:rPr lang="ko-KR" altLang="en-US" sz="1800" dirty="0" smtClean="0">
                <a:latin typeface="HY궁서" pitchFamily="18" charset="-127"/>
                <a:ea typeface="HY궁서" pitchFamily="18" charset="-127"/>
              </a:rPr>
              <a:t> 장자 악운도 그 일에 연루되었다</a:t>
            </a:r>
            <a:r>
              <a:rPr lang="en-US" altLang="ko-KR" sz="1800" dirty="0" smtClean="0">
                <a:latin typeface="HY궁서" pitchFamily="18" charset="-127"/>
                <a:ea typeface="HY궁서" pitchFamily="18" charset="-127"/>
              </a:rPr>
              <a:t>”</a:t>
            </a:r>
            <a:endParaRPr lang="en-US" altLang="ko-KR" sz="1800" dirty="0" smtClean="0"/>
          </a:p>
          <a:p>
            <a:pPr algn="just" fontAlgn="base">
              <a:buNone/>
            </a:pPr>
            <a:endParaRPr lang="ko-KR" altLang="en-US" sz="2000" dirty="0" smtClean="0"/>
          </a:p>
          <a:p>
            <a:pPr fontAlgn="base"/>
            <a:r>
              <a:rPr lang="en-US" altLang="ko-KR" sz="2000" dirty="0" smtClean="0"/>
              <a:t>1141</a:t>
            </a:r>
            <a:r>
              <a:rPr lang="ko-KR" altLang="en-US" sz="2000" dirty="0" smtClean="0"/>
              <a:t>년</a:t>
            </a:r>
            <a:r>
              <a:rPr lang="en-US" altLang="ko-KR" sz="2000" dirty="0" smtClean="0"/>
              <a:t>,   	  9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악비를</a:t>
            </a:r>
            <a:r>
              <a:rPr lang="ko-KR" altLang="en-US" sz="2000" dirty="0" smtClean="0"/>
              <a:t> 모반죄로 투옥 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악운과 장헌도 투옥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>
              <a:buNone/>
            </a:pPr>
            <a:r>
              <a:rPr lang="en-US" altLang="ko-KR" sz="2000" dirty="0" smtClean="0"/>
              <a:t>		      	12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, </a:t>
            </a:r>
            <a:r>
              <a:rPr lang="ko-KR" altLang="en-US" sz="2000" dirty="0"/>
              <a:t>옥에서 피살</a:t>
            </a:r>
            <a:endParaRPr lang="en-US" altLang="ko-KR" sz="2000" dirty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2000" dirty="0" err="1" smtClean="0">
                <a:latin typeface="+mn-ea"/>
              </a:rPr>
              <a:t>한세충</a:t>
            </a:r>
            <a:r>
              <a:rPr lang="en-US" altLang="ko-KR" sz="2000" dirty="0" smtClean="0">
                <a:latin typeface="+mn-ea"/>
              </a:rPr>
              <a:t>,  “</a:t>
            </a:r>
            <a:r>
              <a:rPr lang="ko-KR" altLang="en-US" sz="2000" dirty="0" err="1" smtClean="0">
                <a:latin typeface="+mn-ea"/>
              </a:rPr>
              <a:t>악비가</a:t>
            </a:r>
            <a:r>
              <a:rPr lang="ko-KR" altLang="en-US" sz="2000" dirty="0" smtClean="0">
                <a:latin typeface="+mn-ea"/>
              </a:rPr>
              <a:t> 모반하였다는 증거가 어디 있느냐</a:t>
            </a:r>
            <a:r>
              <a:rPr lang="en-US" altLang="ko-KR" sz="2000" dirty="0" smtClean="0">
                <a:latin typeface="+mn-ea"/>
              </a:rPr>
              <a:t>?”</a:t>
            </a:r>
          </a:p>
          <a:p>
            <a:pPr marL="109728" indent="0">
              <a:buNone/>
            </a:pPr>
            <a:r>
              <a:rPr lang="ko-KR" altLang="en-US" sz="2000" dirty="0" smtClean="0">
                <a:latin typeface="+mn-ea"/>
              </a:rPr>
              <a:t>     진회</a:t>
            </a:r>
            <a:r>
              <a:rPr lang="en-US" altLang="ko-KR" sz="2000" dirty="0" smtClean="0">
                <a:latin typeface="+mn-ea"/>
              </a:rPr>
              <a:t>,   “</a:t>
            </a:r>
            <a:r>
              <a:rPr lang="ko-KR" altLang="en-US" sz="1800" b="1" dirty="0" smtClean="0">
                <a:latin typeface="궁서" pitchFamily="18" charset="-127"/>
                <a:ea typeface="궁서" pitchFamily="18" charset="-127"/>
              </a:rPr>
              <a:t>글쎄요</a:t>
            </a:r>
            <a:r>
              <a:rPr lang="en-US" altLang="ko-KR" sz="1800" b="1" dirty="0">
                <a:latin typeface="궁서" pitchFamily="18" charset="-127"/>
                <a:ea typeface="궁서" pitchFamily="18" charset="-127"/>
              </a:rPr>
              <a:t>,,</a:t>
            </a:r>
            <a:r>
              <a:rPr lang="ko-KR" altLang="en-US" sz="1800" b="1" dirty="0">
                <a:latin typeface="궁서" pitchFamily="18" charset="-127"/>
                <a:ea typeface="궁서" pitchFamily="18" charset="-127"/>
              </a:rPr>
              <a:t>뚜렷한 증거는 없지만</a:t>
            </a:r>
            <a:r>
              <a:rPr lang="en-US" altLang="ko-KR" sz="1800" b="1" dirty="0">
                <a:latin typeface="궁서" pitchFamily="18" charset="-127"/>
                <a:ea typeface="궁서" pitchFamily="18" charset="-127"/>
              </a:rPr>
              <a:t>, 	</a:t>
            </a:r>
          </a:p>
          <a:p>
            <a:pPr>
              <a:buNone/>
            </a:pPr>
            <a:r>
              <a:rPr lang="en-US" altLang="ko-KR" sz="1800" b="1" dirty="0" smtClean="0">
                <a:latin typeface="궁서" pitchFamily="18" charset="-127"/>
                <a:ea typeface="궁서" pitchFamily="18" charset="-127"/>
              </a:rPr>
              <a:t>	</a:t>
            </a:r>
            <a:r>
              <a:rPr lang="en-US" altLang="ko-KR" sz="1800" b="1" dirty="0">
                <a:latin typeface="궁서" pitchFamily="18" charset="-127"/>
                <a:ea typeface="궁서" pitchFamily="18" charset="-127"/>
              </a:rPr>
              <a:t>	</a:t>
            </a:r>
            <a:r>
              <a:rPr lang="en-US" altLang="ko-KR" sz="1800" b="1" dirty="0" smtClean="0">
                <a:latin typeface="궁서" pitchFamily="18" charset="-127"/>
                <a:ea typeface="궁서" pitchFamily="18" charset="-127"/>
              </a:rPr>
              <a:t>	</a:t>
            </a:r>
            <a:r>
              <a:rPr lang="ko-KR" altLang="en-US" sz="1800" b="1" dirty="0" smtClean="0">
                <a:latin typeface="궁서" pitchFamily="18" charset="-127"/>
                <a:ea typeface="궁서" pitchFamily="18" charset="-127"/>
              </a:rPr>
              <a:t>그러나 </a:t>
            </a:r>
            <a:r>
              <a:rPr lang="ko-KR" altLang="en-US" sz="1800" b="1" u="sng" dirty="0">
                <a:latin typeface="궁서" pitchFamily="18" charset="-127"/>
                <a:ea typeface="궁서" pitchFamily="18" charset="-127"/>
              </a:rPr>
              <a:t>그런 일이 꼭 없다고도 할 수 </a:t>
            </a:r>
            <a:r>
              <a:rPr lang="ko-KR" altLang="en-US" sz="1800" b="1" u="sng" dirty="0" smtClean="0">
                <a:latin typeface="궁서" pitchFamily="18" charset="-127"/>
                <a:ea typeface="궁서" pitchFamily="18" charset="-127"/>
              </a:rPr>
              <a:t>없지요</a:t>
            </a:r>
            <a:r>
              <a:rPr lang="en-US" altLang="ko-KR" sz="1800" b="1" u="sng" dirty="0" smtClean="0">
                <a:latin typeface="궁서" pitchFamily="18" charset="-127"/>
                <a:ea typeface="궁서" pitchFamily="18" charset="-127"/>
              </a:rPr>
              <a:t>(</a:t>
            </a:r>
            <a:r>
              <a:rPr lang="ko-KR" altLang="en-US" sz="1800" b="1" dirty="0" smtClean="0">
                <a:latin typeface="HY견명조" pitchFamily="18" charset="-127"/>
                <a:ea typeface="HY견명조" pitchFamily="18" charset="-127"/>
              </a:rPr>
              <a:t>莫須有</a:t>
            </a:r>
            <a:r>
              <a:rPr lang="en-US" altLang="ko-KR" sz="1800" b="1" dirty="0" smtClean="0">
                <a:latin typeface="HY견명조" pitchFamily="18" charset="-127"/>
                <a:ea typeface="HY견명조" pitchFamily="18" charset="-127"/>
              </a:rPr>
              <a:t>)</a:t>
            </a:r>
            <a:r>
              <a:rPr lang="en-US" altLang="ko-KR" sz="1800" b="1" dirty="0" smtClean="0">
                <a:latin typeface="궁서" pitchFamily="18" charset="-127"/>
                <a:ea typeface="궁서" pitchFamily="18" charset="-127"/>
              </a:rPr>
              <a:t>”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악비의</a:t>
            </a:r>
            <a:r>
              <a:rPr lang="ko-KR" altLang="en-US" dirty="0" smtClean="0"/>
              <a:t> 죽음과 </a:t>
            </a:r>
            <a:r>
              <a:rPr lang="ko-KR" altLang="en-US" dirty="0" err="1" smtClean="0"/>
              <a:t>막수유</a:t>
            </a:r>
            <a:r>
              <a:rPr lang="ko-KR" altLang="en-US" sz="3200" dirty="0" err="1" smtClean="0">
                <a:latin typeface="HY견명조" pitchFamily="18" charset="-127"/>
                <a:ea typeface="HY견명조" pitchFamily="18" charset="-127"/>
              </a:rPr>
              <a:t>莫須有</a:t>
            </a:r>
            <a:endParaRPr lang="ko-KR" altLang="en-US" sz="3200" dirty="0">
              <a:latin typeface="HY견명조" pitchFamily="18" charset="-127"/>
              <a:ea typeface="HY견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000" dirty="0" smtClean="0"/>
              <a:t>옥졸 </a:t>
            </a:r>
            <a:r>
              <a:rPr lang="ko-KR" altLang="en-US" sz="2000" dirty="0" err="1" smtClean="0"/>
              <a:t>외순</a:t>
            </a:r>
            <a:r>
              <a:rPr lang="ko-KR" altLang="en-US" sz="1600" dirty="0" err="1" smtClean="0"/>
              <a:t>隗順</a:t>
            </a:r>
            <a:r>
              <a:rPr lang="ko-KR" altLang="en-US" sz="2000" dirty="0" err="1" smtClean="0"/>
              <a:t>이</a:t>
            </a:r>
            <a:r>
              <a:rPr lang="ko-KR" altLang="en-US" sz="2000" dirty="0" smtClean="0"/>
              <a:t> 몰래 </a:t>
            </a:r>
            <a:r>
              <a:rPr lang="ko-KR" altLang="en-US" sz="2000" dirty="0" err="1" smtClean="0"/>
              <a:t>악비의</a:t>
            </a:r>
            <a:r>
              <a:rPr lang="ko-KR" altLang="en-US" sz="2000" dirty="0" smtClean="0"/>
              <a:t> 유골을 장사</a:t>
            </a:r>
            <a:endParaRPr lang="en-US" altLang="ko-KR" sz="2000" dirty="0" smtClean="0"/>
          </a:p>
          <a:p>
            <a:pPr fontAlgn="base">
              <a:buNone/>
            </a:pPr>
            <a:r>
              <a:rPr lang="en-US" altLang="ko-KR" sz="2000" dirty="0" smtClean="0"/>
              <a:t>	</a:t>
            </a:r>
          </a:p>
          <a:p>
            <a:pPr fontAlgn="base"/>
            <a:r>
              <a:rPr lang="ko-KR" altLang="en-US" sz="2000" dirty="0" err="1" smtClean="0"/>
              <a:t>남송</a:t>
            </a:r>
            <a:r>
              <a:rPr lang="en-US" altLang="ko-KR" sz="2000" dirty="0" smtClean="0"/>
              <a:t>	</a:t>
            </a:r>
            <a:r>
              <a:rPr lang="ko-KR" altLang="en-US" sz="2000" dirty="0" err="1" smtClean="0"/>
              <a:t>효종대</a:t>
            </a:r>
            <a:r>
              <a:rPr lang="en-US" altLang="ko-KR" sz="2000" dirty="0" smtClean="0"/>
              <a:t>,	</a:t>
            </a:r>
            <a:r>
              <a:rPr lang="ko-KR" altLang="en-US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사면</a:t>
            </a:r>
            <a:endParaRPr lang="en-US" altLang="ko-KR" sz="18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09728" indent="0" fontAlgn="base">
              <a:buNone/>
            </a:pPr>
            <a:r>
              <a:rPr lang="en-US" altLang="ko-KR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묘소와 사당</a:t>
            </a:r>
            <a:r>
              <a:rPr lang="ko-KR" altLang="en-US" sz="1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岳王廟</a:t>
            </a:r>
            <a:r>
              <a:rPr lang="en-US" altLang="ko-KR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건립</a:t>
            </a:r>
            <a:r>
              <a:rPr lang="en-US" altLang="ko-KR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fontAlgn="base">
              <a:buNone/>
            </a:pPr>
            <a:r>
              <a:rPr lang="en-US" altLang="ko-KR" sz="2000" dirty="0" smtClean="0"/>
              <a:t>		</a:t>
            </a:r>
            <a:r>
              <a:rPr lang="ko-KR" altLang="en-US" sz="2000" dirty="0" err="1" smtClean="0"/>
              <a:t>영종대</a:t>
            </a:r>
            <a:r>
              <a:rPr lang="en-US" altLang="ko-KR" sz="2000" dirty="0" smtClean="0"/>
              <a:t>,	</a:t>
            </a:r>
            <a:r>
              <a:rPr lang="ko-KR" altLang="en-US" sz="1800" dirty="0" err="1" smtClean="0">
                <a:latin typeface="양재깨비체B" pitchFamily="18" charset="-127"/>
                <a:ea typeface="양재깨비체B" pitchFamily="18" charset="-127"/>
              </a:rPr>
              <a:t>한탁주의</a:t>
            </a:r>
            <a:r>
              <a:rPr lang="ko-KR" altLang="en-US" sz="1800" dirty="0" smtClean="0">
                <a:latin typeface="양재깨비체B" pitchFamily="18" charset="-127"/>
                <a:ea typeface="양재깨비체B" pitchFamily="18" charset="-127"/>
              </a:rPr>
              <a:t> 북벌</a:t>
            </a:r>
            <a:r>
              <a:rPr lang="en-US" altLang="ko-KR" sz="1800" dirty="0" smtClean="0">
                <a:latin typeface="양재깨비체B" pitchFamily="18" charset="-127"/>
                <a:ea typeface="양재깨비체B" pitchFamily="18" charset="-127"/>
              </a:rPr>
              <a:t>(1207)</a:t>
            </a:r>
            <a:r>
              <a:rPr lang="ko-KR" altLang="en-US" sz="1800" dirty="0" smtClean="0">
                <a:latin typeface="양재깨비체B" pitchFamily="18" charset="-127"/>
                <a:ea typeface="양재깨비체B" pitchFamily="18" charset="-127"/>
              </a:rPr>
              <a:t> 실패</a:t>
            </a:r>
            <a:endParaRPr lang="en-US" altLang="ko-KR" sz="1800" dirty="0" smtClean="0"/>
          </a:p>
          <a:p>
            <a:pPr fontAlgn="base">
              <a:buNone/>
            </a:pPr>
            <a:r>
              <a:rPr lang="en-US" altLang="ko-KR" sz="1800" dirty="0" smtClean="0"/>
              <a:t>				</a:t>
            </a:r>
            <a:r>
              <a:rPr lang="ko-KR" altLang="en-US" sz="1600" dirty="0" smtClean="0"/>
              <a:t>금의 요구에 따라 </a:t>
            </a:r>
            <a:r>
              <a:rPr lang="ko-KR" altLang="en-US" sz="1600" dirty="0" err="1" smtClean="0"/>
              <a:t>한탁주와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악비의</a:t>
            </a:r>
            <a:r>
              <a:rPr lang="ko-KR" altLang="en-US" sz="1600" dirty="0" smtClean="0"/>
              <a:t> 머리를 금에 보내고</a:t>
            </a:r>
            <a:endParaRPr lang="en-US" altLang="ko-KR" sz="1600" dirty="0" smtClean="0"/>
          </a:p>
          <a:p>
            <a:pPr fontAlgn="base">
              <a:buNone/>
            </a:pPr>
            <a:r>
              <a:rPr lang="en-US" altLang="ko-KR" sz="1600" dirty="0" smtClean="0"/>
              <a:t>				</a:t>
            </a:r>
            <a:r>
              <a:rPr lang="ko-KR" altLang="en-US" sz="1600" dirty="0" smtClean="0"/>
              <a:t>진회의 작위와 시호를 회복</a:t>
            </a:r>
          </a:p>
          <a:p>
            <a:pPr>
              <a:buNone/>
            </a:pPr>
            <a:r>
              <a:rPr lang="en-US" altLang="ko-KR" sz="1800" dirty="0" smtClean="0"/>
              <a:t>		     	</a:t>
            </a:r>
            <a:r>
              <a:rPr lang="ko-KR" altLang="en-US" sz="1800" dirty="0" smtClean="0">
                <a:latin typeface="양재깨비체B" pitchFamily="18" charset="-127"/>
                <a:ea typeface="양재깨비체B" pitchFamily="18" charset="-127"/>
              </a:rPr>
              <a:t>악왕</a:t>
            </a:r>
            <a:r>
              <a:rPr lang="ko-KR" altLang="en-US" sz="1400" dirty="0" smtClean="0">
                <a:latin typeface="양재깨비체B" pitchFamily="18" charset="-127"/>
                <a:ea typeface="양재깨비체B" pitchFamily="18" charset="-127"/>
              </a:rPr>
              <a:t>岳王</a:t>
            </a:r>
            <a:r>
              <a:rPr lang="ko-KR" altLang="en-US" sz="1400" dirty="0" smtClean="0"/>
              <a:t> </a:t>
            </a:r>
            <a:r>
              <a:rPr lang="ko-KR" altLang="en-US" sz="1800" dirty="0" err="1" smtClean="0"/>
              <a:t>추봉</a:t>
            </a:r>
            <a:endParaRPr lang="ko-KR" altLang="en-US" sz="18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명</a:t>
            </a:r>
            <a:r>
              <a:rPr lang="en-US" altLang="ko-KR" sz="2000" dirty="0" smtClean="0"/>
              <a:t>, 	</a:t>
            </a:r>
            <a:r>
              <a:rPr lang="ko-KR" altLang="en-US" sz="2000" dirty="0" smtClean="0"/>
              <a:t>三界靖魔大帝로 </a:t>
            </a:r>
            <a:r>
              <a:rPr lang="ko-KR" altLang="en-US" sz="2000" dirty="0" err="1" smtClean="0"/>
              <a:t>추봉</a:t>
            </a:r>
            <a:endParaRPr lang="ko-KR" altLang="en-US" sz="2000" dirty="0" smtClean="0"/>
          </a:p>
          <a:p>
            <a:r>
              <a:rPr lang="ko-KR" altLang="en-US" sz="2000" dirty="0" smtClean="0"/>
              <a:t>청</a:t>
            </a:r>
            <a:r>
              <a:rPr lang="en-US" altLang="ko-KR" sz="2000" dirty="0" smtClean="0"/>
              <a:t>, 	</a:t>
            </a:r>
            <a:r>
              <a:rPr lang="ko-KR" altLang="en-US" sz="2000" dirty="0" smtClean="0"/>
              <a:t>청일전쟁 패배 후 </a:t>
            </a:r>
            <a:r>
              <a:rPr lang="ko-KR" altLang="en-US" sz="2000" dirty="0" err="1" smtClean="0"/>
              <a:t>악비</a:t>
            </a:r>
            <a:r>
              <a:rPr lang="ko-KR" altLang="en-US" sz="2000" dirty="0" smtClean="0"/>
              <a:t> 숭배 고조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악비</a:t>
            </a:r>
            <a:r>
              <a:rPr lang="ko-KR" altLang="en-US" dirty="0" smtClean="0"/>
              <a:t> 사후의 역사적 평가</a:t>
            </a:r>
            <a:endParaRPr lang="ko-KR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874435"/>
          </a:xfrm>
        </p:spPr>
        <p:txBody>
          <a:bodyPr>
            <a:normAutofit/>
          </a:bodyPr>
          <a:lstStyle/>
          <a:p>
            <a:pPr algn="just" fontAlgn="base"/>
            <a:endParaRPr lang="en-US" altLang="ko-KR" sz="2000" dirty="0" smtClean="0"/>
          </a:p>
          <a:p>
            <a:pPr algn="just" fontAlgn="base"/>
            <a:r>
              <a:rPr lang="en-US" altLang="ko-KR" sz="2000" dirty="0" smtClean="0"/>
              <a:t>2002(12), 『</a:t>
            </a:r>
            <a:r>
              <a:rPr lang="ko-KR" altLang="en-US" sz="2000" dirty="0" smtClean="0"/>
              <a:t>보통고급중학교 </a:t>
            </a:r>
            <a:r>
              <a:rPr lang="ko-KR" altLang="en-US" sz="2000" dirty="0" err="1" smtClean="0"/>
              <a:t>역사교학대강</a:t>
            </a:r>
            <a:r>
              <a:rPr lang="en-US" altLang="ko-KR" sz="1800" dirty="0" smtClean="0"/>
              <a:t>』(</a:t>
            </a:r>
            <a:r>
              <a:rPr lang="ko-KR" altLang="en-US" sz="1800" dirty="0" smtClean="0"/>
              <a:t>중국 교육부</a:t>
            </a:r>
            <a:r>
              <a:rPr lang="en-US" altLang="ko-KR" sz="1800" dirty="0" smtClean="0"/>
              <a:t>)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algn="just" fontAlgn="base">
              <a:buNone/>
            </a:pPr>
            <a:r>
              <a:rPr lang="en-US" altLang="ko-KR" sz="2000" b="1" dirty="0" smtClean="0"/>
              <a:t>	</a:t>
            </a:r>
          </a:p>
          <a:p>
            <a:pPr algn="just" fontAlgn="base">
              <a:buNone/>
            </a:pPr>
            <a:r>
              <a:rPr lang="en-US" altLang="ko-KR" sz="2000" b="1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400" b="1" dirty="0" smtClean="0">
                <a:latin typeface="HY강B" pitchFamily="18" charset="-127"/>
                <a:ea typeface="HY강B" pitchFamily="18" charset="-127"/>
              </a:rPr>
              <a:t>“</a:t>
            </a:r>
            <a:r>
              <a:rPr lang="ko-KR" altLang="en-US" sz="2400" b="1" dirty="0" err="1" smtClean="0">
                <a:latin typeface="HY강B" pitchFamily="18" charset="-127"/>
                <a:ea typeface="HY강B" pitchFamily="18" charset="-127"/>
              </a:rPr>
              <a:t>악비는</a:t>
            </a:r>
            <a:r>
              <a:rPr lang="ko-KR" altLang="en-US" sz="2400" b="1" dirty="0" smtClean="0">
                <a:latin typeface="HY강B" pitchFamily="18" charset="-127"/>
                <a:ea typeface="HY강B" pitchFamily="18" charset="-127"/>
              </a:rPr>
              <a:t> 외국 침략에 대항한 인물이 아니므로 </a:t>
            </a:r>
            <a:endParaRPr lang="en-US" altLang="ko-KR" sz="2400" b="1" dirty="0" smtClean="0">
              <a:latin typeface="HY강B" pitchFamily="18" charset="-127"/>
              <a:ea typeface="HY강B" pitchFamily="18" charset="-127"/>
            </a:endParaRPr>
          </a:p>
          <a:p>
            <a:pPr algn="ctr" fontAlgn="base">
              <a:buNone/>
            </a:pPr>
            <a:r>
              <a:rPr lang="ko-KR" altLang="en-US" sz="2400" b="1" dirty="0" smtClean="0">
                <a:latin typeface="HY강B" pitchFamily="18" charset="-127"/>
                <a:ea typeface="HY강B" pitchFamily="18" charset="-127"/>
              </a:rPr>
              <a:t>더 이상 민족영웅이라고 부를 수 없다</a:t>
            </a:r>
            <a:r>
              <a:rPr lang="en-US" altLang="ko-KR" sz="2400" b="1" dirty="0" smtClean="0">
                <a:latin typeface="HY강B" pitchFamily="18" charset="-127"/>
                <a:ea typeface="HY강B" pitchFamily="18" charset="-127"/>
              </a:rPr>
              <a:t>”</a:t>
            </a:r>
            <a:endParaRPr lang="en-US" altLang="ko-KR" sz="2400" dirty="0" smtClean="0">
              <a:latin typeface="HY강B" pitchFamily="18" charset="-127"/>
              <a:ea typeface="HY강B" pitchFamily="18" charset="-127"/>
            </a:endParaRPr>
          </a:p>
          <a:p>
            <a:pPr algn="just" fontAlgn="base"/>
            <a:endParaRPr lang="en-US" altLang="ko-KR" sz="2000" dirty="0" smtClean="0"/>
          </a:p>
          <a:p>
            <a:pPr algn="just" fontAlgn="base"/>
            <a:endParaRPr lang="en-US" altLang="ko-KR" sz="2000" dirty="0" smtClean="0"/>
          </a:p>
          <a:p>
            <a:endParaRPr lang="ko-KR" altLang="en-US" dirty="0">
              <a:latin typeface="양재벨라체M" pitchFamily="18" charset="-127"/>
              <a:ea typeface="양재벨라체M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현대 중국의 선택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C00000"/>
                </a:solidFill>
              </a:rPr>
              <a:t>‘</a:t>
            </a:r>
            <a:r>
              <a:rPr lang="ko-KR" altLang="en-US" dirty="0" err="1" smtClean="0">
                <a:solidFill>
                  <a:srgbClr val="C00000"/>
                </a:solidFill>
              </a:rPr>
              <a:t>악비는</a:t>
            </a:r>
            <a:r>
              <a:rPr lang="ko-KR" altLang="en-US" dirty="0" smtClean="0">
                <a:solidFill>
                  <a:srgbClr val="C00000"/>
                </a:solidFill>
              </a:rPr>
              <a:t> 더 이상 민족 영웅이 아니다</a:t>
            </a:r>
            <a:r>
              <a:rPr lang="en-US" altLang="ko-KR" dirty="0" smtClean="0">
                <a:solidFill>
                  <a:srgbClr val="C00000"/>
                </a:solidFill>
              </a:rPr>
              <a:t>!’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altLang="ko-KR" sz="1800" b="1" dirty="0" smtClean="0"/>
          </a:p>
          <a:p>
            <a:pPr algn="just"/>
            <a:r>
              <a:rPr lang="ko-KR" altLang="en-US" sz="1800" b="1" dirty="0" err="1" smtClean="0"/>
              <a:t>악비는</a:t>
            </a:r>
            <a:r>
              <a:rPr lang="ko-KR" altLang="en-US" sz="1800" b="1" dirty="0" smtClean="0"/>
              <a:t> 현재 중국의 민족문제와 관련한 갈등의 상징</a:t>
            </a:r>
            <a:endParaRPr lang="en-US" altLang="ko-KR" sz="1800" b="1" dirty="0" smtClean="0"/>
          </a:p>
          <a:p>
            <a:pPr algn="just">
              <a:buNone/>
            </a:pPr>
            <a:r>
              <a:rPr lang="en-US" altLang="ko-KR" sz="1800" b="1" dirty="0" smtClean="0"/>
              <a:t> </a:t>
            </a:r>
            <a:endParaRPr lang="ko-KR" altLang="en-US" sz="1800" dirty="0" smtClean="0"/>
          </a:p>
          <a:p>
            <a:pPr algn="just"/>
            <a:r>
              <a:rPr lang="ko-KR" altLang="en-US" sz="1800" dirty="0" smtClean="0"/>
              <a:t>청의 멸망과 함께 탄생한 중화민국은 한족의 민족적인 독립국가 형성이었고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이는 </a:t>
            </a:r>
            <a:r>
              <a:rPr lang="ko-KR" altLang="en-US" sz="1800" dirty="0" err="1" smtClean="0"/>
              <a:t>몽골ㆍ신강ㆍ티벳ㆍ청해</a:t>
            </a:r>
            <a:r>
              <a:rPr lang="ko-KR" altLang="en-US" sz="1800" dirty="0" smtClean="0"/>
              <a:t> 등의 다른 민족들도 독립국가를 구성할 수 있음을 의미한다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 algn="just"/>
            <a:endParaRPr lang="en-US" altLang="ko-KR" sz="1800" dirty="0" smtClean="0"/>
          </a:p>
          <a:p>
            <a:pPr algn="just"/>
            <a:r>
              <a:rPr lang="ko-KR" altLang="en-US" sz="1800" dirty="0" smtClean="0"/>
              <a:t>이에 중화민국은 청의 영역을 중국의 영역으로 하고</a:t>
            </a:r>
            <a:r>
              <a:rPr lang="en-US" altLang="ko-KR" sz="1800" dirty="0" smtClean="0"/>
              <a:t>, </a:t>
            </a:r>
          </a:p>
          <a:p>
            <a:pPr algn="just">
              <a:buNone/>
            </a:pPr>
            <a:r>
              <a:rPr lang="en-US" altLang="ko-KR" sz="1800" dirty="0" smtClean="0"/>
              <a:t>	</a:t>
            </a:r>
            <a:r>
              <a:rPr lang="ko-KR" altLang="en-US" sz="1800" dirty="0" smtClean="0"/>
              <a:t>그 안의 거주민을 국민으로 하는 국가를 구상하고</a:t>
            </a:r>
            <a:r>
              <a:rPr lang="en-US" altLang="ko-KR" sz="1800" dirty="0" smtClean="0"/>
              <a:t>, </a:t>
            </a:r>
          </a:p>
          <a:p>
            <a:pPr algn="just">
              <a:buNone/>
            </a:pPr>
            <a:r>
              <a:rPr lang="en-US" altLang="ko-KR" sz="1800" dirty="0" smtClean="0"/>
              <a:t>	</a:t>
            </a:r>
            <a:r>
              <a:rPr lang="ko-KR" altLang="en-US" sz="1800" dirty="0" smtClean="0"/>
              <a:t>그 집단을 ‘중화민족’이라 하여 한족을 중심으로 소수민족을 동화시키고자 한 것이다</a:t>
            </a:r>
            <a:r>
              <a:rPr lang="en-US" altLang="ko-KR" sz="1800" dirty="0" smtClean="0"/>
              <a:t>. 	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악비의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민족영웅론에</a:t>
            </a:r>
            <a:r>
              <a:rPr lang="ko-KR" altLang="en-US" dirty="0" smtClean="0"/>
              <a:t> 대한 갈등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ko-KR" dirty="0" smtClean="0"/>
              <a:t>1-1. </a:t>
            </a:r>
            <a:r>
              <a:rPr lang="ko-KR" altLang="en-US" dirty="0" smtClean="0"/>
              <a:t>송의 문치주의 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문관 우대와 무의 경시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)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ko-KR" dirty="0" smtClean="0"/>
              <a:t>1-2. </a:t>
            </a:r>
            <a:r>
              <a:rPr lang="ko-KR" altLang="en-US" dirty="0" smtClean="0"/>
              <a:t>북송의 대외관계</a:t>
            </a:r>
            <a:endParaRPr lang="en-US" altLang="ko-KR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ko-KR" dirty="0" smtClean="0"/>
              <a:t>1-3. </a:t>
            </a:r>
            <a:r>
              <a:rPr lang="ko-KR" altLang="en-US" dirty="0" smtClean="0"/>
              <a:t>금의 출현과 북송의 멸망 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(1127, 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정강의 변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)</a:t>
            </a:r>
            <a:endParaRPr lang="ko-KR" altLang="en-US" sz="2400" dirty="0">
              <a:latin typeface="양재벨라체M" pitchFamily="18" charset="-127"/>
              <a:ea typeface="양재벨라체M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시대배경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14"/>
    </mc:Choice>
    <mc:Fallback xmlns="">
      <p:transition spd="slow" advTm="1601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endParaRPr lang="en-US" altLang="ko-KR" sz="2000" dirty="0" smtClean="0">
              <a:solidFill>
                <a:srgbClr val="C00000"/>
              </a:solidFill>
              <a:latin typeface="양재깨비체B" pitchFamily="18" charset="-127"/>
              <a:ea typeface="양재깨비체B" pitchFamily="18" charset="-127"/>
            </a:endParaRPr>
          </a:p>
          <a:p>
            <a:pPr marL="109728" indent="0" algn="just" fontAlgn="base">
              <a:buNone/>
            </a:pPr>
            <a:r>
              <a:rPr lang="en-US" altLang="ko-KR" sz="2000" dirty="0" smtClean="0">
                <a:solidFill>
                  <a:srgbClr val="C00000"/>
                </a:solidFill>
                <a:latin typeface="양재깨비체B" pitchFamily="18" charset="-127"/>
                <a:ea typeface="양재깨비체B" pitchFamily="18" charset="-127"/>
              </a:rPr>
              <a:t>	</a:t>
            </a:r>
            <a:r>
              <a:rPr lang="ko-KR" altLang="en-US" sz="2000" dirty="0" smtClean="0">
                <a:solidFill>
                  <a:srgbClr val="C00000"/>
                </a:solidFill>
                <a:latin typeface="양재깨비체B" pitchFamily="18" charset="-127"/>
                <a:ea typeface="양재깨비체B" pitchFamily="18" charset="-127"/>
              </a:rPr>
              <a:t>현 중국 영토</a:t>
            </a:r>
            <a:r>
              <a:rPr lang="en-US" altLang="ko-KR" sz="2000" dirty="0" smtClean="0"/>
              <a:t> </a:t>
            </a:r>
            <a:r>
              <a:rPr lang="ko-KR" altLang="en-US" sz="2000" dirty="0" smtClean="0">
                <a:solidFill>
                  <a:srgbClr val="C00000"/>
                </a:solidFill>
                <a:latin typeface="양재깨비체B" pitchFamily="18" charset="-127"/>
                <a:ea typeface="양재깨비체B" pitchFamily="18" charset="-127"/>
              </a:rPr>
              <a:t>안의 집단은 모두 </a:t>
            </a:r>
            <a:r>
              <a:rPr lang="ko-KR" altLang="en-US" sz="2000" dirty="0" err="1" smtClean="0">
                <a:solidFill>
                  <a:srgbClr val="C00000"/>
                </a:solidFill>
                <a:latin typeface="양재깨비체B" pitchFamily="18" charset="-127"/>
                <a:ea typeface="양재깨비체B" pitchFamily="18" charset="-127"/>
              </a:rPr>
              <a:t>중화민족이며</a:t>
            </a:r>
            <a:r>
              <a:rPr lang="en-US" altLang="ko-KR" sz="2000" dirty="0" smtClean="0">
                <a:solidFill>
                  <a:srgbClr val="C00000"/>
                </a:solidFill>
                <a:latin typeface="양재깨비체B" pitchFamily="18" charset="-127"/>
                <a:ea typeface="양재깨비체B" pitchFamily="18" charset="-127"/>
              </a:rPr>
              <a:t>, </a:t>
            </a:r>
          </a:p>
          <a:p>
            <a:pPr marL="109728" indent="0" algn="just" fontAlgn="base">
              <a:buNone/>
            </a:pPr>
            <a:r>
              <a:rPr lang="en-US" altLang="ko-KR" sz="2000" dirty="0">
                <a:solidFill>
                  <a:srgbClr val="C00000"/>
                </a:solidFill>
                <a:latin typeface="양재깨비체B" pitchFamily="18" charset="-127"/>
                <a:ea typeface="양재깨비체B" pitchFamily="18" charset="-127"/>
              </a:rPr>
              <a:t>	</a:t>
            </a:r>
            <a:r>
              <a:rPr lang="ko-KR" altLang="en-US" sz="2000" dirty="0" err="1" smtClean="0">
                <a:solidFill>
                  <a:srgbClr val="C00000"/>
                </a:solidFill>
                <a:latin typeface="양재깨비체B" pitchFamily="18" charset="-127"/>
                <a:ea typeface="양재깨비체B" pitchFamily="18" charset="-127"/>
              </a:rPr>
              <a:t>영토안의</a:t>
            </a:r>
            <a:r>
              <a:rPr lang="ko-KR" altLang="en-US" sz="2000" dirty="0" smtClean="0">
                <a:solidFill>
                  <a:srgbClr val="C00000"/>
                </a:solidFill>
                <a:latin typeface="양재깨비체B" pitchFamily="18" charset="-127"/>
                <a:ea typeface="양재깨비체B" pitchFamily="18" charset="-127"/>
              </a:rPr>
              <a:t> 과거 역사는 모두 중화민족의 역사다</a:t>
            </a:r>
            <a:r>
              <a:rPr lang="en-US" altLang="ko-KR" sz="2000" dirty="0" smtClean="0">
                <a:solidFill>
                  <a:srgbClr val="C00000"/>
                </a:solidFill>
                <a:latin typeface="양재깨비체B" pitchFamily="18" charset="-127"/>
                <a:ea typeface="양재깨비체B" pitchFamily="18" charset="-127"/>
              </a:rPr>
              <a:t>!</a:t>
            </a:r>
            <a:endParaRPr lang="en-US" altLang="ko-KR" sz="2000" dirty="0" smtClean="0"/>
          </a:p>
          <a:p>
            <a:pPr algn="just" fontAlgn="base">
              <a:buNone/>
            </a:pPr>
            <a:r>
              <a:rPr lang="en-US" altLang="ko-KR" sz="2000" dirty="0" smtClean="0"/>
              <a:t>	</a:t>
            </a:r>
          </a:p>
          <a:p>
            <a:pPr algn="just" fontAlgn="base">
              <a:buNone/>
            </a:pPr>
            <a:endParaRPr lang="en-US" altLang="ko-KR" sz="1800" dirty="0" smtClean="0"/>
          </a:p>
          <a:p>
            <a:pPr algn="just" fontAlgn="base">
              <a:buNone/>
            </a:pPr>
            <a:r>
              <a:rPr lang="ko-KR" altLang="en-US" sz="1800" dirty="0" smtClean="0"/>
              <a:t>현재 중국은 민족 갈등이 첨예한 다민족통일국가로서 </a:t>
            </a:r>
            <a:endParaRPr lang="en-US" altLang="ko-KR" sz="1800" dirty="0" smtClean="0"/>
          </a:p>
          <a:p>
            <a:pPr algn="just" fontAlgn="base">
              <a:buNone/>
            </a:pPr>
            <a:r>
              <a:rPr lang="ko-KR" altLang="en-US" sz="1800" dirty="0" smtClean="0"/>
              <a:t>정치적 갈등을 해소하기 위해 </a:t>
            </a:r>
            <a:endParaRPr lang="en-US" altLang="ko-KR" sz="1800" dirty="0" smtClean="0"/>
          </a:p>
          <a:p>
            <a:pPr algn="just" fontAlgn="base">
              <a:buNone/>
            </a:pPr>
            <a:r>
              <a:rPr lang="ko-KR" altLang="en-US" sz="1800" dirty="0" smtClean="0"/>
              <a:t>현재 중국 영토 안의 과거 역사를 모두 중국의 역사로 간주하는 </a:t>
            </a:r>
            <a:endParaRPr lang="en-US" altLang="ko-KR" sz="1800" dirty="0" smtClean="0"/>
          </a:p>
          <a:p>
            <a:pPr algn="just" fontAlgn="base">
              <a:buNone/>
            </a:pPr>
            <a:r>
              <a:rPr lang="ko-KR" altLang="en-US" sz="1800" dirty="0" smtClean="0"/>
              <a:t>역사 왜곡을 서슴지 않는다</a:t>
            </a:r>
            <a:r>
              <a:rPr lang="en-US" altLang="ko-KR" sz="1800" dirty="0" smtClean="0"/>
              <a:t>.</a:t>
            </a:r>
          </a:p>
          <a:p>
            <a:pPr algn="just" fontAlgn="base">
              <a:buNone/>
            </a:pPr>
            <a:endParaRPr lang="en-US" altLang="ko-KR" sz="1800" dirty="0" smtClean="0"/>
          </a:p>
          <a:p>
            <a:pPr algn="just" fontAlgn="base">
              <a:buNone/>
            </a:pPr>
            <a:r>
              <a:rPr lang="ko-KR" altLang="en-US" sz="1800" dirty="0" smtClean="0"/>
              <a:t>이에 따르면 </a:t>
            </a:r>
            <a:r>
              <a:rPr lang="ko-KR" altLang="en-US" sz="1800" dirty="0" err="1" smtClean="0"/>
              <a:t>악비를</a:t>
            </a:r>
            <a:r>
              <a:rPr lang="ko-KR" altLang="en-US" sz="1800" dirty="0" smtClean="0"/>
              <a:t> 비롯한 인물들은 민족 내부의 화평을 배척하고 무력으로 </a:t>
            </a:r>
            <a:endParaRPr lang="en-US" altLang="ko-KR" sz="1800" dirty="0" smtClean="0"/>
          </a:p>
          <a:p>
            <a:pPr algn="just" fontAlgn="base">
              <a:buNone/>
            </a:pPr>
            <a:r>
              <a:rPr lang="ko-KR" altLang="en-US" sz="1800" dirty="0" smtClean="0"/>
              <a:t>혼란을 부추긴 사람이 되는 모순이 있지만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그럼에도 교육부는 </a:t>
            </a:r>
            <a:r>
              <a:rPr lang="ko-KR" altLang="en-US" sz="1800" dirty="0" err="1" smtClean="0"/>
              <a:t>악비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문천상</a:t>
            </a:r>
            <a:r>
              <a:rPr lang="en-US" altLang="ko-KR" sz="1800" dirty="0" smtClean="0"/>
              <a:t>, </a:t>
            </a:r>
          </a:p>
          <a:p>
            <a:pPr algn="just" fontAlgn="base">
              <a:buNone/>
            </a:pPr>
            <a:r>
              <a:rPr lang="ko-KR" altLang="en-US" sz="1800" dirty="0" err="1" smtClean="0"/>
              <a:t>정성공</a:t>
            </a:r>
            <a:r>
              <a:rPr lang="ko-KR" altLang="en-US" sz="1800" dirty="0" smtClean="0"/>
              <a:t> 등은 더이상 민족 영웅이 아니라는 정치적 선택으로 역사를 규정한다</a:t>
            </a:r>
            <a:r>
              <a:rPr lang="en-US" altLang="ko-KR" sz="1800" dirty="0" smtClean="0"/>
              <a:t>. </a:t>
            </a:r>
            <a:endParaRPr lang="ko-KR" altLang="en-US" sz="1800" dirty="0" smtClean="0"/>
          </a:p>
          <a:p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‘ 다민족통일국가’와  ‘중화민족’의 모순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이민족 출신의 무인 절도사가 주도하는 당말오대唐末五代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송 태조의 </a:t>
            </a:r>
            <a:r>
              <a:rPr lang="ko-KR" altLang="en-US" sz="2000" dirty="0" err="1" smtClean="0"/>
              <a:t>배주석병권</a:t>
            </a:r>
            <a:r>
              <a:rPr lang="ko-KR" altLang="en-US" sz="2000" dirty="0" err="1" smtClean="0">
                <a:latin typeface="+mn-ea"/>
              </a:rPr>
              <a:t>杯酒釋兵權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err="1" smtClean="0"/>
              <a:t>과거제를</a:t>
            </a:r>
            <a:r>
              <a:rPr lang="ko-KR" altLang="en-US" sz="2000" dirty="0" smtClean="0"/>
              <a:t> 통해 문신관료체제 정비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문관 우위의 관료제</a:t>
            </a:r>
            <a:r>
              <a:rPr lang="en-US" altLang="ko-KR" sz="2000" dirty="0" smtClean="0"/>
              <a:t>)</a:t>
            </a:r>
          </a:p>
          <a:p>
            <a:pPr marL="109728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>
                <a:latin typeface="양재벨라체M" panose="02020603020101020101" pitchFamily="18" charset="-127"/>
                <a:ea typeface="양재벨라체M" panose="02020603020101020101" pitchFamily="18" charset="-127"/>
              </a:rPr>
              <a:t>		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서민출신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09728" indent="0">
              <a:buNone/>
            </a:pP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신흥 지주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09728" indent="0">
              <a:buNone/>
            </a:pP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학자적 관료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논어 맹자 대학 중용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>
              <a:buNone/>
            </a:pP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송의 문치주의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372200" y="3140968"/>
            <a:ext cx="2088232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사대부</a:t>
            </a:r>
            <a:endParaRPr lang="ko-KR" altLang="en-US" sz="20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81944" y="4587090"/>
            <a:ext cx="7200800" cy="165618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2000" dirty="0" smtClean="0">
                <a:latin typeface="양재깨비체B" pitchFamily="18" charset="-127"/>
                <a:ea typeface="양재깨비체B" pitchFamily="18" charset="-127"/>
              </a:rPr>
              <a:t>  </a:t>
            </a:r>
            <a:r>
              <a:rPr lang="ko-KR" altLang="en-US" sz="2200" dirty="0" smtClean="0">
                <a:latin typeface="양재깨비체B" pitchFamily="18" charset="-127"/>
                <a:ea typeface="양재깨비체B" pitchFamily="18" charset="-127"/>
              </a:rPr>
              <a:t>송은 </a:t>
            </a:r>
            <a:r>
              <a:rPr lang="ko-KR" altLang="en-US" sz="2200" dirty="0" err="1">
                <a:latin typeface="양재깨비체B" pitchFamily="18" charset="-127"/>
                <a:ea typeface="양재깨비체B" pitchFamily="18" charset="-127"/>
              </a:rPr>
              <a:t>당말오대의</a:t>
            </a:r>
            <a:r>
              <a:rPr lang="ko-KR" altLang="en-US" sz="2200" dirty="0">
                <a:latin typeface="양재깨비체B" pitchFamily="18" charset="-127"/>
                <a:ea typeface="양재깨비체B" pitchFamily="18" charset="-127"/>
              </a:rPr>
              <a:t> </a:t>
            </a:r>
            <a:r>
              <a:rPr lang="ko-KR" altLang="en-US" sz="2200" dirty="0" err="1">
                <a:latin typeface="양재깨비체B" pitchFamily="18" charset="-127"/>
                <a:ea typeface="양재깨비체B" pitchFamily="18" charset="-127"/>
              </a:rPr>
              <a:t>무인시대를</a:t>
            </a:r>
            <a:r>
              <a:rPr lang="ko-KR" altLang="en-US" sz="2200" dirty="0">
                <a:latin typeface="양재깨비체B" pitchFamily="18" charset="-127"/>
                <a:ea typeface="양재깨비체B" pitchFamily="18" charset="-127"/>
              </a:rPr>
              <a:t> 극복하고 </a:t>
            </a:r>
            <a:endParaRPr lang="en-US" altLang="ko-KR" sz="2200" dirty="0">
              <a:latin typeface="양재깨비체B" pitchFamily="18" charset="-127"/>
              <a:ea typeface="양재깨비체B" pitchFamily="18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sz="2200" dirty="0" smtClean="0">
                <a:latin typeface="양재깨비체B" pitchFamily="18" charset="-127"/>
                <a:ea typeface="양재깨비체B" pitchFamily="18" charset="-127"/>
              </a:rPr>
              <a:t>    학자적인 </a:t>
            </a:r>
            <a:r>
              <a:rPr lang="ko-KR" altLang="en-US" sz="2200" dirty="0">
                <a:latin typeface="양재깨비체B" pitchFamily="18" charset="-127"/>
                <a:ea typeface="양재깨비체B" pitchFamily="18" charset="-127"/>
              </a:rPr>
              <a:t>사대부관료를 기반으로 문치주의를 확립</a:t>
            </a:r>
          </a:p>
        </p:txBody>
      </p:sp>
    </p:spTree>
    <p:extLst>
      <p:ext uri="{BB962C8B-B14F-4D97-AF65-F5344CB8AC3E}">
        <p14:creationId xmlns:p14="http://schemas.microsoft.com/office/powerpoint/2010/main" val="28256158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smtClean="0"/>
              <a:t>요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거란</a:t>
            </a:r>
            <a:r>
              <a:rPr lang="en-US" altLang="ko-KR" sz="2800" b="1" dirty="0" smtClean="0"/>
              <a:t>)	</a:t>
            </a:r>
            <a:r>
              <a:rPr lang="ko-KR" altLang="en-US" sz="2000" dirty="0" smtClean="0"/>
              <a:t>후진을 도운 대가로 </a:t>
            </a:r>
            <a:r>
              <a:rPr lang="ko-KR" altLang="en-US" sz="2000" dirty="0" err="1" smtClean="0"/>
              <a:t>연운</a:t>
            </a:r>
            <a:r>
              <a:rPr lang="en-US" altLang="ko-KR" sz="2000" dirty="0" smtClean="0"/>
              <a:t>16</a:t>
            </a:r>
            <a:r>
              <a:rPr lang="ko-KR" altLang="en-US" sz="2000" dirty="0" smtClean="0"/>
              <a:t>주 획득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		</a:t>
            </a:r>
            <a:r>
              <a:rPr lang="ko-KR" altLang="en-US" sz="2000" dirty="0" smtClean="0"/>
              <a:t>송은 </a:t>
            </a:r>
            <a:r>
              <a:rPr lang="ko-KR" altLang="en-US" sz="2000" dirty="0" err="1" smtClean="0"/>
              <a:t>연운</a:t>
            </a:r>
            <a:r>
              <a:rPr lang="en-US" altLang="ko-KR" sz="2000" dirty="0" smtClean="0"/>
              <a:t>16</a:t>
            </a:r>
            <a:r>
              <a:rPr lang="ko-KR" altLang="en-US" sz="2000" dirty="0" smtClean="0"/>
              <a:t>주 탈환에 실패 후 경제보복조치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		*</a:t>
            </a:r>
            <a:r>
              <a:rPr lang="ko-KR" altLang="en-US" sz="2000" dirty="0" err="1" smtClean="0">
                <a:latin typeface="양재깨비체B" pitchFamily="18" charset="-127"/>
                <a:ea typeface="양재깨비체B" pitchFamily="18" charset="-127"/>
              </a:rPr>
              <a:t>전연의</a:t>
            </a:r>
            <a:r>
              <a:rPr lang="ko-KR" altLang="en-US" sz="2000" dirty="0" smtClean="0">
                <a:latin typeface="양재깨비체B" pitchFamily="18" charset="-127"/>
                <a:ea typeface="양재깨비체B" pitchFamily="18" charset="-127"/>
              </a:rPr>
              <a:t> 맹 </a:t>
            </a:r>
            <a:r>
              <a:rPr lang="en-US" altLang="ko-KR" sz="1800" dirty="0" smtClean="0"/>
              <a:t>(1004) </a:t>
            </a:r>
            <a:r>
              <a:rPr lang="en-US" altLang="ko-KR" sz="2000" dirty="0" smtClean="0"/>
              <a:t>	</a:t>
            </a:r>
          </a:p>
          <a:p>
            <a:pPr>
              <a:buNone/>
            </a:pPr>
            <a:r>
              <a:rPr lang="en-US" altLang="ko-KR" sz="2000" dirty="0" smtClean="0"/>
              <a:t>				- </a:t>
            </a:r>
            <a:r>
              <a:rPr lang="ko-KR" altLang="en-US" sz="2000" dirty="0" smtClean="0"/>
              <a:t>송과 요는 형과 아우 관계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			- </a:t>
            </a:r>
            <a:r>
              <a:rPr lang="ko-KR" altLang="en-US" sz="2000" dirty="0" smtClean="0"/>
              <a:t>송이 요에게 매년 공납</a:t>
            </a:r>
            <a:endParaRPr lang="en-US" altLang="ko-KR" sz="2000" dirty="0" smtClean="0"/>
          </a:p>
          <a:p>
            <a:endParaRPr lang="en-US" altLang="ko-KR" sz="2800" b="1" dirty="0" smtClean="0"/>
          </a:p>
          <a:p>
            <a:r>
              <a:rPr lang="ko-KR" altLang="en-US" sz="2800" b="1" dirty="0" err="1" smtClean="0"/>
              <a:t>서하</a:t>
            </a:r>
            <a:r>
              <a:rPr lang="en-US" altLang="ko-KR" sz="3400" dirty="0" smtClean="0"/>
              <a:t>	</a:t>
            </a:r>
            <a:r>
              <a:rPr lang="en-US" altLang="ko-KR" sz="2000" dirty="0" smtClean="0"/>
              <a:t>*</a:t>
            </a:r>
            <a:r>
              <a:rPr lang="ko-KR" altLang="en-US" sz="2000" dirty="0" err="1" smtClean="0">
                <a:latin typeface="양재깨비체B" pitchFamily="18" charset="-127"/>
                <a:ea typeface="양재깨비체B" pitchFamily="18" charset="-127"/>
              </a:rPr>
              <a:t>서하와</a:t>
            </a:r>
            <a:r>
              <a:rPr lang="ko-KR" altLang="en-US" sz="2000" dirty="0" smtClean="0">
                <a:latin typeface="양재깨비체B" pitchFamily="18" charset="-127"/>
                <a:ea typeface="양재깨비체B" pitchFamily="18" charset="-127"/>
              </a:rPr>
              <a:t> 송의 화의 </a:t>
            </a:r>
            <a:r>
              <a:rPr lang="en-US" altLang="ko-KR" sz="1800" dirty="0" smtClean="0"/>
              <a:t>(1044)</a:t>
            </a:r>
          </a:p>
          <a:p>
            <a:pPr>
              <a:buNone/>
            </a:pPr>
            <a:r>
              <a:rPr lang="en-US" altLang="ko-KR" sz="2000" dirty="0" smtClean="0"/>
              <a:t>				- </a:t>
            </a:r>
            <a:r>
              <a:rPr lang="ko-KR" altLang="en-US" sz="2000" dirty="0" err="1" smtClean="0"/>
              <a:t>서하는</a:t>
            </a:r>
            <a:r>
              <a:rPr lang="ko-KR" altLang="en-US" sz="2000" dirty="0" smtClean="0"/>
              <a:t> 황제 칭호를 취소하고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			- </a:t>
            </a:r>
            <a:r>
              <a:rPr lang="ko-KR" altLang="en-US" sz="2000" dirty="0" smtClean="0"/>
              <a:t>송은 매년 </a:t>
            </a:r>
            <a:r>
              <a:rPr lang="ko-KR" altLang="en-US" sz="2000" dirty="0" err="1" smtClean="0"/>
              <a:t>세폐를</a:t>
            </a:r>
            <a:r>
              <a:rPr lang="ko-KR" altLang="en-US" sz="2000" dirty="0" smtClean="0"/>
              <a:t> 공납</a:t>
            </a:r>
            <a:endParaRPr lang="en-US" altLang="ko-KR" sz="2000" dirty="0" smtClean="0"/>
          </a:p>
          <a:p>
            <a:endParaRPr lang="en-US" altLang="ko-KR" sz="32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북송의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대외관계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987824" y="5228895"/>
            <a:ext cx="5544616" cy="155679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rPr>
              <a:t>	</a:t>
            </a:r>
            <a:r>
              <a:rPr lang="ko-KR" altLang="en-US" sz="2000" dirty="0" smtClean="0">
                <a:solidFill>
                  <a:schemeClr val="tx1"/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rPr>
              <a:t>요와 </a:t>
            </a:r>
            <a:r>
              <a:rPr lang="ko-KR" altLang="en-US" sz="2000" dirty="0" err="1" smtClean="0">
                <a:solidFill>
                  <a:schemeClr val="tx1"/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rPr>
              <a:t>서하에</a:t>
            </a:r>
            <a:r>
              <a:rPr lang="ko-KR" altLang="en-US" sz="2000" dirty="0" smtClean="0">
                <a:solidFill>
                  <a:schemeClr val="tx1"/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rPr>
              <a:t> 대한 막대한 </a:t>
            </a:r>
            <a:r>
              <a:rPr lang="ko-KR" altLang="en-US" sz="2000" dirty="0" err="1" smtClean="0">
                <a:solidFill>
                  <a:schemeClr val="tx1"/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rPr>
              <a:t>세폐</a:t>
            </a:r>
            <a:endParaRPr lang="en-US" altLang="ko-KR" sz="2000" dirty="0" smtClean="0">
              <a:solidFill>
                <a:schemeClr val="tx1"/>
              </a:solidFill>
              <a:latin typeface="양재깨비체B" panose="02020603020101020101" pitchFamily="18" charset="-127"/>
              <a:ea typeface="양재깨비체B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rPr>
              <a:t>	</a:t>
            </a:r>
            <a:r>
              <a:rPr lang="ko-KR" altLang="en-US" sz="2000" dirty="0" smtClean="0">
                <a:solidFill>
                  <a:schemeClr val="tx1"/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rPr>
              <a:t>급증하는 군사 유지비</a:t>
            </a:r>
            <a:endParaRPr lang="en-US" altLang="ko-KR" sz="2000" dirty="0" smtClean="0">
              <a:solidFill>
                <a:schemeClr val="tx1"/>
              </a:solidFill>
              <a:latin typeface="양재깨비체B" panose="02020603020101020101" pitchFamily="18" charset="-127"/>
              <a:ea typeface="양재깨비체B" panose="02020603020101020101" pitchFamily="18" charset="-127"/>
            </a:endParaRPr>
          </a:p>
          <a:p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송은 이를 어떻게 감당할 수 있었을까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?</a:t>
            </a:r>
            <a:endParaRPr lang="ko-KR" altLang="en-US" sz="2000" b="1" dirty="0">
              <a:solidFill>
                <a:srgbClr val="FF0000"/>
              </a:solidFill>
              <a:latin typeface="양재깨비체B" panose="02020603020101020101" pitchFamily="18" charset="-127"/>
              <a:ea typeface="양재깨비체B" panose="02020603020101020101" pitchFamily="18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송대</a:t>
            </a:r>
            <a:r>
              <a:rPr lang="ko-KR" altLang="en-US" dirty="0" smtClean="0"/>
              <a:t> 사회경제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농업생산력의 증대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농업생산성이 비약적으로 발달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		</a:t>
            </a:r>
            <a:r>
              <a:rPr lang="ko-KR" altLang="en-US" sz="2000" dirty="0" smtClean="0">
                <a:latin typeface="양재깨비체B" pitchFamily="18" charset="-127"/>
                <a:ea typeface="양재깨비체B" pitchFamily="18" charset="-127"/>
              </a:rPr>
              <a:t>경작토지 확충</a:t>
            </a:r>
            <a:r>
              <a:rPr lang="en-US" altLang="ko-KR" sz="2000" dirty="0" smtClean="0">
                <a:latin typeface="양재깨비체B" pitchFamily="18" charset="-127"/>
                <a:ea typeface="양재깨비체B" pitchFamily="18" charset="-127"/>
              </a:rPr>
              <a:t>, </a:t>
            </a:r>
            <a:r>
              <a:rPr lang="ko-KR" altLang="en-US" sz="2000" dirty="0" smtClean="0">
                <a:latin typeface="양재깨비체B" pitchFamily="18" charset="-127"/>
                <a:ea typeface="양재깨비체B" pitchFamily="18" charset="-127"/>
              </a:rPr>
              <a:t>품종의 다양화</a:t>
            </a:r>
            <a:endParaRPr lang="en-US" altLang="ko-KR" sz="2000" dirty="0" smtClean="0">
              <a:latin typeface="양재깨비체B" pitchFamily="18" charset="-127"/>
              <a:ea typeface="양재깨비체B" pitchFamily="18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양재깨비체B" pitchFamily="18" charset="-127"/>
                <a:ea typeface="양재깨비체B" pitchFamily="18" charset="-127"/>
              </a:rPr>
              <a:t>			</a:t>
            </a:r>
            <a:r>
              <a:rPr lang="ko-KR" altLang="en-US" sz="2000" dirty="0" smtClean="0">
                <a:latin typeface="양재깨비체B" pitchFamily="18" charset="-127"/>
                <a:ea typeface="양재깨비체B" pitchFamily="18" charset="-127"/>
              </a:rPr>
              <a:t>농기구발달 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쟁기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써래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가래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앙마</a:t>
            </a:r>
            <a:r>
              <a:rPr lang="en-US" altLang="ko-KR" sz="2000" dirty="0" smtClean="0"/>
              <a:t>,,)</a:t>
            </a:r>
            <a:endParaRPr lang="ko-KR" altLang="en-US" sz="2000" dirty="0" smtClean="0"/>
          </a:p>
          <a:p>
            <a:pPr>
              <a:buNone/>
            </a:pPr>
            <a:r>
              <a:rPr lang="en-US" altLang="ko-KR" sz="2000" dirty="0" smtClean="0">
                <a:latin typeface="양재깨비체B" pitchFamily="18" charset="-127"/>
                <a:ea typeface="양재깨비체B" pitchFamily="18" charset="-127"/>
              </a:rPr>
              <a:t>			</a:t>
            </a:r>
            <a:r>
              <a:rPr lang="ko-KR" altLang="en-US" sz="2000" dirty="0" smtClean="0">
                <a:latin typeface="양재깨비체B" pitchFamily="18" charset="-127"/>
                <a:ea typeface="양재깨비체B" pitchFamily="18" charset="-127"/>
              </a:rPr>
              <a:t>농사기법의 개발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윤작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시비법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모내기</a:t>
            </a:r>
            <a:r>
              <a:rPr lang="en-US" altLang="ko-KR" sz="2000" dirty="0" smtClean="0"/>
              <a:t>,,)</a:t>
            </a:r>
          </a:p>
          <a:p>
            <a:pPr>
              <a:buNone/>
            </a:pPr>
            <a:endParaRPr lang="en-US" altLang="ko-KR" sz="2000" b="1" dirty="0" smtClean="0"/>
          </a:p>
          <a:p>
            <a:pPr>
              <a:buNone/>
            </a:pPr>
            <a:endParaRPr lang="en-US" altLang="ko-KR" sz="2000" b="1" dirty="0" smtClean="0"/>
          </a:p>
          <a:p>
            <a:pPr>
              <a:buNone/>
            </a:pPr>
            <a:r>
              <a:rPr lang="ko-KR" altLang="en-US" sz="2000" b="1" dirty="0" err="1" smtClean="0"/>
              <a:t>송대</a:t>
            </a:r>
            <a:r>
              <a:rPr lang="ko-KR" altLang="en-US" sz="2000" dirty="0" err="1" smtClean="0"/>
              <a:t>에는</a:t>
            </a:r>
            <a:endParaRPr lang="en-US" altLang="ko-KR" sz="2000" dirty="0" smtClean="0"/>
          </a:p>
          <a:p>
            <a:pPr fontAlgn="base"/>
            <a:r>
              <a:rPr lang="ko-KR" altLang="en-US" sz="2000" dirty="0" err="1" smtClean="0"/>
              <a:t>전업화ㆍ상품화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지방적 특산화</a:t>
            </a:r>
            <a:endParaRPr lang="en-US" altLang="ko-KR" sz="2000" dirty="0" smtClean="0"/>
          </a:p>
          <a:p>
            <a:pPr fontAlgn="base">
              <a:buNone/>
            </a:pP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 		</a:t>
            </a:r>
            <a:r>
              <a:rPr lang="ko-KR" altLang="en-US" sz="1800" dirty="0" smtClean="0">
                <a:latin typeface="양재벨라체M" pitchFamily="18" charset="-127"/>
                <a:ea typeface="양재벨라체M" pitchFamily="18" charset="-127"/>
              </a:rPr>
              <a:t>강남의 차</a:t>
            </a:r>
            <a:r>
              <a:rPr lang="en-US" altLang="ko-KR" sz="1800" dirty="0" smtClean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1800" dirty="0" smtClean="0">
                <a:latin typeface="양재벨라체M" pitchFamily="18" charset="-127"/>
                <a:ea typeface="양재벨라체M" pitchFamily="18" charset="-127"/>
              </a:rPr>
              <a:t>장강 하류의 쌀</a:t>
            </a:r>
            <a:r>
              <a:rPr lang="en-US" altLang="ko-KR" sz="1800" dirty="0" smtClean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1800" dirty="0" smtClean="0">
                <a:latin typeface="양재벨라체M" pitchFamily="18" charset="-127"/>
                <a:ea typeface="양재벨라체M" pitchFamily="18" charset="-127"/>
              </a:rPr>
              <a:t>경덕진 도자기</a:t>
            </a:r>
            <a:r>
              <a:rPr lang="en-US" altLang="ko-KR" sz="1800" dirty="0" smtClean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1800" dirty="0" smtClean="0">
                <a:latin typeface="양재벨라체M" pitchFamily="18" charset="-127"/>
                <a:ea typeface="양재벨라체M" pitchFamily="18" charset="-127"/>
              </a:rPr>
              <a:t>산동 방직업</a:t>
            </a:r>
            <a:r>
              <a:rPr lang="en-US" altLang="ko-KR" sz="1800" dirty="0" smtClean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1800" dirty="0" smtClean="0">
                <a:latin typeface="양재벨라체M" pitchFamily="18" charset="-127"/>
                <a:ea typeface="양재벨라체M" pitchFamily="18" charset="-127"/>
              </a:rPr>
              <a:t>사천 비단 등</a:t>
            </a:r>
            <a:r>
              <a:rPr lang="en-US" altLang="ko-KR" sz="1800" dirty="0" smtClean="0">
                <a:latin typeface="양재벨라체M" pitchFamily="18" charset="-127"/>
                <a:ea typeface="양재벨라체M" pitchFamily="18" charset="-127"/>
              </a:rPr>
              <a:t> </a:t>
            </a:r>
            <a:endParaRPr lang="ko-KR" altLang="en-US" sz="1800" dirty="0" smtClean="0">
              <a:latin typeface="양재벨라체M" pitchFamily="18" charset="-127"/>
              <a:ea typeface="양재벨라체M" pitchFamily="18" charset="-127"/>
            </a:endParaRPr>
          </a:p>
          <a:p>
            <a:r>
              <a:rPr lang="ko-KR" altLang="en-US" sz="2000" dirty="0" smtClean="0"/>
              <a:t>전국적 유통망과 상업도시 발전 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방제 시제의 붕괴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)</a:t>
            </a:r>
          </a:p>
          <a:p>
            <a:r>
              <a:rPr lang="ko-KR" altLang="en-US" sz="2000" dirty="0" smtClean="0"/>
              <a:t>교역을 위한 </a:t>
            </a:r>
            <a:r>
              <a:rPr lang="ko-KR" altLang="en-US" sz="2000" u="sng" dirty="0" smtClean="0"/>
              <a:t>동전 주조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지폐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교자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사용</a:t>
            </a:r>
            <a:endParaRPr lang="ko-KR" altLang="en-US" sz="2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99792" y="5733256"/>
            <a:ext cx="5472608" cy="8748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en-US" altLang="ko-KR" sz="2400" dirty="0"/>
          </a:p>
          <a:p>
            <a:pPr lvl="1" algn="ctr"/>
            <a:r>
              <a:rPr lang="ko-KR" altLang="en-US" sz="2400" dirty="0" err="1" smtClean="0">
                <a:latin typeface="HY견명조" pitchFamily="18" charset="-127"/>
                <a:ea typeface="HY견명조" pitchFamily="18" charset="-127"/>
              </a:rPr>
              <a:t>장택단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청명상하도淸明上河圖</a:t>
            </a:r>
            <a:endParaRPr lang="en-US" altLang="ko-KR" sz="2400" dirty="0">
              <a:latin typeface="HY견명조" pitchFamily="18" charset="-127"/>
              <a:ea typeface="HY견명조" pitchFamily="18" charset="-127"/>
            </a:endParaRPr>
          </a:p>
          <a:p>
            <a:pPr lvl="1"/>
            <a:endParaRPr lang="ko-KR" altLang="en-US" sz="2400" dirty="0">
              <a:latin typeface="양재벨라체M" pitchFamily="18" charset="-127"/>
              <a:ea typeface="양재벨라체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76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북송말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장택단의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그림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청명절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수도 개봉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변경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 풍경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24.6cm,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가로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528cm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긴 두루마리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형태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550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여 명의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사람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소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•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말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•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노새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•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낙타 등의 가축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5-60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마리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수레와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가마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여대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크고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작은 배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여 척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등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spcBef>
                <a:spcPct val="0"/>
              </a:spcBef>
            </a:pPr>
            <a:r>
              <a:rPr lang="ko-KR" altLang="en-US" sz="2800" dirty="0" smtClean="0">
                <a:latin typeface="HY견명조" pitchFamily="18" charset="-127"/>
                <a:ea typeface="HY견명조" pitchFamily="18" charset="-127"/>
              </a:rPr>
              <a:t>청명상하도淸明上河圖</a:t>
            </a:r>
            <a:endParaRPr lang="ko-KR" altLang="en-US" dirty="0"/>
          </a:p>
        </p:txBody>
      </p:sp>
      <p:pic>
        <p:nvPicPr>
          <p:cNvPr id="4" name="그림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0792"/>
            <a:ext cx="9144000" cy="63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7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금</a:t>
            </a:r>
            <a:r>
              <a:rPr lang="en-US" altLang="ko-KR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여진</a:t>
            </a:r>
            <a:r>
              <a:rPr lang="en-US" altLang="ko-KR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000" dirty="0" smtClean="0"/>
              <a:t>의 건국</a:t>
            </a:r>
            <a:r>
              <a:rPr lang="en-US" altLang="ko-KR" sz="1800" dirty="0" smtClean="0"/>
              <a:t>(1115, </a:t>
            </a:r>
            <a:r>
              <a:rPr lang="ko-KR" altLang="en-US" sz="1800" dirty="0" err="1" smtClean="0"/>
              <a:t>완안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아골타</a:t>
            </a:r>
            <a:r>
              <a:rPr lang="en-US" altLang="ko-KR" sz="1800" dirty="0" smtClean="0"/>
              <a:t>)</a:t>
            </a:r>
          </a:p>
          <a:p>
            <a:endParaRPr lang="en-US" altLang="ko-KR" sz="2000" b="1" dirty="0" smtClean="0"/>
          </a:p>
          <a:p>
            <a:pPr algn="just"/>
            <a:r>
              <a:rPr lang="ko-KR" altLang="en-US" sz="2000" dirty="0" smtClean="0"/>
              <a:t>송과 금의 해상맹약</a:t>
            </a:r>
            <a:r>
              <a:rPr lang="en-US" altLang="ko-KR" sz="2000" dirty="0" smtClean="0"/>
              <a:t>(1120)	</a:t>
            </a:r>
          </a:p>
          <a:p>
            <a:pPr algn="just">
              <a:buNone/>
            </a:pPr>
            <a:r>
              <a:rPr lang="en-US" altLang="ko-KR" sz="2000" dirty="0" smtClean="0"/>
              <a:t>			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금과 송이 요를 협공할 것을 약조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>
              <a:buNone/>
            </a:pP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		-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금은 요의 서경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대동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을 함락하고 송은 실패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>
              <a:buNone/>
            </a:pP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		-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송은 금의 지원을 요청하여 연경을 점령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>
              <a:buNone/>
            </a:pP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	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송은 금과의 약조를 이행하지 않고 요에 밀서 전달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000" dirty="0" smtClean="0">
              <a:latin typeface="양재벨라체M" panose="02020603020101020101" pitchFamily="18" charset="-127"/>
              <a:ea typeface="양재벨라체M" panose="02020603020101020101" pitchFamily="18" charset="-127"/>
            </a:endParaRPr>
          </a:p>
          <a:p>
            <a:endParaRPr lang="en-US" altLang="ko-KR" sz="2000" dirty="0" smtClean="0"/>
          </a:p>
          <a:p>
            <a:r>
              <a:rPr lang="ko-KR" altLang="en-US" sz="2000" b="1" dirty="0" smtClean="0">
                <a:latin typeface="양재깨비체B" pitchFamily="18" charset="-127"/>
                <a:ea typeface="양재깨비체B" pitchFamily="18" charset="-127"/>
              </a:rPr>
              <a:t>정강의 변</a:t>
            </a:r>
            <a:r>
              <a:rPr lang="en-US" altLang="ko-KR" sz="2000" dirty="0" smtClean="0"/>
              <a:t>(1127) 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ko-KR" sz="2000" dirty="0" smtClean="0"/>
              <a:t>		</a:t>
            </a:r>
            <a:r>
              <a:rPr lang="ko-KR" altLang="en-US" sz="2000" dirty="0" smtClean="0"/>
              <a:t>금은 송의 황족과 관료 기술자 등 </a:t>
            </a:r>
            <a:r>
              <a:rPr lang="en-US" altLang="ko-KR" sz="2000" dirty="0" smtClean="0"/>
              <a:t>3</a:t>
            </a:r>
            <a:r>
              <a:rPr lang="ko-KR" altLang="en-US" sz="2000" dirty="0" err="1" smtClean="0"/>
              <a:t>천여명을</a:t>
            </a:r>
            <a:r>
              <a:rPr lang="ko-KR" altLang="en-US" sz="2000" dirty="0" smtClean="0"/>
              <a:t> 압송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	</a:t>
            </a:r>
            <a:r>
              <a:rPr lang="ko-KR" altLang="en-US" sz="2000" dirty="0" smtClean="0"/>
              <a:t>북송 멸망</a:t>
            </a:r>
            <a:r>
              <a:rPr lang="en-US" altLang="ko-KR" sz="2000" dirty="0" smtClean="0"/>
              <a:t>	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1-3. </a:t>
            </a:r>
            <a:r>
              <a:rPr lang="ko-KR" altLang="en-US" dirty="0" smtClean="0"/>
              <a:t>금의 출현과 북송의 멸망</a:t>
            </a:r>
            <a:endParaRPr lang="ko-KR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송의 문치주의 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문관 우대와 武의 경시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풍류황제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휘종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무인에</a:t>
            </a:r>
            <a:r>
              <a:rPr lang="ko-KR" altLang="en-US" sz="2000" dirty="0" smtClean="0"/>
              <a:t> 대한 유교적 경멸과 두려움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800" dirty="0" smtClean="0"/>
              <a:t>		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금에 대한 송의 군사대응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이강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종택 등이 금군 격퇴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				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종사도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20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만의 원군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				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송의 자발적 구원군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1">
              <a:buNone/>
            </a:pP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그럼에도 송은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이강을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해직하고 구원군을 저지한 후  금과 화약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/>
            <a:endParaRPr lang="en-US" altLang="ko-KR" sz="2400" dirty="0" smtClean="0"/>
          </a:p>
          <a:p>
            <a:pPr algn="just"/>
            <a:r>
              <a:rPr lang="ko-KR" altLang="en-US" sz="2000" dirty="0" smtClean="0">
                <a:latin typeface="+mn-ea"/>
              </a:rPr>
              <a:t>북방 질서에 대해 무지 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 smtClean="0"/>
              <a:t>2. </a:t>
            </a:r>
            <a:r>
              <a:rPr lang="ko-KR" altLang="en-US" sz="3500" dirty="0" smtClean="0"/>
              <a:t>왜 백만 군대로 </a:t>
            </a:r>
            <a:r>
              <a:rPr lang="en-US" altLang="ko-KR" sz="3500" dirty="0" smtClean="0"/>
              <a:t>6</a:t>
            </a:r>
            <a:r>
              <a:rPr lang="ko-KR" altLang="en-US" sz="3500" dirty="0" smtClean="0"/>
              <a:t>만을 막지 못한 걸까</a:t>
            </a:r>
            <a:endParaRPr lang="ko-KR" altLang="en-US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000" dirty="0" smtClean="0"/>
              <a:t>환관 동관과 재상 채경의 전횡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err="1" smtClean="0"/>
              <a:t>응봉국</a:t>
            </a:r>
            <a:r>
              <a:rPr lang="ko-KR" altLang="en-US" sz="1400" dirty="0" err="1" smtClean="0"/>
              <a:t>應奉局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화석강</a:t>
            </a:r>
            <a:r>
              <a:rPr lang="ko-KR" altLang="en-US" sz="1400" dirty="0" err="1" smtClean="0"/>
              <a:t>花石綱</a:t>
            </a:r>
            <a:endParaRPr lang="en-US" altLang="ko-KR" sz="1400" dirty="0" smtClean="0"/>
          </a:p>
          <a:p>
            <a:endParaRPr lang="en-US" altLang="ko-KR" sz="2000" dirty="0" smtClean="0"/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민중들의 반란</a:t>
            </a:r>
            <a:endParaRPr lang="en-US" altLang="ko-KR" sz="2000" dirty="0" smtClean="0">
              <a:latin typeface="+mn-ea"/>
            </a:endParaRPr>
          </a:p>
          <a:p>
            <a:pPr>
              <a:buNone/>
            </a:pPr>
            <a:r>
              <a:rPr lang="en-US" altLang="ko-KR" sz="2400" dirty="0" smtClean="0">
                <a:latin typeface="양재깨비체B" pitchFamily="18" charset="-127"/>
                <a:ea typeface="양재깨비체B" pitchFamily="18" charset="-127"/>
              </a:rPr>
              <a:t>	</a:t>
            </a:r>
            <a:r>
              <a:rPr lang="en-US" altLang="ko-KR" sz="2000" dirty="0" smtClean="0">
                <a:latin typeface="양재깨비체B" pitchFamily="18" charset="-127"/>
                <a:ea typeface="양재깨비체B" pitchFamily="18" charset="-127"/>
              </a:rPr>
              <a:t>	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방랍의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난</a:t>
            </a:r>
            <a:r>
              <a:rPr lang="ko-KR" altLang="en-US" sz="2000" dirty="0" smtClean="0">
                <a:latin typeface="양재깨비체B" pitchFamily="18" charset="-127"/>
                <a:ea typeface="양재깨비체B" pitchFamily="18" charset="-127"/>
              </a:rPr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절강</a:t>
            </a:r>
            <a:r>
              <a:rPr lang="ko-KR" altLang="en-US" sz="1800" dirty="0" smtClean="0"/>
              <a:t> 목주</a:t>
            </a:r>
            <a:r>
              <a:rPr lang="en-US" altLang="ko-KR" sz="1800" dirty="0" smtClean="0"/>
              <a:t>)</a:t>
            </a:r>
          </a:p>
          <a:p>
            <a:pPr algn="just">
              <a:buNone/>
            </a:pPr>
            <a:r>
              <a:rPr lang="ko-KR" altLang="en-US" sz="2400" dirty="0" smtClean="0"/>
              <a:t>  </a:t>
            </a:r>
            <a:r>
              <a:rPr lang="en-US" altLang="ko-KR" sz="2400" dirty="0" smtClean="0"/>
              <a:t>			</a:t>
            </a:r>
            <a:r>
              <a:rPr lang="ko-KR" altLang="en-US" sz="2000" dirty="0" smtClean="0">
                <a:latin typeface="궁서" pitchFamily="18" charset="-127"/>
                <a:ea typeface="궁서" pitchFamily="18" charset="-127"/>
              </a:rPr>
              <a:t>반란군들은</a:t>
            </a:r>
            <a:r>
              <a:rPr lang="en-US" altLang="ko-KR" sz="2000" dirty="0" smtClean="0"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2000" dirty="0" smtClean="0">
                <a:latin typeface="궁서" pitchFamily="18" charset="-127"/>
                <a:ea typeface="궁서" pitchFamily="18" charset="-127"/>
              </a:rPr>
              <a:t>관리를 살육하고 사지를 절단하였으며</a:t>
            </a:r>
            <a:r>
              <a:rPr lang="en-US" altLang="ko-KR" sz="2000" dirty="0" smtClean="0">
                <a:latin typeface="궁서" pitchFamily="18" charset="-127"/>
                <a:ea typeface="궁서" pitchFamily="18" charset="-127"/>
              </a:rPr>
              <a:t> </a:t>
            </a:r>
          </a:p>
          <a:p>
            <a:pPr algn="just">
              <a:buNone/>
            </a:pPr>
            <a:r>
              <a:rPr lang="en-US" altLang="ko-KR" sz="2000" dirty="0">
                <a:latin typeface="궁서" pitchFamily="18" charset="-127"/>
                <a:ea typeface="궁서" pitchFamily="18" charset="-127"/>
              </a:rPr>
              <a:t>	</a:t>
            </a:r>
            <a:r>
              <a:rPr lang="en-US" altLang="ko-KR" sz="2000" dirty="0" smtClean="0">
                <a:latin typeface="궁서" pitchFamily="18" charset="-127"/>
                <a:ea typeface="궁서" pitchFamily="18" charset="-127"/>
              </a:rPr>
              <a:t>		</a:t>
            </a:r>
            <a:r>
              <a:rPr lang="ko-KR" altLang="en-US" sz="2000" dirty="0" smtClean="0">
                <a:latin typeface="궁서" pitchFamily="18" charset="-127"/>
                <a:ea typeface="궁서" pitchFamily="18" charset="-127"/>
              </a:rPr>
              <a:t>심장을 </a:t>
            </a:r>
            <a:r>
              <a:rPr lang="en-US" altLang="ko-KR" sz="2000" dirty="0" smtClean="0">
                <a:latin typeface="궁서" pitchFamily="18" charset="-127"/>
                <a:ea typeface="궁서" pitchFamily="18" charset="-127"/>
              </a:rPr>
              <a:t>	</a:t>
            </a:r>
            <a:r>
              <a:rPr lang="ko-KR" altLang="en-US" sz="2000" dirty="0" smtClean="0">
                <a:latin typeface="궁서" pitchFamily="18" charset="-127"/>
                <a:ea typeface="궁서" pitchFamily="18" charset="-127"/>
              </a:rPr>
              <a:t>꺼내고 간을 파헤쳤으며</a:t>
            </a:r>
            <a:r>
              <a:rPr lang="en-US" altLang="ko-KR" sz="2000" dirty="0" smtClean="0">
                <a:latin typeface="궁서" pitchFamily="18" charset="-127"/>
                <a:ea typeface="궁서" pitchFamily="18" charset="-127"/>
              </a:rPr>
              <a:t> </a:t>
            </a:r>
            <a:r>
              <a:rPr lang="ko-KR" altLang="en-US" sz="2000" dirty="0" smtClean="0">
                <a:latin typeface="궁서" pitchFamily="18" charset="-127"/>
                <a:ea typeface="궁서" pitchFamily="18" charset="-127"/>
              </a:rPr>
              <a:t>어떤 사람은 끓이고 </a:t>
            </a:r>
            <a:endParaRPr lang="en-US" altLang="ko-KR" sz="2000" dirty="0" smtClean="0">
              <a:latin typeface="궁서" pitchFamily="18" charset="-127"/>
              <a:ea typeface="궁서" pitchFamily="18" charset="-127"/>
            </a:endParaRPr>
          </a:p>
          <a:p>
            <a:pPr algn="just">
              <a:buNone/>
            </a:pPr>
            <a:r>
              <a:rPr lang="en-US" altLang="ko-KR" sz="2000" dirty="0">
                <a:latin typeface="궁서" pitchFamily="18" charset="-127"/>
                <a:ea typeface="궁서" pitchFamily="18" charset="-127"/>
              </a:rPr>
              <a:t>	</a:t>
            </a:r>
            <a:r>
              <a:rPr lang="en-US" altLang="ko-KR" sz="2000" dirty="0" smtClean="0">
                <a:latin typeface="궁서" pitchFamily="18" charset="-127"/>
                <a:ea typeface="궁서" pitchFamily="18" charset="-127"/>
              </a:rPr>
              <a:t>		</a:t>
            </a:r>
            <a:r>
              <a:rPr lang="ko-KR" altLang="en-US" sz="2000" dirty="0" smtClean="0">
                <a:latin typeface="궁서" pitchFamily="18" charset="-127"/>
                <a:ea typeface="궁서" pitchFamily="18" charset="-127"/>
              </a:rPr>
              <a:t>어떤 사람은 화살로 쏘며 극도로 악랄한 수법으로 한을 </a:t>
            </a:r>
            <a:endParaRPr lang="en-US" altLang="ko-KR" sz="2000" dirty="0" smtClean="0">
              <a:latin typeface="궁서" pitchFamily="18" charset="-127"/>
              <a:ea typeface="궁서" pitchFamily="18" charset="-127"/>
            </a:endParaRPr>
          </a:p>
          <a:p>
            <a:pPr algn="just">
              <a:buNone/>
            </a:pPr>
            <a:r>
              <a:rPr lang="en-US" altLang="ko-KR" sz="2000" dirty="0">
                <a:latin typeface="궁서" pitchFamily="18" charset="-127"/>
                <a:ea typeface="궁서" pitchFamily="18" charset="-127"/>
              </a:rPr>
              <a:t>	</a:t>
            </a:r>
            <a:r>
              <a:rPr lang="en-US" altLang="ko-KR" sz="2000" dirty="0" smtClean="0">
                <a:latin typeface="궁서" pitchFamily="18" charset="-127"/>
                <a:ea typeface="궁서" pitchFamily="18" charset="-127"/>
              </a:rPr>
              <a:t>		</a:t>
            </a:r>
            <a:r>
              <a:rPr lang="ko-KR" altLang="en-US" sz="2000" dirty="0" smtClean="0">
                <a:latin typeface="궁서" pitchFamily="18" charset="-127"/>
                <a:ea typeface="궁서" pitchFamily="18" charset="-127"/>
              </a:rPr>
              <a:t>풀었다</a:t>
            </a:r>
            <a:r>
              <a:rPr lang="en-US" altLang="ko-KR" sz="2000" dirty="0" smtClean="0">
                <a:latin typeface="궁서" pitchFamily="18" charset="-127"/>
                <a:ea typeface="궁서" pitchFamily="18" charset="-127"/>
              </a:rPr>
              <a:t>.</a:t>
            </a:r>
            <a:endParaRPr lang="ko-KR" altLang="en-US" sz="2000" dirty="0" smtClean="0">
              <a:latin typeface="궁서" pitchFamily="18" charset="-127"/>
              <a:ea typeface="궁서" pitchFamily="18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양재깨비체B" pitchFamily="18" charset="-127"/>
                <a:ea typeface="양재깨비체B" pitchFamily="18" charset="-127"/>
              </a:rPr>
              <a:t>		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송강의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난</a:t>
            </a:r>
            <a:r>
              <a:rPr lang="ko-KR" altLang="en-US" sz="2000" dirty="0" smtClean="0">
                <a:latin typeface="양재깨비체B" pitchFamily="18" charset="-127"/>
                <a:ea typeface="양재깨비체B" pitchFamily="18" charset="-127"/>
              </a:rPr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산동 </a:t>
            </a:r>
            <a:r>
              <a:rPr lang="ko-KR" altLang="en-US" sz="1800" dirty="0" err="1" smtClean="0"/>
              <a:t>양산박</a:t>
            </a:r>
            <a:r>
              <a:rPr lang="en-US" altLang="ko-KR" sz="1800" dirty="0" smtClean="0"/>
              <a:t>),  </a:t>
            </a:r>
            <a:r>
              <a:rPr lang="ko-KR" altLang="en-US" sz="2000" dirty="0" smtClean="0"/>
              <a:t>소설 수호전의 배경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풍류황제 </a:t>
            </a:r>
            <a:r>
              <a:rPr lang="ko-KR" altLang="en-US" dirty="0" err="1" smtClean="0"/>
              <a:t>휘종</a:t>
            </a:r>
            <a:r>
              <a:rPr lang="en-US" altLang="ko-KR" sz="3200" dirty="0" smtClean="0"/>
              <a:t>(1100-1126)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1409</TotalTime>
  <Words>278</Words>
  <Application>Microsoft Office PowerPoint</Application>
  <PresentationFormat>화면 슬라이드 쇼(4:3)</PresentationFormat>
  <Paragraphs>220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6" baseType="lpstr">
      <vt:lpstr>HY강B</vt:lpstr>
      <vt:lpstr>HY견고딕</vt:lpstr>
      <vt:lpstr>HY견명조</vt:lpstr>
      <vt:lpstr>HY궁서</vt:lpstr>
      <vt:lpstr>궁서</vt:lpstr>
      <vt:lpstr>맑은 고딕</vt:lpstr>
      <vt:lpstr>양재깨비체B</vt:lpstr>
      <vt:lpstr>양재벨라체M</vt:lpstr>
      <vt:lpstr>휴먼모음T</vt:lpstr>
      <vt:lpstr>Arial</vt:lpstr>
      <vt:lpstr>Lucida Sans Unicode</vt:lpstr>
      <vt:lpstr>Verdana</vt:lpstr>
      <vt:lpstr>Wingdings</vt:lpstr>
      <vt:lpstr>Wingdings 2</vt:lpstr>
      <vt:lpstr>Wingdings 3</vt:lpstr>
      <vt:lpstr>광장</vt:lpstr>
      <vt:lpstr>악비,  더이상 중국민족의 영웅이 아니다?</vt:lpstr>
      <vt:lpstr>1. 시대배경</vt:lpstr>
      <vt:lpstr>1-1. 송의 문치주의</vt:lpstr>
      <vt:lpstr>1-2. 북송의 대외관계</vt:lpstr>
      <vt:lpstr>송대 사회경제 - 농업생산력의 증대</vt:lpstr>
      <vt:lpstr>청명상하도淸明上河圖</vt:lpstr>
      <vt:lpstr>1-3. 금의 출현과 북송의 멸망</vt:lpstr>
      <vt:lpstr>2. 왜 백만 군대로 6만을 막지 못한 걸까</vt:lpstr>
      <vt:lpstr>풍류황제 휘종(1100-1126)</vt:lpstr>
      <vt:lpstr>3. 악비의 출생과 활약</vt:lpstr>
      <vt:lpstr>대금 항전과 남송의 재건</vt:lpstr>
      <vt:lpstr>악비의 활약</vt:lpstr>
      <vt:lpstr>악비군의 위력은 ,,</vt:lpstr>
      <vt:lpstr>4. 남송의 대금정책</vt:lpstr>
      <vt:lpstr>올출의 밀서와 조정의 퇴각명령</vt:lpstr>
      <vt:lpstr>5. 악비의 죽음과 막수유莫須有</vt:lpstr>
      <vt:lpstr>6. 악비 사후의 역사적 평가</vt:lpstr>
      <vt:lpstr>현대 중국의 선택,  ‘악비는 더 이상 민족 영웅이 아니다!’</vt:lpstr>
      <vt:lpstr>악비의 민족영웅론에 대한 갈등</vt:lpstr>
      <vt:lpstr>‘ 다민족통일국가’와  ‘중화민족’의 모순</vt:lpstr>
    </vt:vector>
  </TitlesOfParts>
  <Company>XP SP3 FINAL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home</cp:lastModifiedBy>
  <cp:revision>318</cp:revision>
  <dcterms:created xsi:type="dcterms:W3CDTF">2013-07-03T07:02:46Z</dcterms:created>
  <dcterms:modified xsi:type="dcterms:W3CDTF">2021-01-05T08:56:48Z</dcterms:modified>
</cp:coreProperties>
</file>