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338" r:id="rId4"/>
    <p:sldId id="324" r:id="rId5"/>
    <p:sldId id="328" r:id="rId6"/>
    <p:sldId id="341" r:id="rId7"/>
    <p:sldId id="302" r:id="rId8"/>
    <p:sldId id="334" r:id="rId9"/>
    <p:sldId id="277" r:id="rId10"/>
    <p:sldId id="345" r:id="rId11"/>
    <p:sldId id="278" r:id="rId12"/>
    <p:sldId id="282" r:id="rId13"/>
    <p:sldId id="311" r:id="rId14"/>
    <p:sldId id="321" r:id="rId15"/>
    <p:sldId id="331" r:id="rId16"/>
    <p:sldId id="283" r:id="rId17"/>
    <p:sldId id="307" r:id="rId18"/>
    <p:sldId id="314" r:id="rId19"/>
    <p:sldId id="316" r:id="rId20"/>
    <p:sldId id="313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947999-113B-43A5-9AE8-D61AA6FC9540}" type="datetimeFigureOut">
              <a:rPr lang="ko-KR" altLang="en-US" smtClean="0"/>
              <a:pPr/>
              <a:t>2020-11-14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1C6DECC-E26A-41BD-ABA3-59022BDC67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7999-113B-43A5-9AE8-D61AA6FC9540}" type="datetimeFigureOut">
              <a:rPr lang="ko-KR" altLang="en-US" smtClean="0"/>
              <a:pPr/>
              <a:t>2020-11-14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DECC-E26A-41BD-ABA3-59022BDC67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7999-113B-43A5-9AE8-D61AA6FC9540}" type="datetimeFigureOut">
              <a:rPr lang="ko-KR" altLang="en-US" smtClean="0"/>
              <a:pPr/>
              <a:t>2020-11-14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DECC-E26A-41BD-ABA3-59022BDC67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7999-113B-43A5-9AE8-D61AA6FC9540}" type="datetimeFigureOut">
              <a:rPr lang="ko-KR" altLang="en-US" smtClean="0"/>
              <a:pPr/>
              <a:t>2020-11-14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DECC-E26A-41BD-ABA3-59022BDC674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7999-113B-43A5-9AE8-D61AA6FC9540}" type="datetimeFigureOut">
              <a:rPr lang="ko-KR" altLang="en-US" smtClean="0"/>
              <a:pPr/>
              <a:t>2020-11-14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DECC-E26A-41BD-ABA3-59022BDC674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7999-113B-43A5-9AE8-D61AA6FC9540}" type="datetimeFigureOut">
              <a:rPr lang="ko-KR" altLang="en-US" smtClean="0"/>
              <a:pPr/>
              <a:t>2020-11-14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DECC-E26A-41BD-ABA3-59022BDC674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7999-113B-43A5-9AE8-D61AA6FC9540}" type="datetimeFigureOut">
              <a:rPr lang="ko-KR" altLang="en-US" smtClean="0"/>
              <a:pPr/>
              <a:t>2020-11-14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DECC-E26A-41BD-ABA3-59022BDC67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7999-113B-43A5-9AE8-D61AA6FC9540}" type="datetimeFigureOut">
              <a:rPr lang="ko-KR" altLang="en-US" smtClean="0"/>
              <a:pPr/>
              <a:t>2020-11-14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DECC-E26A-41BD-ABA3-59022BDC674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7999-113B-43A5-9AE8-D61AA6FC9540}" type="datetimeFigureOut">
              <a:rPr lang="ko-KR" altLang="en-US" smtClean="0"/>
              <a:pPr/>
              <a:t>2020-11-14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DECC-E26A-41BD-ABA3-59022BDC67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D947999-113B-43A5-9AE8-D61AA6FC9540}" type="datetimeFigureOut">
              <a:rPr lang="ko-KR" altLang="en-US" smtClean="0"/>
              <a:pPr/>
              <a:t>2020-11-14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DECC-E26A-41BD-ABA3-59022BDC67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947999-113B-43A5-9AE8-D61AA6FC9540}" type="datetimeFigureOut">
              <a:rPr lang="ko-KR" altLang="en-US" smtClean="0"/>
              <a:pPr/>
              <a:t>2020-11-14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1C6DECC-E26A-41BD-ABA3-59022BDC674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D947999-113B-43A5-9AE8-D61AA6FC9540}" type="datetimeFigureOut">
              <a:rPr lang="ko-KR" altLang="en-US" smtClean="0"/>
              <a:pPr/>
              <a:t>2020-11-14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1C6DECC-E26A-41BD-ABA3-59022BDC67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2972543"/>
          </a:xfrm>
        </p:spPr>
        <p:txBody>
          <a:bodyPr/>
          <a:lstStyle/>
          <a:p>
            <a:r>
              <a:rPr lang="ko-KR" altLang="en-US" dirty="0" err="1" smtClean="0"/>
              <a:t>대항해의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환관 정화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latin typeface="+mn-ea"/>
              </a:rPr>
              <a:t>환관</a:t>
            </a:r>
            <a:r>
              <a:rPr lang="en-US" altLang="ko-KR" sz="2400" dirty="0" smtClean="0"/>
              <a:t>	</a:t>
            </a:r>
            <a:r>
              <a:rPr lang="ko-KR" altLang="en-US" sz="2400" dirty="0" smtClean="0"/>
              <a:t>영락제의 환관 중용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800" dirty="0" smtClean="0">
                <a:latin typeface="+mn-ea"/>
              </a:rPr>
              <a:t>정화</a:t>
            </a:r>
            <a:r>
              <a:rPr lang="en-US" altLang="ko-KR" sz="2400" dirty="0" smtClean="0"/>
              <a:t>	</a:t>
            </a:r>
          </a:p>
          <a:p>
            <a:pPr>
              <a:buNone/>
            </a:pPr>
            <a:r>
              <a:rPr lang="en-US" altLang="ko-KR" sz="2400" dirty="0" smtClean="0"/>
              <a:t>		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* 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정화는 </a:t>
            </a:r>
            <a:r>
              <a:rPr lang="ko-KR" altLang="en-US" sz="24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운남성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곤양의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무슬림</a:t>
            </a:r>
            <a:endParaRPr lang="en-US" altLang="ko-KR" sz="24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buNone/>
            </a:pPr>
            <a:r>
              <a:rPr lang="en-US" altLang="ko-KR" sz="2200" dirty="0" smtClean="0"/>
              <a:t>			</a:t>
            </a:r>
            <a:r>
              <a:rPr lang="ko-KR" altLang="en-US" sz="2200" dirty="0" smtClean="0"/>
              <a:t>선조는 쿠빌라이 때 색목인</a:t>
            </a:r>
            <a:r>
              <a:rPr lang="en-US" altLang="ko-KR" sz="1800" dirty="0" smtClean="0">
                <a:latin typeface="양재벨라체M" pitchFamily="18" charset="-127"/>
                <a:ea typeface="양재벨라체M" pitchFamily="18" charset="-127"/>
              </a:rPr>
              <a:t>(</a:t>
            </a:r>
            <a:r>
              <a:rPr lang="ko-KR" altLang="en-US" sz="1800" dirty="0" smtClean="0">
                <a:latin typeface="양재벨라체M" pitchFamily="18" charset="-127"/>
                <a:ea typeface="양재벨라체M" pitchFamily="18" charset="-127"/>
              </a:rPr>
              <a:t>사이드 </a:t>
            </a:r>
            <a:r>
              <a:rPr lang="ko-KR" altLang="en-US" sz="1800" dirty="0" err="1" smtClean="0">
                <a:latin typeface="양재벨라체M" pitchFamily="18" charset="-127"/>
                <a:ea typeface="양재벨라체M" pitchFamily="18" charset="-127"/>
              </a:rPr>
              <a:t>아잘</a:t>
            </a:r>
            <a:r>
              <a:rPr lang="ko-KR" altLang="en-US" sz="1800" dirty="0" smtClean="0"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ko-KR" altLang="en-US" sz="1800" dirty="0" err="1" smtClean="0">
                <a:latin typeface="양재벨라체M" pitchFamily="18" charset="-127"/>
                <a:ea typeface="양재벨라체M" pitchFamily="18" charset="-127"/>
              </a:rPr>
              <a:t>샴스앗딘</a:t>
            </a:r>
            <a:r>
              <a:rPr lang="en-US" altLang="ko-KR" sz="1800" dirty="0" smtClean="0">
                <a:latin typeface="양재벨라체M" pitchFamily="18" charset="-127"/>
                <a:ea typeface="양재벨라체M" pitchFamily="18" charset="-127"/>
              </a:rPr>
              <a:t>)</a:t>
            </a:r>
          </a:p>
          <a:p>
            <a:pPr>
              <a:buNone/>
            </a:pPr>
            <a:r>
              <a:rPr lang="en-US" altLang="ko-KR" sz="2200" dirty="0" smtClean="0"/>
              <a:t>			</a:t>
            </a:r>
            <a:r>
              <a:rPr lang="ko-KR" altLang="en-US" sz="2200" dirty="0" smtClean="0"/>
              <a:t>아버지 </a:t>
            </a:r>
            <a:r>
              <a:rPr lang="ko-KR" altLang="en-US" sz="2200" dirty="0" err="1" smtClean="0"/>
              <a:t>마합지</a:t>
            </a:r>
            <a:r>
              <a:rPr lang="ko-KR" altLang="en-US" sz="1800" dirty="0" err="1" smtClean="0"/>
              <a:t>馬哈只</a:t>
            </a:r>
            <a:r>
              <a:rPr lang="ko-KR" altLang="en-US" sz="2200" dirty="0" err="1" smtClean="0"/>
              <a:t>의</a:t>
            </a:r>
            <a:r>
              <a:rPr lang="ko-KR" altLang="en-US" sz="2200" dirty="0" smtClean="0"/>
              <a:t> 성과 이름</a:t>
            </a:r>
            <a:r>
              <a:rPr lang="en-US" altLang="ko-KR" sz="2200" dirty="0" smtClean="0"/>
              <a:t> </a:t>
            </a:r>
          </a:p>
          <a:p>
            <a:pPr>
              <a:buNone/>
            </a:pPr>
            <a:r>
              <a:rPr lang="en-US" altLang="ko-KR" sz="2200" dirty="0" smtClean="0"/>
              <a:t>				</a:t>
            </a:r>
            <a:r>
              <a:rPr lang="ko-KR" altLang="en-US" sz="1800" dirty="0" err="1" smtClean="0">
                <a:latin typeface="양재벨라체M" pitchFamily="18" charset="-127"/>
                <a:ea typeface="양재벨라체M" pitchFamily="18" charset="-127"/>
              </a:rPr>
              <a:t>마씨는</a:t>
            </a:r>
            <a:r>
              <a:rPr lang="ko-KR" altLang="en-US" sz="1800" dirty="0" smtClean="0"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ko-KR" altLang="en-US" sz="1800" dirty="0" err="1" smtClean="0">
                <a:latin typeface="양재벨라체M" pitchFamily="18" charset="-127"/>
                <a:ea typeface="양재벨라체M" pitchFamily="18" charset="-127"/>
              </a:rPr>
              <a:t>예언자무함마드의</a:t>
            </a:r>
            <a:r>
              <a:rPr lang="ko-KR" altLang="en-US" sz="1800" dirty="0" smtClean="0">
                <a:latin typeface="양재벨라체M" pitchFamily="18" charset="-127"/>
                <a:ea typeface="양재벨라체M" pitchFamily="18" charset="-127"/>
              </a:rPr>
              <a:t> 후손</a:t>
            </a:r>
            <a:endParaRPr lang="en-US" altLang="ko-KR" sz="1800" dirty="0" smtClean="0">
              <a:latin typeface="양재벨라체M" pitchFamily="18" charset="-127"/>
              <a:ea typeface="양재벨라체M" pitchFamily="18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양재벨라체M" pitchFamily="18" charset="-127"/>
                <a:ea typeface="양재벨라체M" pitchFamily="18" charset="-127"/>
              </a:rPr>
              <a:t>				</a:t>
            </a:r>
            <a:r>
              <a:rPr lang="ko-KR" altLang="en-US" sz="1800" dirty="0" err="1" smtClean="0">
                <a:latin typeface="양재벨라체M" pitchFamily="18" charset="-127"/>
                <a:ea typeface="양재벨라체M" pitchFamily="18" charset="-127"/>
              </a:rPr>
              <a:t>합지도</a:t>
            </a:r>
            <a:r>
              <a:rPr lang="ko-KR" altLang="en-US" sz="1800" dirty="0" smtClean="0">
                <a:latin typeface="양재벨라체M" pitchFamily="18" charset="-127"/>
                <a:ea typeface="양재벨라체M" pitchFamily="18" charset="-127"/>
              </a:rPr>
              <a:t> 성지</a:t>
            </a:r>
            <a:r>
              <a:rPr lang="en-US" altLang="ko-KR" sz="1800" dirty="0" smtClean="0">
                <a:latin typeface="양재벨라체M" pitchFamily="18" charset="-127"/>
                <a:ea typeface="양재벨라체M" pitchFamily="18" charset="-127"/>
              </a:rPr>
              <a:t>(</a:t>
            </a:r>
            <a:r>
              <a:rPr lang="ko-KR" altLang="en-US" sz="1800" dirty="0" smtClean="0">
                <a:latin typeface="양재벨라체M" pitchFamily="18" charset="-127"/>
                <a:ea typeface="양재벨라체M" pitchFamily="18" charset="-127"/>
              </a:rPr>
              <a:t>메카</a:t>
            </a:r>
            <a:r>
              <a:rPr lang="en-US" altLang="ko-KR" sz="1800" dirty="0" smtClean="0">
                <a:latin typeface="양재벨라체M" pitchFamily="18" charset="-127"/>
                <a:ea typeface="양재벨라체M" pitchFamily="18" charset="-127"/>
              </a:rPr>
              <a:t>)</a:t>
            </a:r>
            <a:r>
              <a:rPr lang="ko-KR" altLang="en-US" sz="1800" dirty="0" smtClean="0">
                <a:latin typeface="양재벨라체M" pitchFamily="18" charset="-127"/>
                <a:ea typeface="양재벨라체M" pitchFamily="18" charset="-127"/>
              </a:rPr>
              <a:t> 순례자에게 붙이는 존칭</a:t>
            </a:r>
            <a:r>
              <a:rPr lang="en-US" altLang="ko-KR" sz="1800" dirty="0" smtClean="0">
                <a:latin typeface="양재벨라체M" pitchFamily="18" charset="-127"/>
                <a:ea typeface="양재벨라체M" pitchFamily="18" charset="-127"/>
              </a:rPr>
              <a:t>(</a:t>
            </a:r>
            <a:r>
              <a:rPr lang="ko-KR" altLang="en-US" sz="1800" dirty="0" smtClean="0">
                <a:latin typeface="양재벨라체M" pitchFamily="18" charset="-127"/>
                <a:ea typeface="양재벨라체M" pitchFamily="18" charset="-127"/>
              </a:rPr>
              <a:t>하지</a:t>
            </a:r>
            <a:r>
              <a:rPr lang="en-US" altLang="ko-KR" sz="1800" dirty="0" smtClean="0">
                <a:latin typeface="양재벨라체M" pitchFamily="18" charset="-127"/>
                <a:ea typeface="양재벨라체M" pitchFamily="18" charset="-127"/>
              </a:rPr>
              <a:t>)</a:t>
            </a:r>
          </a:p>
          <a:p>
            <a:pPr>
              <a:buNone/>
            </a:pPr>
            <a:r>
              <a:rPr lang="en-US" altLang="ko-KR" sz="2200" dirty="0" smtClean="0"/>
              <a:t>	</a:t>
            </a:r>
          </a:p>
          <a:p>
            <a:pPr>
              <a:buNone/>
            </a:pPr>
            <a:r>
              <a:rPr lang="en-US" altLang="ko-KR" sz="2200" dirty="0" smtClean="0"/>
              <a:t>		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* 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문무의 능력을 겸비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(</a:t>
            </a:r>
            <a:r>
              <a:rPr lang="ko-KR" altLang="en-US" sz="24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몇차례의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사행 경험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	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왜 환관 정화인가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7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lnSpc>
                <a:spcPct val="200000"/>
              </a:lnSpc>
              <a:buNone/>
            </a:pPr>
            <a:r>
              <a:rPr lang="en-US" altLang="ko-KR" sz="2800" dirty="0" smtClean="0">
                <a:latin typeface="양재깨비체B" pitchFamily="18" charset="-127"/>
                <a:ea typeface="양재깨비체B" pitchFamily="18" charset="-127"/>
              </a:rPr>
              <a:t>	</a:t>
            </a:r>
            <a:r>
              <a:rPr lang="en-US" altLang="ko-KR" sz="2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1. </a:t>
            </a:r>
            <a:r>
              <a:rPr lang="ko-KR" altLang="en-US" sz="2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사라진 </a:t>
            </a:r>
            <a:r>
              <a:rPr lang="ko-KR" altLang="en-US" sz="28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건문제를</a:t>
            </a:r>
            <a:r>
              <a:rPr lang="ko-KR" altLang="en-US" sz="2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찾아서 </a:t>
            </a:r>
            <a:r>
              <a:rPr lang="en-US" altLang="ko-KR" sz="2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?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사료의 기록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en-US" altLang="ko-KR" sz="28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514350" indent="-514350">
              <a:lnSpc>
                <a:spcPct val="200000"/>
              </a:lnSpc>
              <a:buNone/>
            </a:pPr>
            <a:r>
              <a:rPr lang="en-US" altLang="ko-KR" sz="2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2. </a:t>
            </a:r>
            <a:r>
              <a:rPr lang="ko-KR" altLang="en-US" sz="2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보물을 구하러</a:t>
            </a:r>
            <a:r>
              <a:rPr lang="en-US" altLang="ko-KR" sz="2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? 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보선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4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취보선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514350" indent="-514350">
              <a:lnSpc>
                <a:spcPct val="200000"/>
              </a:lnSpc>
              <a:buNone/>
            </a:pPr>
            <a:r>
              <a:rPr lang="en-US" altLang="ko-KR" sz="2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3. </a:t>
            </a:r>
            <a:r>
              <a:rPr lang="ko-KR" altLang="en-US" sz="2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중국적 질서의 확대를 위해</a:t>
            </a:r>
            <a:r>
              <a:rPr lang="en-US" altLang="ko-KR" sz="2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?! </a:t>
            </a:r>
          </a:p>
          <a:p>
            <a:pPr marL="514350" indent="-514350">
              <a:buAutoNum type="arabicPeriod"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항해의 이유와 목적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 smtClean="0"/>
              <a:t>정화의 함선은 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대량의 동전</a:t>
            </a:r>
            <a:r>
              <a:rPr lang="en-US" altLang="ko-KR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비단</a:t>
            </a:r>
            <a:r>
              <a:rPr lang="en-US" altLang="ko-KR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철기</a:t>
            </a:r>
            <a:r>
              <a:rPr lang="en-US" altLang="ko-KR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자기 </a:t>
            </a:r>
            <a:r>
              <a:rPr lang="ko-KR" altLang="en-US" sz="2200" dirty="0" smtClean="0">
                <a:latin typeface="+mn-ea"/>
              </a:rPr>
              <a:t>등을 싣고 가서</a:t>
            </a:r>
          </a:p>
          <a:p>
            <a:pPr>
              <a:buNone/>
            </a:pPr>
            <a:r>
              <a:rPr lang="en-US" altLang="ko-KR" sz="2200" dirty="0" smtClean="0"/>
              <a:t>	</a:t>
            </a:r>
            <a:r>
              <a:rPr lang="ko-KR" altLang="en-US" sz="2200" dirty="0" smtClean="0"/>
              <a:t>세계의 진귀한 보물을 싣고 온다</a:t>
            </a:r>
            <a:endParaRPr lang="en-US" altLang="ko-KR" sz="2200" dirty="0" smtClean="0"/>
          </a:p>
          <a:p>
            <a:pPr>
              <a:buNone/>
            </a:pP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		   	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- 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세계 각지에서 헌상한 금은 수공품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,,</a:t>
            </a:r>
          </a:p>
          <a:p>
            <a:pPr>
              <a:buNone/>
            </a:pP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   			- 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향료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후추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진주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,,</a:t>
            </a:r>
          </a:p>
          <a:p>
            <a:pPr>
              <a:buNone/>
            </a:pP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		    	- 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얼룩말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사자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표범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기린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하마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,,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200" dirty="0" smtClean="0"/>
              <a:t>실제로는 항해를 위해 막대한 비용이 들었고</a:t>
            </a:r>
            <a:r>
              <a:rPr lang="en-US" altLang="ko-KR" sz="2200" dirty="0" smtClean="0"/>
              <a:t>, </a:t>
            </a:r>
          </a:p>
          <a:p>
            <a:pPr>
              <a:buNone/>
            </a:pPr>
            <a:r>
              <a:rPr lang="en-US" altLang="ko-KR" sz="2200" dirty="0" smtClean="0"/>
              <a:t>	</a:t>
            </a:r>
            <a:r>
              <a:rPr lang="ko-KR" altLang="en-US" sz="2200" dirty="0" smtClean="0"/>
              <a:t>대체로 하사품이 </a:t>
            </a:r>
            <a:r>
              <a:rPr lang="ko-KR" altLang="en-US" sz="2200" dirty="0" err="1" smtClean="0"/>
              <a:t>조공품</a:t>
            </a:r>
            <a:r>
              <a:rPr lang="ko-KR" altLang="en-US" sz="2200" dirty="0" smtClean="0"/>
              <a:t> 보다 많았다</a:t>
            </a:r>
            <a:r>
              <a:rPr lang="en-US" altLang="ko-KR" sz="2200" dirty="0" smtClean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취보선</a:t>
            </a:r>
            <a:r>
              <a:rPr lang="ko-KR" altLang="en-US" dirty="0" smtClean="0"/>
              <a:t>(</a:t>
            </a:r>
            <a:r>
              <a:rPr lang="ko-KR" altLang="en-US" dirty="0" err="1" smtClean="0"/>
              <a:t>取寶船</a:t>
            </a:r>
            <a:r>
              <a:rPr lang="ko-KR" altLang="en-US" dirty="0" smtClean="0"/>
              <a:t>)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800" dirty="0" smtClean="0">
              <a:latin typeface="양재깨비체B" pitchFamily="18" charset="-127"/>
              <a:ea typeface="양재깨비체B" pitchFamily="18" charset="-127"/>
            </a:endParaRPr>
          </a:p>
          <a:p>
            <a:r>
              <a:rPr lang="ko-KR" altLang="en-US" sz="2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정사正使 정화</a:t>
            </a:r>
            <a:r>
              <a:rPr lang="en-US" altLang="ko-KR" sz="2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부사副使</a:t>
            </a:r>
            <a:r>
              <a:rPr lang="en-US" altLang="ko-KR" sz="2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8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왕경홍</a:t>
            </a:r>
            <a:r>
              <a:rPr lang="en-US" altLang="ko-KR" sz="2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!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 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정화의 직함과 승선 인원의 구성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27584" y="2636912"/>
            <a:ext cx="3240360" cy="2160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dirty="0" err="1" smtClean="0">
                <a:solidFill>
                  <a:schemeClr val="tx1"/>
                </a:solidFill>
              </a:rPr>
              <a:t>흠차정사태감</a:t>
            </a:r>
            <a:r>
              <a:rPr lang="ko-KR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7(</a:t>
            </a:r>
            <a:r>
              <a:rPr lang="ko-KR" altLang="en-US" sz="2400" dirty="0" smtClean="0">
                <a:solidFill>
                  <a:schemeClr val="tx1"/>
                </a:solidFill>
              </a:rPr>
              <a:t>명</a:t>
            </a:r>
            <a:r>
              <a:rPr lang="en-US" altLang="ko-KR" sz="2400" dirty="0" smtClean="0">
                <a:solidFill>
                  <a:schemeClr val="tx1"/>
                </a:solidFill>
              </a:rPr>
              <a:t>)     </a:t>
            </a:r>
          </a:p>
          <a:p>
            <a:pPr>
              <a:buNone/>
            </a:pPr>
            <a:r>
              <a:rPr lang="ko-KR" altLang="en-US" sz="2400" dirty="0" err="1" smtClean="0">
                <a:solidFill>
                  <a:schemeClr val="tx1"/>
                </a:solidFill>
              </a:rPr>
              <a:t>흠차부사감승</a:t>
            </a:r>
            <a:r>
              <a:rPr lang="ko-KR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10</a:t>
            </a:r>
            <a:r>
              <a:rPr lang="ko-KR" altLang="en-US" sz="2400" dirty="0" smtClean="0">
                <a:solidFill>
                  <a:schemeClr val="tx1"/>
                </a:solidFill>
              </a:rPr>
              <a:t> 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ko-KR" altLang="en-US" sz="2400" dirty="0" smtClean="0">
                <a:solidFill>
                  <a:schemeClr val="tx1"/>
                </a:solidFill>
              </a:rPr>
              <a:t>소감 </a:t>
            </a:r>
            <a:r>
              <a:rPr lang="en-US" altLang="ko-KR" sz="2400" dirty="0" smtClean="0">
                <a:solidFill>
                  <a:schemeClr val="tx1"/>
                </a:solidFill>
              </a:rPr>
              <a:t>10, </a:t>
            </a:r>
          </a:p>
          <a:p>
            <a:pPr>
              <a:buNone/>
            </a:pPr>
            <a:r>
              <a:rPr lang="ko-KR" altLang="en-US" sz="2400" dirty="0" smtClean="0">
                <a:solidFill>
                  <a:schemeClr val="tx1"/>
                </a:solidFill>
              </a:rPr>
              <a:t>내감 </a:t>
            </a:r>
            <a:r>
              <a:rPr lang="en-US" altLang="ko-KR" sz="2400" dirty="0" smtClean="0">
                <a:solidFill>
                  <a:schemeClr val="tx1"/>
                </a:solidFill>
              </a:rPr>
              <a:t>53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635896" y="2996952"/>
            <a:ext cx="3240360" cy="23762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dirty="0" err="1" smtClean="0">
                <a:solidFill>
                  <a:schemeClr val="tx1"/>
                </a:solidFill>
              </a:rPr>
              <a:t>도지휘</a:t>
            </a:r>
            <a:r>
              <a:rPr lang="ko-KR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2 </a:t>
            </a:r>
          </a:p>
          <a:p>
            <a:pPr>
              <a:buNone/>
            </a:pPr>
            <a:r>
              <a:rPr lang="ko-KR" altLang="en-US" sz="2400" dirty="0" smtClean="0">
                <a:solidFill>
                  <a:schemeClr val="tx1"/>
                </a:solidFill>
              </a:rPr>
              <a:t>지휘 </a:t>
            </a:r>
            <a:r>
              <a:rPr lang="en-US" altLang="ko-KR" sz="2400" dirty="0" smtClean="0">
                <a:solidFill>
                  <a:schemeClr val="tx1"/>
                </a:solidFill>
              </a:rPr>
              <a:t>93 </a:t>
            </a:r>
          </a:p>
          <a:p>
            <a:pPr>
              <a:buNone/>
            </a:pPr>
            <a:r>
              <a:rPr lang="ko-KR" altLang="en-US" sz="2400" dirty="0" err="1" smtClean="0">
                <a:solidFill>
                  <a:schemeClr val="tx1"/>
                </a:solidFill>
              </a:rPr>
              <a:t>천호관</a:t>
            </a:r>
            <a:r>
              <a:rPr lang="ko-KR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104</a:t>
            </a:r>
          </a:p>
          <a:p>
            <a:pPr>
              <a:buNone/>
            </a:pPr>
            <a:r>
              <a:rPr lang="ko-KR" altLang="en-US" sz="2400" dirty="0" smtClean="0">
                <a:solidFill>
                  <a:schemeClr val="tx1"/>
                </a:solidFill>
              </a:rPr>
              <a:t>백호관 </a:t>
            </a:r>
            <a:r>
              <a:rPr lang="en-US" altLang="ko-KR" sz="2400" dirty="0" smtClean="0">
                <a:solidFill>
                  <a:schemeClr val="tx1"/>
                </a:solidFill>
              </a:rPr>
              <a:t>103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084168" y="3429000"/>
            <a:ext cx="2772816" cy="23762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chemeClr val="tx1"/>
                </a:solidFill>
              </a:rPr>
              <a:t>사인 </a:t>
            </a:r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</a:p>
          <a:p>
            <a:pPr>
              <a:buNone/>
            </a:pPr>
            <a:r>
              <a:rPr lang="ko-KR" altLang="en-US" sz="2400" dirty="0" err="1" smtClean="0">
                <a:solidFill>
                  <a:schemeClr val="tx1"/>
                </a:solidFill>
              </a:rPr>
              <a:t>호부랑중</a:t>
            </a:r>
            <a:r>
              <a:rPr lang="ko-KR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</a:p>
          <a:p>
            <a:pPr>
              <a:buNone/>
            </a:pPr>
            <a:r>
              <a:rPr lang="ko-KR" altLang="en-US" sz="2400" dirty="0" err="1" smtClean="0">
                <a:solidFill>
                  <a:schemeClr val="tx1"/>
                </a:solidFill>
              </a:rPr>
              <a:t>홍려시</a:t>
            </a:r>
            <a:r>
              <a:rPr lang="ko-KR" altLang="en-US" sz="2400" dirty="0" smtClean="0">
                <a:solidFill>
                  <a:schemeClr val="tx1"/>
                </a:solidFill>
              </a:rPr>
              <a:t> 서반 </a:t>
            </a:r>
            <a:r>
              <a:rPr lang="en-US" altLang="ko-KR" sz="2400" dirty="0" smtClean="0">
                <a:solidFill>
                  <a:schemeClr val="tx1"/>
                </a:solidFill>
              </a:rPr>
              <a:t>2</a:t>
            </a:r>
          </a:p>
          <a:p>
            <a:pPr>
              <a:buNone/>
            </a:pPr>
            <a:r>
              <a:rPr lang="ko-KR" altLang="en-US" sz="2400" dirty="0" smtClean="0">
                <a:solidFill>
                  <a:schemeClr val="tx1"/>
                </a:solidFill>
              </a:rPr>
              <a:t>음양관</a:t>
            </a:r>
            <a:r>
              <a:rPr lang="en-US" altLang="ko-KR" sz="2400" dirty="0" smtClean="0">
                <a:solidFill>
                  <a:schemeClr val="tx1"/>
                </a:solidFill>
              </a:rPr>
              <a:t>1</a:t>
            </a:r>
          </a:p>
          <a:p>
            <a:pPr>
              <a:buNone/>
            </a:pPr>
            <a:r>
              <a:rPr lang="ko-KR" altLang="en-US" sz="2400" dirty="0" err="1" smtClean="0">
                <a:solidFill>
                  <a:schemeClr val="tx1"/>
                </a:solidFill>
              </a:rPr>
              <a:t>음양생</a:t>
            </a:r>
            <a:r>
              <a:rPr lang="ko-KR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5445224"/>
            <a:ext cx="8136904" cy="12744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dirty="0" smtClean="0">
                <a:solidFill>
                  <a:schemeClr val="tx1"/>
                </a:solidFill>
              </a:rPr>
              <a:t>그밖에 </a:t>
            </a:r>
            <a:r>
              <a:rPr lang="en-US" altLang="ko-KR" sz="2800" dirty="0" smtClean="0">
                <a:solidFill>
                  <a:schemeClr val="tx1"/>
                </a:solidFill>
              </a:rPr>
              <a:t>26,803</a:t>
            </a:r>
            <a:r>
              <a:rPr lang="ko-KR" altLang="en-US" sz="2800" dirty="0" smtClean="0">
                <a:solidFill>
                  <a:schemeClr val="tx1"/>
                </a:solidFill>
              </a:rPr>
              <a:t>명</a:t>
            </a:r>
            <a:r>
              <a:rPr lang="en-US" altLang="ko-KR" sz="2800" dirty="0" smtClean="0">
                <a:solidFill>
                  <a:schemeClr val="tx1"/>
                </a:solidFill>
              </a:rPr>
              <a:t>,,,,         </a:t>
            </a:r>
            <a:r>
              <a:rPr lang="ko-KR" altLang="en-US" sz="32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도합 </a:t>
            </a:r>
            <a:r>
              <a:rPr lang="en-US" altLang="ko-KR" sz="32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27,411</a:t>
            </a:r>
            <a:r>
              <a:rPr lang="ko-KR" altLang="en-US" sz="32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명</a:t>
            </a:r>
            <a:endParaRPr lang="ko-KR" altLang="en-US" sz="3200" dirty="0">
              <a:latin typeface="양재깨비체B" pitchFamily="18" charset="-127"/>
              <a:ea typeface="양재깨비체B" pitchFamily="18" charset="-127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8" grpId="0" build="allAtOnce" animBg="1"/>
      <p:bldP spid="9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관직의 임무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51520" y="1417638"/>
            <a:ext cx="8748464" cy="43382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09728" lvl="0">
              <a:spcBef>
                <a:spcPts val="400"/>
              </a:spcBef>
              <a:buClr>
                <a:srgbClr val="7FD13B"/>
              </a:buClr>
              <a:buSzPct val="68000"/>
            </a:pPr>
            <a:r>
              <a:rPr lang="ko-KR" altLang="en-US" sz="2700" b="1" dirty="0">
                <a:solidFill>
                  <a:prstClr val="black"/>
                </a:solidFill>
                <a:latin typeface="궁서" pitchFamily="18" charset="-127"/>
                <a:ea typeface="궁서" pitchFamily="18" charset="-127"/>
              </a:rPr>
              <a:t>사인</a:t>
            </a:r>
            <a:r>
              <a:rPr lang="ko-KR" altLang="en-US" dirty="0">
                <a:solidFill>
                  <a:prstClr val="black"/>
                </a:solidFill>
              </a:rPr>
              <a:t>舍人</a:t>
            </a:r>
            <a:r>
              <a:rPr lang="en-US" altLang="ko-KR" dirty="0">
                <a:solidFill>
                  <a:prstClr val="black"/>
                </a:solidFill>
              </a:rPr>
              <a:t>	</a:t>
            </a:r>
            <a:r>
              <a:rPr lang="ko-KR" altLang="en-US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각국에 명의 조서나 칙명을 전하고 각국의 </a:t>
            </a:r>
            <a:r>
              <a:rPr lang="ko-KR" altLang="en-US" dirty="0" err="1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표장을</a:t>
            </a:r>
            <a:r>
              <a:rPr lang="ko-KR" altLang="en-US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 받는 </a:t>
            </a:r>
            <a:r>
              <a:rPr lang="ko-KR" altLang="en-US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등</a:t>
            </a:r>
            <a:r>
              <a:rPr lang="en-US" altLang="ko-KR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, 		</a:t>
            </a:r>
            <a:r>
              <a:rPr lang="ko-KR" altLang="en-US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관련한 </a:t>
            </a:r>
            <a:r>
              <a:rPr lang="ko-KR" altLang="en-US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중대한 사건을 기록하며</a:t>
            </a:r>
            <a:r>
              <a:rPr lang="en-US" altLang="ko-KR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관련된 일체의 문서와 </a:t>
            </a:r>
            <a:r>
              <a:rPr lang="en-US" altLang="ko-KR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		</a:t>
            </a:r>
            <a:r>
              <a:rPr lang="ko-KR" altLang="en-US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비석을 담당</a:t>
            </a:r>
            <a:endParaRPr lang="en-US" altLang="ko-KR" dirty="0" smtClean="0">
              <a:solidFill>
                <a:prstClr val="black"/>
              </a:solidFill>
              <a:latin typeface="양재벨라체M" pitchFamily="18" charset="-127"/>
              <a:ea typeface="양재벨라체M" pitchFamily="18" charset="-127"/>
            </a:endParaRPr>
          </a:p>
          <a:p>
            <a:pPr marL="365760" lvl="0" indent="-256032">
              <a:spcBef>
                <a:spcPts val="400"/>
              </a:spcBef>
              <a:buClr>
                <a:srgbClr val="7FD13B"/>
              </a:buClr>
              <a:buSzPct val="68000"/>
              <a:buFont typeface="Wingdings 3"/>
              <a:buChar char=""/>
            </a:pPr>
            <a:endParaRPr lang="en-US" altLang="ko-KR" sz="2000" dirty="0">
              <a:solidFill>
                <a:prstClr val="black"/>
              </a:solidFill>
              <a:latin typeface="양재벨라체M" pitchFamily="18" charset="-127"/>
              <a:ea typeface="양재벨라체M" pitchFamily="18" charset="-127"/>
            </a:endParaRPr>
          </a:p>
          <a:p>
            <a:pPr marL="109728" lvl="0">
              <a:spcBef>
                <a:spcPts val="400"/>
              </a:spcBef>
              <a:buClr>
                <a:srgbClr val="7FD13B"/>
              </a:buClr>
              <a:buSzPct val="68000"/>
            </a:pPr>
            <a:r>
              <a:rPr lang="ko-KR" altLang="en-US" sz="2700" b="1" dirty="0" err="1" smtClean="0">
                <a:solidFill>
                  <a:prstClr val="black"/>
                </a:solidFill>
                <a:latin typeface="궁서" pitchFamily="18" charset="-127"/>
                <a:ea typeface="궁서" pitchFamily="18" charset="-127"/>
              </a:rPr>
              <a:t>호부랑중</a:t>
            </a:r>
            <a:r>
              <a:rPr lang="ko-KR" altLang="en-US" dirty="0" err="1" smtClean="0">
                <a:solidFill>
                  <a:prstClr val="black"/>
                </a:solidFill>
              </a:rPr>
              <a:t>戶部郎中</a:t>
            </a:r>
            <a:r>
              <a:rPr lang="ko-KR" altLang="en-US" sz="2700" dirty="0" smtClean="0">
                <a:solidFill>
                  <a:prstClr val="black"/>
                </a:solidFill>
              </a:rPr>
              <a:t> </a:t>
            </a:r>
            <a:endParaRPr lang="en-US" altLang="ko-KR" sz="2700" dirty="0">
              <a:solidFill>
                <a:prstClr val="black"/>
              </a:solidFill>
            </a:endParaRPr>
          </a:p>
          <a:p>
            <a:pPr marL="365760" lvl="0" indent="-256032">
              <a:spcBef>
                <a:spcPts val="400"/>
              </a:spcBef>
              <a:buClr>
                <a:srgbClr val="7FD13B"/>
              </a:buClr>
              <a:buSzPct val="68000"/>
            </a:pPr>
            <a:r>
              <a:rPr lang="en-US" altLang="ko-KR" sz="2700" dirty="0">
                <a:solidFill>
                  <a:prstClr val="black"/>
                </a:solidFill>
              </a:rPr>
              <a:t>	 		</a:t>
            </a:r>
            <a:r>
              <a:rPr lang="ko-KR" altLang="en-US" dirty="0" err="1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관병의</a:t>
            </a:r>
            <a:r>
              <a:rPr lang="ko-KR" altLang="en-US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 군량과 마초</a:t>
            </a:r>
            <a:r>
              <a:rPr lang="en-US" altLang="ko-KR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해외 각국에 진공할 물품을 담당</a:t>
            </a:r>
            <a:endParaRPr lang="en-US" altLang="ko-KR" dirty="0">
              <a:solidFill>
                <a:prstClr val="black"/>
              </a:solidFill>
              <a:latin typeface="양재벨라체M" pitchFamily="18" charset="-127"/>
              <a:ea typeface="양재벨라체M" pitchFamily="18" charset="-127"/>
            </a:endParaRPr>
          </a:p>
          <a:p>
            <a:pPr marL="365760" lvl="0" indent="-256032">
              <a:spcBef>
                <a:spcPts val="400"/>
              </a:spcBef>
              <a:buClr>
                <a:srgbClr val="7FD13B"/>
              </a:buClr>
              <a:buSzPct val="68000"/>
              <a:buFont typeface="Wingdings 3"/>
              <a:buChar char=""/>
            </a:pPr>
            <a:endParaRPr lang="en-US" altLang="ko-KR" sz="2700" b="1" dirty="0" smtClean="0">
              <a:solidFill>
                <a:prstClr val="black"/>
              </a:solidFill>
              <a:latin typeface="궁서" pitchFamily="18" charset="-127"/>
              <a:ea typeface="궁서" pitchFamily="18" charset="-127"/>
            </a:endParaRPr>
          </a:p>
          <a:p>
            <a:pPr marL="109728" lvl="0">
              <a:spcBef>
                <a:spcPts val="400"/>
              </a:spcBef>
              <a:buClr>
                <a:srgbClr val="7FD13B"/>
              </a:buClr>
              <a:buSzPct val="68000"/>
            </a:pPr>
            <a:r>
              <a:rPr lang="ko-KR" altLang="en-US" sz="2700" b="1" dirty="0" err="1" smtClean="0">
                <a:solidFill>
                  <a:prstClr val="black"/>
                </a:solidFill>
                <a:latin typeface="궁서" pitchFamily="18" charset="-127"/>
                <a:ea typeface="궁서" pitchFamily="18" charset="-127"/>
              </a:rPr>
              <a:t>홍려시</a:t>
            </a:r>
            <a:r>
              <a:rPr lang="ko-KR" altLang="en-US" sz="2700" b="1" dirty="0" smtClean="0">
                <a:solidFill>
                  <a:prstClr val="black"/>
                </a:solidFill>
                <a:latin typeface="궁서" pitchFamily="18" charset="-127"/>
                <a:ea typeface="궁서" pitchFamily="18" charset="-127"/>
              </a:rPr>
              <a:t> </a:t>
            </a:r>
            <a:r>
              <a:rPr lang="ko-KR" altLang="en-US" sz="2700" b="1" dirty="0">
                <a:solidFill>
                  <a:prstClr val="black"/>
                </a:solidFill>
                <a:latin typeface="궁서" pitchFamily="18" charset="-127"/>
                <a:ea typeface="궁서" pitchFamily="18" charset="-127"/>
              </a:rPr>
              <a:t>서반</a:t>
            </a:r>
            <a:r>
              <a:rPr lang="ko-KR" altLang="en-US" dirty="0">
                <a:solidFill>
                  <a:prstClr val="black"/>
                </a:solidFill>
              </a:rPr>
              <a:t>序班</a:t>
            </a:r>
            <a:r>
              <a:rPr lang="en-US" altLang="ko-KR" sz="2700" dirty="0">
                <a:solidFill>
                  <a:prstClr val="black"/>
                </a:solidFill>
              </a:rPr>
              <a:t> </a:t>
            </a:r>
          </a:p>
          <a:p>
            <a:pPr marL="365760" lvl="0" indent="-256032">
              <a:spcBef>
                <a:spcPts val="400"/>
              </a:spcBef>
              <a:buClr>
                <a:srgbClr val="7FD13B"/>
              </a:buClr>
              <a:buSzPct val="68000"/>
            </a:pPr>
            <a:r>
              <a:rPr lang="en-US" altLang="ko-KR" sz="2700" dirty="0">
                <a:solidFill>
                  <a:prstClr val="black"/>
                </a:solidFill>
              </a:rPr>
              <a:t>			</a:t>
            </a:r>
            <a:r>
              <a:rPr lang="ko-KR" altLang="en-US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사절단과 </a:t>
            </a:r>
            <a:r>
              <a:rPr lang="ko-KR" altLang="en-US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각국간의 왕래에 필요한 의례를 담당</a:t>
            </a:r>
            <a:r>
              <a:rPr lang="en-US" altLang="ko-KR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중국을 </a:t>
            </a:r>
            <a:r>
              <a:rPr lang="en-US" altLang="ko-KR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		</a:t>
            </a:r>
            <a:r>
              <a:rPr lang="ko-KR" altLang="en-US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방문하는 </a:t>
            </a:r>
            <a:r>
              <a:rPr lang="ko-KR" altLang="en-US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각 나라의 사절단에게 예절을 가르침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3946443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79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자바의 </a:t>
            </a:r>
            <a:r>
              <a:rPr lang="ko-KR" altLang="en-US" sz="2400" dirty="0" err="1" smtClean="0"/>
              <a:t>동서왕</a:t>
            </a:r>
            <a:r>
              <a:rPr lang="ko-KR" altLang="en-US" sz="2400" dirty="0" smtClean="0"/>
              <a:t> 분쟁에 개입</a:t>
            </a:r>
            <a:endParaRPr lang="en-US" altLang="ko-KR" sz="2400" dirty="0" smtClean="0"/>
          </a:p>
          <a:p>
            <a:r>
              <a:rPr lang="ko-KR" altLang="en-US" sz="2400" dirty="0" err="1" smtClean="0"/>
              <a:t>팔렘방의</a:t>
            </a:r>
            <a:r>
              <a:rPr lang="ko-KR" altLang="en-US" sz="2400" dirty="0" smtClean="0"/>
              <a:t> 중국 이주 집단의 분쟁에 개입하여 무력 진압</a:t>
            </a:r>
            <a:endParaRPr lang="en-US" altLang="ko-KR" sz="2400" dirty="0" smtClean="0">
              <a:latin typeface="양재벨라체M" pitchFamily="18" charset="-127"/>
              <a:ea typeface="양재벨라체M" pitchFamily="18" charset="-127"/>
            </a:endParaRPr>
          </a:p>
          <a:p>
            <a:r>
              <a:rPr lang="ko-KR" altLang="en-US" sz="2400" dirty="0" smtClean="0"/>
              <a:t>수마트라 왕위 쟁탈전에 개입 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해적 </a:t>
            </a:r>
            <a:r>
              <a:rPr lang="ko-KR" altLang="en-US" sz="2400" dirty="0" err="1" smtClean="0"/>
              <a:t>진조의의</a:t>
            </a:r>
            <a:r>
              <a:rPr lang="ko-KR" altLang="en-US" sz="2400" dirty="0" smtClean="0"/>
              <a:t> 습격을 격파 압송 </a:t>
            </a:r>
            <a:r>
              <a:rPr lang="en-US" altLang="ko-KR" sz="1800" dirty="0" smtClean="0"/>
              <a:t>(1</a:t>
            </a:r>
            <a:r>
              <a:rPr lang="ko-KR" altLang="en-US" sz="1800" dirty="0" err="1" smtClean="0"/>
              <a:t>차항해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2400" dirty="0" smtClean="0"/>
              <a:t>스리랑카 국왕의 강탈과 정화의 군사 대응 및 국왕 체포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							   </a:t>
            </a:r>
            <a:r>
              <a:rPr lang="en-US" altLang="ko-KR" sz="1800" dirty="0" smtClean="0"/>
              <a:t>(3</a:t>
            </a:r>
            <a:r>
              <a:rPr lang="ko-KR" altLang="en-US" sz="1800" dirty="0" err="1" smtClean="0"/>
              <a:t>차항해</a:t>
            </a:r>
            <a:r>
              <a:rPr lang="en-US" altLang="ko-KR" sz="1800" dirty="0" smtClean="0"/>
              <a:t>)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정화의 군사활동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1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637112"/>
          </a:xfrm>
        </p:spPr>
        <p:txBody>
          <a:bodyPr>
            <a:normAutofit fontScale="92500"/>
          </a:bodyPr>
          <a:lstStyle/>
          <a:p>
            <a:r>
              <a:rPr lang="ko-KR" altLang="en-US" sz="2000" dirty="0" smtClean="0"/>
              <a:t>정화 사행의 목적은 중국적 질서의 확대이다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		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명이 요구하는 대외관계는</a:t>
            </a:r>
            <a:endParaRPr lang="en-US" altLang="ko-KR" sz="2000" dirty="0" smtClean="0">
              <a:latin typeface="양재벨라체M" pitchFamily="18" charset="-127"/>
              <a:ea typeface="양재벨라체M" pitchFamily="18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		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중국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(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명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)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이 책봉하고 피책봉국이 조공하는 중국적 질서</a:t>
            </a:r>
            <a:endParaRPr lang="en-US" altLang="ko-KR" sz="2000" dirty="0" smtClean="0">
              <a:latin typeface="양재벨라체M" pitchFamily="18" charset="-127"/>
              <a:ea typeface="양재벨라체M" pitchFamily="18" charset="-127"/>
            </a:endParaRP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즉 정화는 명의 외교 사절로서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err="1" smtClean="0"/>
              <a:t>하서양의</a:t>
            </a:r>
            <a:r>
              <a:rPr lang="ko-KR" altLang="en-US" sz="2000" dirty="0" smtClean="0"/>
              <a:t> 목적은 군사 정벌이나 경제적 교류가 아니며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궁극에 명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중심의 국제관계와 질서 형성을 위한 것</a:t>
            </a:r>
            <a:endParaRPr lang="en-US" altLang="ko-KR" sz="2000" dirty="0" smtClean="0"/>
          </a:p>
          <a:p>
            <a:pPr marL="109728" indent="0">
              <a:buNone/>
            </a:pPr>
            <a:r>
              <a:rPr lang="ko-KR" altLang="en-US" sz="2000" dirty="0" smtClean="0"/>
              <a:t>   책봉을 수용한 국가에 조공을 허락 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>
                <a:latin typeface="HY견명조" pitchFamily="18" charset="-127"/>
                <a:ea typeface="HY견명조" pitchFamily="18" charset="-127"/>
              </a:rPr>
              <a:t>勘合貿易</a:t>
            </a:r>
            <a:r>
              <a:rPr lang="en-US" altLang="ko-KR" sz="2000" dirty="0" smtClean="0"/>
              <a:t>)</a:t>
            </a:r>
          </a:p>
          <a:p>
            <a:endParaRPr lang="en-US" altLang="ko-KR" sz="2000" dirty="0" smtClean="0"/>
          </a:p>
          <a:p>
            <a:endParaRPr lang="en-US" altLang="ko-KR" sz="2400" dirty="0" smtClean="0">
              <a:latin typeface="양재깨비체B" pitchFamily="18" charset="-127"/>
              <a:ea typeface="양재깨비체B" pitchFamily="18" charset="-127"/>
            </a:endParaRPr>
          </a:p>
          <a:p>
            <a:endParaRPr lang="en-US" altLang="ko-KR" sz="2400" dirty="0">
              <a:latin typeface="양재깨비체B" pitchFamily="18" charset="-127"/>
              <a:ea typeface="양재깨비체B" pitchFamily="18" charset="-127"/>
            </a:endParaRPr>
          </a:p>
          <a:p>
            <a:endParaRPr lang="en-US" altLang="ko-KR" sz="2400" dirty="0" smtClean="0">
              <a:latin typeface="양재깨비체B" pitchFamily="18" charset="-127"/>
              <a:ea typeface="양재깨비체B" pitchFamily="18" charset="-127"/>
            </a:endParaRPr>
          </a:p>
          <a:p>
            <a:r>
              <a:rPr lang="ko-KR" altLang="en-US" sz="2200" dirty="0" smtClean="0">
                <a:latin typeface="양재깨비체B" pitchFamily="18" charset="-127"/>
                <a:ea typeface="양재깨비체B" pitchFamily="18" charset="-127"/>
              </a:rPr>
              <a:t>원의 규모를 계승하고자 했던 영락제의 포부를 이념적으로 실현</a:t>
            </a:r>
            <a:endParaRPr lang="ko-KR" altLang="en-US" sz="2200" dirty="0">
              <a:latin typeface="양재깨비체B" pitchFamily="18" charset="-127"/>
              <a:ea typeface="양재깨비체B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중국적 질서의 확대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648192" y="4365104"/>
            <a:ext cx="7067128" cy="12961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</a:rPr>
              <a:t>명이 피책봉국에게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감합부절을</a:t>
            </a:r>
            <a:r>
              <a:rPr lang="ko-KR" altLang="en-US" sz="2000" dirty="0" smtClean="0">
                <a:solidFill>
                  <a:schemeClr val="tx1"/>
                </a:solidFill>
              </a:rPr>
              <a:t> 사여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ko-KR" altLang="en-US" sz="2000" dirty="0" err="1" smtClean="0">
                <a:solidFill>
                  <a:schemeClr val="tx1"/>
                </a:solidFill>
              </a:rPr>
              <a:t>조공국의</a:t>
            </a:r>
            <a:r>
              <a:rPr lang="ko-KR" altLang="en-US" sz="2000" dirty="0" smtClean="0">
                <a:solidFill>
                  <a:schemeClr val="tx1"/>
                </a:solidFill>
              </a:rPr>
              <a:t> 반쪽과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예부의</a:t>
            </a:r>
            <a:r>
              <a:rPr lang="ko-KR" altLang="en-US" sz="2000" dirty="0" smtClean="0">
                <a:solidFill>
                  <a:schemeClr val="tx1"/>
                </a:solidFill>
              </a:rPr>
              <a:t> 나머지 반쪽을 확인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ko-KR" altLang="en-US" sz="2000" dirty="0" smtClean="0">
                <a:solidFill>
                  <a:schemeClr val="tx1"/>
                </a:solidFill>
                <a:latin typeface="양재벨라체M" pitchFamily="18" charset="-127"/>
                <a:ea typeface="양재벨라체M" pitchFamily="18" charset="-127"/>
              </a:rPr>
              <a:t>조공에 따른 교역 외에는 사사로운 교역은 금지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  <a:latin typeface="양재깨비체B" pitchFamily="18" charset="-127"/>
                <a:ea typeface="양재깨비체B" pitchFamily="18" charset="-127"/>
              </a:rPr>
              <a:t>해금정책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46856" y="148132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정화의 </a:t>
            </a:r>
            <a:r>
              <a:rPr lang="ko-KR" altLang="en-US" sz="2400" dirty="0" err="1" smtClean="0"/>
              <a:t>하서양으로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ko-KR" sz="2400" dirty="0" smtClean="0">
                <a:latin typeface="+mn-ea"/>
              </a:rPr>
              <a:t>	</a:t>
            </a:r>
            <a:r>
              <a:rPr lang="ko-KR" altLang="en-US" sz="2400" dirty="0" smtClean="0">
                <a:latin typeface="+mn-ea"/>
              </a:rPr>
              <a:t>명 </a:t>
            </a:r>
            <a:r>
              <a:rPr lang="ko-KR" altLang="en-US" sz="2400" dirty="0" err="1" smtClean="0">
                <a:latin typeface="+mn-ea"/>
              </a:rPr>
              <a:t>영락제는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50</a:t>
            </a:r>
            <a:r>
              <a:rPr lang="ko-KR" altLang="en-US" sz="2400" dirty="0" err="1" smtClean="0">
                <a:latin typeface="+mn-ea"/>
              </a:rPr>
              <a:t>여국의</a:t>
            </a:r>
            <a:r>
              <a:rPr lang="ko-KR" altLang="en-US" sz="2400" dirty="0" smtClean="0">
                <a:latin typeface="+mn-ea"/>
              </a:rPr>
              <a:t> 조공을 받으며</a:t>
            </a:r>
            <a:r>
              <a:rPr lang="en-US" altLang="ko-KR" sz="2400" dirty="0" smtClean="0">
                <a:latin typeface="+mn-ea"/>
              </a:rPr>
              <a:t>  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400" dirty="0" smtClean="0">
                <a:latin typeface="+mn-ea"/>
              </a:rPr>
              <a:t>	</a:t>
            </a:r>
            <a:r>
              <a:rPr lang="ko-KR" altLang="en-US" sz="2400" dirty="0" smtClean="0">
                <a:latin typeface="HY견명조" pitchFamily="18" charset="-127"/>
                <a:ea typeface="HY견명조" pitchFamily="18" charset="-127"/>
              </a:rPr>
              <a:t>天子</a:t>
            </a:r>
            <a:r>
              <a:rPr lang="ko-KR" altLang="en-US" sz="2400" dirty="0" smtClean="0">
                <a:latin typeface="+mn-ea"/>
              </a:rPr>
              <a:t>임을 대내외적으로 입증</a:t>
            </a:r>
            <a:r>
              <a:rPr lang="en-US" altLang="ko-KR" sz="2400" dirty="0" smtClean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+mn-ea"/>
              </a:rPr>
              <a:t>하지만 홍희제의 명령으로 항해는 종식 </a:t>
            </a:r>
            <a:endParaRPr lang="en-US" altLang="ko-KR" sz="2400" dirty="0" smtClean="0">
              <a:latin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정화의 항해문서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정화출사수정 鄭和出使水程</a:t>
            </a:r>
            <a:r>
              <a:rPr lang="en-US" altLang="ko-KR" sz="1800" dirty="0" smtClean="0"/>
              <a:t>)</a:t>
            </a:r>
            <a:r>
              <a:rPr lang="ko-KR" altLang="en-US" sz="2400" dirty="0" smtClean="0"/>
              <a:t>의 훼멸</a:t>
            </a:r>
            <a:endParaRPr lang="en-US" altLang="ko-KR" sz="24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正史와 항해일지는 모두 인멸</a:t>
            </a:r>
            <a:r>
              <a:rPr lang="en-US" altLang="ko-KR" sz="2400" dirty="0" smtClean="0"/>
              <a:t> </a:t>
            </a:r>
            <a:endParaRPr lang="ko-KR" altLang="en-US" sz="2400" dirty="0" smtClean="0"/>
          </a:p>
          <a:p>
            <a:endParaRPr lang="en-US" altLang="ko-KR" sz="2600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항해의 결과와 종식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600" dirty="0" smtClean="0">
                <a:latin typeface="+mn-ea"/>
              </a:rPr>
              <a:t>정화의 죽음</a:t>
            </a:r>
            <a:r>
              <a:rPr lang="en-US" altLang="ko-KR" sz="2600" dirty="0" smtClean="0"/>
              <a:t>	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남경 </a:t>
            </a:r>
            <a:r>
              <a:rPr lang="ko-KR" altLang="en-US" sz="2400" dirty="0" err="1" smtClean="0">
                <a:latin typeface="양재벨라체M" pitchFamily="18" charset="-127"/>
                <a:ea typeface="양재벨라체M" pitchFamily="18" charset="-127"/>
              </a:rPr>
              <a:t>우수산의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 </a:t>
            </a:r>
            <a:r>
              <a:rPr lang="ko-KR" altLang="en-US" sz="2400" dirty="0" err="1" smtClean="0">
                <a:latin typeface="양재벨라체M" pitchFamily="18" charset="-127"/>
                <a:ea typeface="양재벨라체M" pitchFamily="18" charset="-127"/>
              </a:rPr>
              <a:t>의관총衣冠塚</a:t>
            </a:r>
            <a:endParaRPr lang="en-US" altLang="ko-KR" sz="2400" dirty="0" smtClean="0">
              <a:latin typeface="양재벨라체M" pitchFamily="18" charset="-127"/>
              <a:ea typeface="양재벨라체M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				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인도 서해</a:t>
            </a: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, or</a:t>
            </a:r>
            <a:r>
              <a:rPr lang="ko-KR" altLang="en-US" sz="2400" dirty="0" smtClean="0">
                <a:latin typeface="양재벨라체M" pitchFamily="18" charset="-127"/>
                <a:ea typeface="양재벨라체M" pitchFamily="18" charset="-127"/>
              </a:rPr>
              <a:t> 인도네시아 </a:t>
            </a:r>
            <a:r>
              <a:rPr lang="ko-KR" altLang="en-US" sz="2400" dirty="0" err="1" smtClean="0">
                <a:latin typeface="양재벨라체M" pitchFamily="18" charset="-127"/>
                <a:ea typeface="양재벨라체M" pitchFamily="18" charset="-127"/>
              </a:rPr>
              <a:t>삼보농三寶壟</a:t>
            </a:r>
            <a:endParaRPr lang="en-US" altLang="ko-KR" sz="2400" dirty="0" smtClean="0">
              <a:latin typeface="양재벨라체M" pitchFamily="18" charset="-127"/>
              <a:ea typeface="양재벨라체M" pitchFamily="18" charset="-127"/>
            </a:endParaRPr>
          </a:p>
          <a:p>
            <a:endParaRPr lang="en-US" altLang="ko-KR" sz="2400" dirty="0" smtClean="0">
              <a:latin typeface="+mn-ea"/>
            </a:endParaRPr>
          </a:p>
          <a:p>
            <a:r>
              <a:rPr lang="ko-KR" altLang="en-US" sz="2600" dirty="0" smtClean="0">
                <a:latin typeface="+mn-ea"/>
              </a:rPr>
              <a:t>국가 재정의 소모  </a:t>
            </a:r>
            <a:endParaRPr lang="en-US" altLang="ko-KR" sz="2600" dirty="0" smtClean="0">
              <a:latin typeface="+mn-ea"/>
            </a:endParaRPr>
          </a:p>
          <a:p>
            <a:pPr>
              <a:buNone/>
            </a:pPr>
            <a:r>
              <a:rPr lang="en-US" altLang="ko-KR" sz="2600" dirty="0" smtClean="0">
                <a:latin typeface="+mn-ea"/>
              </a:rPr>
              <a:t>			</a:t>
            </a:r>
            <a:r>
              <a:rPr lang="ko-KR" altLang="en-US" sz="2200" dirty="0" smtClean="0">
                <a:latin typeface="HY궁서" pitchFamily="18" charset="-127"/>
                <a:ea typeface="HY궁서" pitchFamily="18" charset="-127"/>
              </a:rPr>
              <a:t>삼보의 출항은 비용 </a:t>
            </a:r>
            <a:r>
              <a:rPr lang="ko-KR" altLang="en-US" sz="2200" dirty="0" err="1" smtClean="0">
                <a:latin typeface="HY궁서" pitchFamily="18" charset="-127"/>
                <a:ea typeface="HY궁서" pitchFamily="18" charset="-127"/>
              </a:rPr>
              <a:t>수십만냥을</a:t>
            </a:r>
            <a:r>
              <a:rPr lang="ko-KR" altLang="en-US" sz="2200" dirty="0" smtClean="0">
                <a:latin typeface="HY궁서" pitchFamily="18" charset="-127"/>
                <a:ea typeface="HY궁서" pitchFamily="18" charset="-127"/>
              </a:rPr>
              <a:t> 낭비하였을 </a:t>
            </a:r>
            <a:r>
              <a:rPr lang="ko-KR" altLang="en-US" sz="2200" dirty="0" err="1" smtClean="0">
                <a:latin typeface="HY궁서" pitchFamily="18" charset="-127"/>
                <a:ea typeface="HY궁서" pitchFamily="18" charset="-127"/>
              </a:rPr>
              <a:t>뿐아니라</a:t>
            </a:r>
            <a:r>
              <a:rPr lang="en-US" altLang="ko-KR" sz="2200" dirty="0" smtClean="0">
                <a:latin typeface="HY궁서" pitchFamily="18" charset="-127"/>
                <a:ea typeface="HY궁서" pitchFamily="18" charset="-127"/>
              </a:rPr>
              <a:t>,,,</a:t>
            </a:r>
          </a:p>
          <a:p>
            <a:pPr>
              <a:buNone/>
            </a:pPr>
            <a:r>
              <a:rPr lang="en-US" altLang="ko-KR" sz="2200" dirty="0">
                <a:latin typeface="HY궁서" pitchFamily="18" charset="-127"/>
                <a:ea typeface="HY궁서" pitchFamily="18" charset="-127"/>
              </a:rPr>
              <a:t>	</a:t>
            </a:r>
            <a:r>
              <a:rPr lang="en-US" altLang="ko-KR" sz="2200" dirty="0" smtClean="0">
                <a:latin typeface="HY궁서" pitchFamily="18" charset="-127"/>
                <a:ea typeface="HY궁서" pitchFamily="18" charset="-127"/>
              </a:rPr>
              <a:t>		</a:t>
            </a:r>
            <a:r>
              <a:rPr lang="ko-KR" altLang="en-US" sz="2200" dirty="0" smtClean="0">
                <a:latin typeface="HY궁서" pitchFamily="18" charset="-127"/>
                <a:ea typeface="HY궁서" pitchFamily="18" charset="-127"/>
              </a:rPr>
              <a:t>기이한 보물을 가지고 </a:t>
            </a:r>
            <a:r>
              <a:rPr lang="ko-KR" altLang="en-US" sz="2200" dirty="0" err="1" smtClean="0">
                <a:latin typeface="HY궁서" pitchFamily="18" charset="-127"/>
                <a:ea typeface="HY궁서" pitchFamily="18" charset="-127"/>
              </a:rPr>
              <a:t>돌아왔다해도</a:t>
            </a:r>
            <a:r>
              <a:rPr lang="ko-KR" altLang="en-US" sz="2200" dirty="0" smtClean="0">
                <a:latin typeface="HY궁서" pitchFamily="18" charset="-127"/>
                <a:ea typeface="HY궁서" pitchFamily="18" charset="-127"/>
              </a:rPr>
              <a:t> 국가에 무슨 이익</a:t>
            </a:r>
            <a:endParaRPr lang="en-US" altLang="ko-KR" sz="2200" dirty="0" smtClean="0">
              <a:latin typeface="HY궁서" pitchFamily="18" charset="-127"/>
              <a:ea typeface="HY궁서" pitchFamily="18" charset="-127"/>
            </a:endParaRPr>
          </a:p>
          <a:p>
            <a:pPr>
              <a:buNone/>
            </a:pPr>
            <a:r>
              <a:rPr lang="en-US" altLang="ko-KR" sz="2200" dirty="0">
                <a:latin typeface="HY궁서" pitchFamily="18" charset="-127"/>
                <a:ea typeface="HY궁서" pitchFamily="18" charset="-127"/>
              </a:rPr>
              <a:t>	</a:t>
            </a:r>
            <a:r>
              <a:rPr lang="en-US" altLang="ko-KR" sz="2200" dirty="0" smtClean="0">
                <a:latin typeface="HY궁서" pitchFamily="18" charset="-127"/>
                <a:ea typeface="HY궁서" pitchFamily="18" charset="-127"/>
              </a:rPr>
              <a:t>		</a:t>
            </a:r>
            <a:r>
              <a:rPr lang="ko-KR" altLang="en-US" sz="2200" dirty="0" smtClean="0">
                <a:latin typeface="HY궁서" pitchFamily="18" charset="-127"/>
                <a:ea typeface="HY궁서" pitchFamily="18" charset="-127"/>
              </a:rPr>
              <a:t>이 있겠습니까</a:t>
            </a:r>
            <a:r>
              <a:rPr lang="en-US" altLang="ko-KR" sz="1700" dirty="0" smtClean="0">
                <a:latin typeface="HY궁서" pitchFamily="18" charset="-127"/>
                <a:ea typeface="HY궁서" pitchFamily="18" charset="-127"/>
              </a:rPr>
              <a:t>?”</a:t>
            </a:r>
            <a:r>
              <a:rPr lang="en-US" altLang="ko-KR" sz="1700" dirty="0" smtClean="0">
                <a:latin typeface="+mn-ea"/>
              </a:rPr>
              <a:t>(</a:t>
            </a:r>
            <a:r>
              <a:rPr lang="ko-KR" altLang="en-US" sz="1700" dirty="0" smtClean="0">
                <a:latin typeface="+mn-ea"/>
              </a:rPr>
              <a:t>유대하</a:t>
            </a:r>
            <a:r>
              <a:rPr lang="en-US" altLang="ko-KR" sz="1700" dirty="0" smtClean="0">
                <a:latin typeface="+mn-ea"/>
              </a:rPr>
              <a:t>)</a:t>
            </a:r>
          </a:p>
          <a:p>
            <a:pPr marL="109728" indent="0">
              <a:buNone/>
            </a:pPr>
            <a:r>
              <a:rPr lang="en-US" altLang="ko-KR" sz="2600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	</a:t>
            </a:r>
          </a:p>
          <a:p>
            <a:pPr marL="109728" indent="0">
              <a:buNone/>
            </a:pPr>
            <a:r>
              <a:rPr lang="en-US" altLang="ko-KR" sz="2600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	</a:t>
            </a:r>
            <a:r>
              <a:rPr lang="en-US" altLang="ko-KR" sz="2600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	</a:t>
            </a:r>
            <a:r>
              <a:rPr lang="ko-KR" altLang="en-US" sz="2200" dirty="0" smtClean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정치적 </a:t>
            </a:r>
            <a:r>
              <a:rPr lang="ko-KR" altLang="en-US" sz="2200" dirty="0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이유로 펼쳐진 대항해는 </a:t>
            </a:r>
            <a:r>
              <a:rPr lang="ko-KR" altLang="en-US" sz="2200" dirty="0" err="1">
                <a:solidFill>
                  <a:prstClr val="black"/>
                </a:solidFill>
                <a:latin typeface="양재벨라체M" pitchFamily="18" charset="-127"/>
                <a:ea typeface="양재벨라체M" pitchFamily="18" charset="-127"/>
              </a:rPr>
              <a:t>비생산적ㆍ소모적</a:t>
            </a:r>
            <a:endParaRPr lang="en-US" altLang="ko-KR" sz="2200" dirty="0" smtClean="0">
              <a:latin typeface="+mn-ea"/>
            </a:endParaRPr>
          </a:p>
          <a:p>
            <a:pPr marL="109728" indent="0">
              <a:buNone/>
            </a:pPr>
            <a:r>
              <a:rPr lang="en-US" altLang="ko-KR" sz="2200" dirty="0" smtClean="0">
                <a:latin typeface="+mn-ea"/>
              </a:rPr>
              <a:t>		</a:t>
            </a:r>
            <a:r>
              <a:rPr lang="ko-KR" altLang="en-US" sz="2200" dirty="0" smtClean="0">
                <a:latin typeface="양재벨라체M" panose="02020603020101020101" pitchFamily="18" charset="-127"/>
                <a:ea typeface="양재벨라체M" panose="02020603020101020101" pitchFamily="18" charset="-127"/>
              </a:rPr>
              <a:t>그럼에도 유학자들은 </a:t>
            </a:r>
            <a:r>
              <a:rPr lang="ko-KR" altLang="en-US" sz="2200" dirty="0" smtClean="0">
                <a:latin typeface="양재깨비체B" panose="02020603020101020101" pitchFamily="18" charset="-127"/>
                <a:ea typeface="양재깨비체B" panose="02020603020101020101" pitchFamily="18" charset="-127"/>
              </a:rPr>
              <a:t>국가상업주의</a:t>
            </a:r>
            <a:r>
              <a:rPr lang="ko-KR" altLang="en-US" sz="2200" dirty="0" smtClean="0">
                <a:latin typeface="양재벨라체M" panose="02020603020101020101" pitchFamily="18" charset="-127"/>
                <a:ea typeface="양재벨라체M" panose="02020603020101020101" pitchFamily="18" charset="-127"/>
              </a:rPr>
              <a:t>라고 비판</a:t>
            </a:r>
            <a:endParaRPr lang="en-US" altLang="ko-KR" sz="2200" dirty="0" smtClean="0">
              <a:latin typeface="양재벨라체M" panose="02020603020101020101" pitchFamily="18" charset="-127"/>
              <a:ea typeface="양재벨라체M" panose="02020603020101020101" pitchFamily="18" charset="-127"/>
            </a:endParaRPr>
          </a:p>
          <a:p>
            <a:endParaRPr lang="en-US" altLang="ko-KR" sz="2600" b="1" dirty="0" smtClean="0"/>
          </a:p>
          <a:p>
            <a:r>
              <a:rPr lang="ko-KR" altLang="en-US" sz="2600" b="1" dirty="0" err="1" smtClean="0"/>
              <a:t>명대</a:t>
            </a:r>
            <a:r>
              <a:rPr lang="ko-KR" altLang="en-US" sz="2600" b="1" dirty="0" smtClean="0"/>
              <a:t> 사회경제   </a:t>
            </a:r>
            <a:r>
              <a:rPr lang="ko-KR" altLang="en-US" sz="2600" b="1" dirty="0" smtClean="0">
                <a:latin typeface="양재벨라체M" pitchFamily="18" charset="-127"/>
                <a:ea typeface="양재벨라체M" pitchFamily="18" charset="-127"/>
              </a:rPr>
              <a:t>부족함이 없는 중국</a:t>
            </a:r>
            <a:endParaRPr lang="ko-KR" altLang="en-US" sz="26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중단되었을까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b="1" dirty="0" err="1" smtClean="0"/>
              <a:t>송대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	</a:t>
            </a:r>
            <a:r>
              <a:rPr lang="ko-KR" altLang="en-US" sz="2000" dirty="0" smtClean="0"/>
              <a:t>농업생산의 비약적 성장과 상품작물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특산품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재배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	</a:t>
            </a:r>
            <a:r>
              <a:rPr lang="ko-KR" altLang="en-US" sz="2000" dirty="0" smtClean="0"/>
              <a:t>상업도시 발달과 근세 도시문화 </a:t>
            </a:r>
            <a:r>
              <a:rPr lang="en-US" altLang="ko-KR" sz="2000" dirty="0" smtClean="0"/>
              <a:t> </a:t>
            </a:r>
          </a:p>
          <a:p>
            <a:pPr>
              <a:buNone/>
            </a:pPr>
            <a:r>
              <a:rPr lang="en-US" altLang="ko-KR" sz="2000" dirty="0" smtClean="0"/>
              <a:t>		</a:t>
            </a:r>
            <a:r>
              <a:rPr lang="ko-KR" altLang="en-US" sz="2000" dirty="0" smtClean="0"/>
              <a:t>인쇄술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나침반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화약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	</a:t>
            </a:r>
            <a:r>
              <a:rPr lang="ko-KR" altLang="en-US" sz="2000" dirty="0" err="1" smtClean="0"/>
              <a:t>남송대</a:t>
            </a:r>
            <a:r>
              <a:rPr lang="ko-KR" altLang="en-US" sz="2000" dirty="0" smtClean="0"/>
              <a:t> 국제 무역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수익은 </a:t>
            </a:r>
            <a:r>
              <a:rPr lang="ko-KR" altLang="en-US" sz="2000" dirty="0" err="1" smtClean="0"/>
              <a:t>북송초에</a:t>
            </a:r>
            <a:r>
              <a:rPr lang="ko-KR" altLang="en-US" sz="2000" dirty="0" smtClean="0"/>
              <a:t> 비해 </a:t>
            </a:r>
            <a:r>
              <a:rPr lang="en-US" altLang="ko-KR" sz="2000" dirty="0" smtClean="0"/>
              <a:t>20</a:t>
            </a:r>
            <a:r>
              <a:rPr lang="ko-KR" altLang="en-US" sz="2000" dirty="0" err="1" smtClean="0"/>
              <a:t>배이상</a:t>
            </a:r>
            <a:r>
              <a:rPr lang="en-US" altLang="ko-KR" sz="2000" dirty="0" smtClean="0"/>
              <a:t> 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fontAlgn="base"/>
            <a:r>
              <a:rPr lang="ko-KR" altLang="en-US" sz="2400" b="1" dirty="0" err="1" smtClean="0"/>
              <a:t>명대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fontAlgn="base">
              <a:buNone/>
            </a:pPr>
            <a:r>
              <a:rPr lang="en-US" altLang="ko-KR" sz="2000" dirty="0" smtClean="0"/>
              <a:t>		</a:t>
            </a:r>
            <a:r>
              <a:rPr lang="ko-KR" altLang="en-US" sz="2000" dirty="0" smtClean="0"/>
              <a:t>농경지 확대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농업생산력의 발전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元 보다 </a:t>
            </a:r>
            <a:r>
              <a:rPr lang="en-US" altLang="ko-KR" sz="1800" dirty="0" smtClean="0"/>
              <a:t>30</a:t>
            </a:r>
            <a:r>
              <a:rPr lang="ko-KR" altLang="en-US" sz="1800" dirty="0" smtClean="0"/>
              <a:t>∼</a:t>
            </a:r>
            <a:r>
              <a:rPr lang="en-US" altLang="ko-KR" sz="1800" dirty="0" smtClean="0"/>
              <a:t>50% </a:t>
            </a:r>
            <a:r>
              <a:rPr lang="ko-KR" altLang="en-US" sz="1800" dirty="0" smtClean="0"/>
              <a:t>증가</a:t>
            </a:r>
            <a:r>
              <a:rPr lang="en-US" altLang="ko-KR" sz="1800" dirty="0" smtClean="0"/>
              <a:t>)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 </a:t>
            </a:r>
          </a:p>
          <a:p>
            <a:pPr fontAlgn="base">
              <a:buNone/>
            </a:pPr>
            <a:r>
              <a:rPr lang="en-US" altLang="ko-KR" sz="2000" dirty="0" smtClean="0"/>
              <a:t>		</a:t>
            </a:r>
            <a:r>
              <a:rPr lang="ko-KR" altLang="en-US" sz="2000" dirty="0" smtClean="0"/>
              <a:t>상품경제 발달  </a:t>
            </a:r>
            <a:r>
              <a:rPr lang="en-US" altLang="ko-KR" sz="2000" dirty="0" smtClean="0"/>
              <a:t>	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소주 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비단직물업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송강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면포업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절강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착유업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</a:p>
          <a:p>
            <a:pPr fontAlgn="base">
              <a:buNone/>
            </a:pP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			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경덕진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도자기업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불산진 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야철업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휘주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광산업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,,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		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중국의 사회경제 발전</a:t>
            </a:r>
            <a:endParaRPr lang="ko-KR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명 </a:t>
            </a:r>
            <a:r>
              <a:rPr lang="ko-KR" altLang="en-US" sz="2400" dirty="0" err="1" smtClean="0"/>
              <a:t>영락제</a:t>
            </a:r>
            <a:r>
              <a:rPr lang="ko-KR" altLang="en-US" sz="2400" dirty="0" smtClean="0"/>
              <a:t> 통치시기</a:t>
            </a:r>
            <a:endParaRPr lang="en-US" altLang="ko-KR" sz="24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환관 정화가 </a:t>
            </a:r>
            <a:endParaRPr lang="en-US" altLang="ko-KR" sz="24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</a:t>
            </a:r>
            <a:r>
              <a:rPr lang="ko-KR" altLang="en-US" sz="2400" dirty="0" smtClean="0"/>
              <a:t>대규모 함선을 이끌고</a:t>
            </a:r>
            <a:endParaRPr lang="en-US" altLang="ko-KR" sz="24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동남아시아에서 서양까지 </a:t>
            </a:r>
            <a:endParaRPr lang="en-US" altLang="ko-KR" sz="24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거의 </a:t>
            </a:r>
            <a:r>
              <a:rPr lang="en-US" altLang="ko-KR" sz="2400" dirty="0" smtClean="0"/>
              <a:t>30</a:t>
            </a:r>
            <a:r>
              <a:rPr lang="ko-KR" altLang="en-US" sz="2400" dirty="0" smtClean="0"/>
              <a:t>년간</a:t>
            </a:r>
            <a:r>
              <a:rPr lang="en-US" altLang="ko-KR" sz="2000" dirty="0" smtClean="0"/>
              <a:t>(1405-1433</a:t>
            </a:r>
            <a:r>
              <a:rPr lang="ko-KR" altLang="en-US" sz="2000" dirty="0" smtClean="0"/>
              <a:t>년</a:t>
            </a:r>
            <a:r>
              <a:rPr lang="en-US" altLang="ko-KR" sz="2000" dirty="0" smtClean="0"/>
              <a:t>) </a:t>
            </a:r>
            <a:r>
              <a:rPr lang="ko-KR" altLang="en-US" sz="2400" dirty="0" smtClean="0"/>
              <a:t>펼친</a:t>
            </a:r>
            <a:endParaRPr lang="en-US" altLang="ko-KR" sz="24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ko-KR" sz="2400" dirty="0" smtClean="0"/>
              <a:t>	7</a:t>
            </a:r>
            <a:r>
              <a:rPr lang="ko-KR" altLang="en-US" sz="2400" dirty="0" smtClean="0"/>
              <a:t>차례 항해</a:t>
            </a:r>
            <a:endParaRPr lang="en-US" altLang="ko-KR" sz="2400" dirty="0" smtClean="0"/>
          </a:p>
          <a:p>
            <a:pPr>
              <a:lnSpc>
                <a:spcPct val="150000"/>
              </a:lnSpc>
              <a:buNone/>
            </a:pPr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정화의 대항해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600" dirty="0" smtClean="0"/>
          </a:p>
          <a:p>
            <a:r>
              <a:rPr lang="ko-KR" altLang="en-US" sz="2600" dirty="0" err="1" smtClean="0"/>
              <a:t>명청대</a:t>
            </a:r>
            <a:r>
              <a:rPr lang="ko-KR" altLang="en-US" sz="2600" dirty="0" smtClean="0"/>
              <a:t> 해금정책</a:t>
            </a:r>
            <a:endParaRPr lang="en-US" altLang="ko-KR" sz="2600" dirty="0" smtClean="0"/>
          </a:p>
          <a:p>
            <a:pPr lvl="2"/>
            <a:r>
              <a:rPr lang="ko-KR" altLang="en-US" sz="2600" dirty="0" smtClean="0">
                <a:latin typeface="양재벨라체M" pitchFamily="18" charset="-127"/>
                <a:ea typeface="양재벨라체M" pitchFamily="18" charset="-127"/>
              </a:rPr>
              <a:t>정치적 이유와 목적</a:t>
            </a:r>
            <a:endParaRPr lang="en-US" altLang="ko-KR" sz="2600" dirty="0" smtClean="0">
              <a:latin typeface="양재벨라체M" pitchFamily="18" charset="-127"/>
              <a:ea typeface="양재벨라체M" pitchFamily="18" charset="-127"/>
            </a:endParaRPr>
          </a:p>
          <a:p>
            <a:pPr lvl="2"/>
            <a:r>
              <a:rPr lang="ko-KR" altLang="en-US" sz="2600" dirty="0" err="1" smtClean="0">
                <a:latin typeface="양재벨라체M" pitchFamily="18" charset="-127"/>
                <a:ea typeface="양재벨라체M" pitchFamily="18" charset="-127"/>
              </a:rPr>
              <a:t>서북방의</a:t>
            </a:r>
            <a:r>
              <a:rPr lang="ko-KR" altLang="en-US" sz="2600" dirty="0" smtClean="0">
                <a:latin typeface="양재벨라체M" pitchFamily="18" charset="-127"/>
                <a:ea typeface="양재벨라체M" pitchFamily="18" charset="-127"/>
              </a:rPr>
              <a:t> 강력한 유목민족이 먼저</a:t>
            </a:r>
            <a:r>
              <a:rPr lang="en-US" altLang="ko-KR" sz="2600" dirty="0" smtClean="0">
                <a:latin typeface="양재벨라체M" pitchFamily="18" charset="-127"/>
                <a:ea typeface="양재벨라체M" pitchFamily="18" charset="-127"/>
              </a:rPr>
              <a:t>!</a:t>
            </a:r>
          </a:p>
          <a:p>
            <a:endParaRPr lang="en-US" altLang="ko-KR" sz="2600" dirty="0" smtClean="0"/>
          </a:p>
          <a:p>
            <a:endParaRPr lang="en-US" altLang="ko-KR" sz="2600" dirty="0" smtClean="0"/>
          </a:p>
          <a:p>
            <a:r>
              <a:rPr lang="ko-KR" altLang="en-US" sz="2600" dirty="0" smtClean="0"/>
              <a:t>서양의 시장개척과 식민지화</a:t>
            </a:r>
            <a:r>
              <a:rPr lang="en-US" altLang="ko-KR" sz="2600" dirty="0" smtClean="0"/>
              <a:t>(</a:t>
            </a:r>
            <a:r>
              <a:rPr lang="ko-KR" altLang="en-US" sz="2600" dirty="0" smtClean="0"/>
              <a:t>제국주의</a:t>
            </a:r>
            <a:r>
              <a:rPr lang="en-US" altLang="ko-KR" sz="2600" dirty="0" smtClean="0"/>
              <a:t>)</a:t>
            </a:r>
          </a:p>
          <a:p>
            <a:pPr lvl="2"/>
            <a:r>
              <a:rPr lang="ko-KR" altLang="en-US" sz="2600" dirty="0" smtClean="0">
                <a:latin typeface="양재벨라체M" pitchFamily="18" charset="-127"/>
                <a:ea typeface="양재벨라체M" pitchFamily="18" charset="-127"/>
              </a:rPr>
              <a:t>해금정책의 결과</a:t>
            </a:r>
            <a:r>
              <a:rPr lang="en-US" altLang="ko-KR" sz="2600" dirty="0" smtClean="0">
                <a:latin typeface="양재벨라체M" pitchFamily="18" charset="-127"/>
                <a:ea typeface="양재벨라체M" pitchFamily="18" charset="-127"/>
              </a:rPr>
              <a:t>, </a:t>
            </a:r>
            <a:r>
              <a:rPr lang="ko-KR" altLang="en-US" sz="2600" dirty="0" smtClean="0">
                <a:latin typeface="양재벨라체M" pitchFamily="18" charset="-127"/>
                <a:ea typeface="양재벨라체M" pitchFamily="18" charset="-127"/>
              </a:rPr>
              <a:t>아편전쟁의 패배와 종속</a:t>
            </a:r>
            <a:endParaRPr lang="en-US" altLang="ko-KR" sz="2600" dirty="0" smtClean="0">
              <a:latin typeface="양재벨라체M" pitchFamily="18" charset="-127"/>
              <a:ea typeface="양재벨라체M" pitchFamily="18" charset="-127"/>
            </a:endParaRPr>
          </a:p>
          <a:p>
            <a:pPr>
              <a:buNone/>
            </a:pPr>
            <a:r>
              <a:rPr lang="en-US" altLang="ko-KR" sz="2600" dirty="0" smtClean="0"/>
              <a:t>	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명청대</a:t>
            </a:r>
            <a:r>
              <a:rPr lang="ko-KR" altLang="en-US" dirty="0" smtClean="0"/>
              <a:t> 해금정책과 결과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46856" y="1481328"/>
            <a:ext cx="8229600" cy="4525963"/>
          </a:xfrm>
        </p:spPr>
        <p:txBody>
          <a:bodyPr/>
          <a:lstStyle/>
          <a:p>
            <a:r>
              <a:rPr lang="ko-KR" altLang="en-US" sz="2400" dirty="0" smtClean="0">
                <a:latin typeface="HY견명조" pitchFamily="18" charset="-127"/>
                <a:ea typeface="HY견명조" pitchFamily="18" charset="-127"/>
              </a:rPr>
              <a:t>明</a:t>
            </a:r>
            <a:r>
              <a:rPr lang="en-US" altLang="ko-KR" sz="2000" dirty="0" smtClean="0"/>
              <a:t>(1368~1644)</a:t>
            </a:r>
            <a:r>
              <a:rPr lang="en-US" altLang="ko-KR" sz="2400" dirty="0" smtClean="0"/>
              <a:t> 3</a:t>
            </a:r>
            <a:r>
              <a:rPr lang="ko-KR" altLang="en-US" sz="2400" dirty="0" smtClean="0"/>
              <a:t>대 황제</a:t>
            </a:r>
            <a:endParaRPr lang="en-US" altLang="ko-KR" sz="2400" dirty="0" smtClean="0"/>
          </a:p>
          <a:p>
            <a:r>
              <a:rPr lang="ko-KR" altLang="en-US" sz="2400" dirty="0" err="1" smtClean="0"/>
              <a:t>정난</a:t>
            </a:r>
            <a:r>
              <a:rPr lang="ko-KR" altLang="en-US" sz="1800" dirty="0" err="1" smtClean="0"/>
              <a:t>靖難</a:t>
            </a:r>
            <a:r>
              <a:rPr lang="ko-KR" altLang="en-US" sz="2400" dirty="0" err="1" smtClean="0"/>
              <a:t>의</a:t>
            </a:r>
            <a:r>
              <a:rPr lang="ko-KR" altLang="en-US" sz="2400" dirty="0" smtClean="0"/>
              <a:t> 변</a:t>
            </a:r>
            <a:r>
              <a:rPr lang="en-US" altLang="ko-KR" sz="1800" dirty="0" smtClean="0"/>
              <a:t>(1399-1402)</a:t>
            </a:r>
            <a:r>
              <a:rPr lang="ko-KR" altLang="en-US" sz="2400" dirty="0" smtClean="0"/>
              <a:t>으로 즉위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</a:t>
            </a:r>
          </a:p>
          <a:p>
            <a:pPr>
              <a:buNone/>
            </a:pPr>
            <a:endParaRPr lang="en-US" altLang="ko-KR" sz="24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err="1" smtClean="0"/>
              <a:t>홍무제</a:t>
            </a:r>
            <a:r>
              <a:rPr lang="ko-KR" altLang="en-US" sz="2400" dirty="0"/>
              <a:t>①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4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주원장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) </a:t>
            </a:r>
            <a:r>
              <a:rPr lang="en-US" altLang="ko-KR" sz="2400" dirty="0" smtClean="0"/>
              <a:t>	  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400" dirty="0" smtClean="0"/>
              <a:t>			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400" dirty="0" smtClean="0"/>
              <a:t>		</a:t>
            </a:r>
            <a:r>
              <a:rPr lang="en-US" altLang="ko-KR" sz="2400" dirty="0"/>
              <a:t>	</a:t>
            </a:r>
            <a:r>
              <a:rPr lang="en-US" altLang="ko-KR" sz="2400" dirty="0" smtClean="0"/>
              <a:t>	 	</a:t>
            </a:r>
          </a:p>
          <a:p>
            <a:pPr>
              <a:buNone/>
            </a:pPr>
            <a:endParaRPr lang="en-US" altLang="ko-KR" sz="2400" dirty="0"/>
          </a:p>
          <a:p>
            <a:pPr marL="109728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대항해의</a:t>
            </a:r>
            <a:r>
              <a:rPr lang="ko-KR" altLang="en-US" dirty="0" smtClean="0"/>
              <a:t> 기획자 </a:t>
            </a:r>
            <a:r>
              <a:rPr lang="ko-KR" altLang="en-US" dirty="0" err="1" smtClean="0"/>
              <a:t>영락제</a:t>
            </a:r>
            <a:r>
              <a:rPr lang="en-US" altLang="ko-KR" sz="2400" dirty="0" smtClean="0"/>
              <a:t>(1402~1424)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979712" y="3859770"/>
            <a:ext cx="4824536" cy="6493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- </a:t>
            </a:r>
            <a:r>
              <a:rPr lang="ko-KR" altLang="en-US" sz="2000" dirty="0">
                <a:solidFill>
                  <a:schemeClr val="tx1"/>
                </a:solidFill>
              </a:rPr>
              <a:t>주표</a:t>
            </a:r>
            <a:r>
              <a:rPr lang="en-US" altLang="ko-KR" sz="2000" dirty="0">
                <a:solidFill>
                  <a:schemeClr val="tx1"/>
                </a:solidFill>
              </a:rPr>
              <a:t>	- </a:t>
            </a:r>
            <a:r>
              <a:rPr lang="ko-KR" altLang="en-US" sz="2000" dirty="0" err="1">
                <a:solidFill>
                  <a:schemeClr val="tx1"/>
                </a:solidFill>
              </a:rPr>
              <a:t>건문제</a:t>
            </a:r>
            <a:r>
              <a:rPr lang="ko-KR" altLang="en-US" sz="2000" dirty="0">
                <a:solidFill>
                  <a:schemeClr val="tx1"/>
                </a:solidFill>
              </a:rPr>
              <a:t>②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79712" y="4711483"/>
            <a:ext cx="4824536" cy="6493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- </a:t>
            </a:r>
            <a:r>
              <a:rPr lang="ko-KR" altLang="en-US" sz="2000" dirty="0" err="1">
                <a:solidFill>
                  <a:schemeClr val="tx1"/>
                </a:solidFill>
              </a:rPr>
              <a:t>영락제</a:t>
            </a:r>
            <a:r>
              <a:rPr lang="ko-KR" altLang="en-US" sz="2000" dirty="0">
                <a:solidFill>
                  <a:schemeClr val="tx1"/>
                </a:solidFill>
              </a:rPr>
              <a:t>③ </a:t>
            </a:r>
            <a:r>
              <a:rPr lang="en-US" altLang="ko-KR" sz="2000" dirty="0">
                <a:solidFill>
                  <a:schemeClr val="tx1"/>
                </a:solidFill>
              </a:rPr>
              <a:t>- </a:t>
            </a:r>
            <a:r>
              <a:rPr lang="ko-KR" altLang="en-US" sz="2000" dirty="0">
                <a:solidFill>
                  <a:schemeClr val="tx1"/>
                </a:solidFill>
              </a:rPr>
              <a:t>홍희제④ </a:t>
            </a:r>
            <a:r>
              <a:rPr lang="en-US" altLang="ko-KR" sz="2000" dirty="0">
                <a:solidFill>
                  <a:schemeClr val="tx1"/>
                </a:solidFill>
              </a:rPr>
              <a:t>- </a:t>
            </a:r>
            <a:r>
              <a:rPr lang="ko-KR" altLang="en-US" sz="2000" dirty="0" err="1">
                <a:solidFill>
                  <a:schemeClr val="tx1"/>
                </a:solidFill>
              </a:rPr>
              <a:t>선덕제</a:t>
            </a:r>
            <a:r>
              <a:rPr lang="ko-KR" altLang="en-US" sz="2000" dirty="0" smtClean="0">
                <a:solidFill>
                  <a:schemeClr val="tx1"/>
                </a:solidFill>
              </a:rPr>
              <a:t>⑤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1260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200" dirty="0" err="1" smtClean="0"/>
              <a:t>건문제</a:t>
            </a:r>
            <a:r>
              <a:rPr lang="ko-KR" altLang="en-US" sz="2200" dirty="0" smtClean="0"/>
              <a:t> 측근을 제거</a:t>
            </a:r>
            <a:endParaRPr lang="en-US" altLang="ko-KR" sz="2200" dirty="0" smtClean="0"/>
          </a:p>
          <a:p>
            <a:pPr>
              <a:lnSpc>
                <a:spcPct val="150000"/>
              </a:lnSpc>
            </a:pPr>
            <a:r>
              <a:rPr lang="ko-KR" altLang="en-US" sz="2200" dirty="0" err="1" smtClean="0"/>
              <a:t>번왕의</a:t>
            </a:r>
            <a:r>
              <a:rPr lang="ko-KR" altLang="en-US" sz="2200" dirty="0" smtClean="0"/>
              <a:t> 군사권 박탈</a:t>
            </a:r>
            <a:endParaRPr lang="en-US" altLang="ko-KR" sz="2200" dirty="0" smtClean="0"/>
          </a:p>
          <a:p>
            <a:pPr>
              <a:lnSpc>
                <a:spcPct val="150000"/>
              </a:lnSpc>
            </a:pPr>
            <a:r>
              <a:rPr lang="ko-KR" altLang="en-US" sz="2200" dirty="0" smtClean="0"/>
              <a:t>권력 강화를 위해 환관 중용</a:t>
            </a:r>
            <a:endParaRPr lang="en-US" altLang="ko-KR" sz="2200" dirty="0" smtClean="0"/>
          </a:p>
          <a:p>
            <a:pPr lvl="3"/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감군</a:t>
            </a:r>
            <a:endParaRPr lang="en-US" altLang="ko-KR" sz="2000" dirty="0" smtClean="0">
              <a:latin typeface="양재벨라체M" pitchFamily="18" charset="-127"/>
              <a:ea typeface="양재벨라체M" pitchFamily="18" charset="-127"/>
            </a:endParaRPr>
          </a:p>
          <a:p>
            <a:pPr lvl="3"/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외국 사절</a:t>
            </a:r>
            <a:endParaRPr lang="en-US" altLang="ko-KR" sz="2000" dirty="0" smtClean="0">
              <a:latin typeface="양재벨라체M" pitchFamily="18" charset="-127"/>
              <a:ea typeface="양재벨라체M" pitchFamily="18" charset="-127"/>
            </a:endParaRPr>
          </a:p>
          <a:p>
            <a:pPr lvl="3"/>
            <a:r>
              <a:rPr lang="ko-KR" altLang="en-US" sz="2000" dirty="0" err="1" smtClean="0">
                <a:latin typeface="양재벨라체M" pitchFamily="18" charset="-127"/>
                <a:ea typeface="양재벨라체M" pitchFamily="18" charset="-127"/>
              </a:rPr>
              <a:t>시박사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(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외국 무역 담당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)</a:t>
            </a:r>
          </a:p>
          <a:p>
            <a:pPr lvl="3"/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동창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(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감찰기관</a:t>
            </a:r>
            <a:r>
              <a:rPr lang="en-US" altLang="ko-KR" sz="2000" dirty="0" smtClean="0">
                <a:latin typeface="양재벨라체M" pitchFamily="18" charset="-127"/>
                <a:ea typeface="양재벨라체M" pitchFamily="18" charset="-127"/>
              </a:rPr>
              <a:t>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집권체제 강화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76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/>
              <a:t>북경천도</a:t>
            </a:r>
            <a:r>
              <a:rPr lang="en-US" altLang="ko-KR" sz="2400" dirty="0"/>
              <a:t>(1407)</a:t>
            </a:r>
            <a:r>
              <a:rPr lang="ko-KR" altLang="en-US" sz="2400" dirty="0"/>
              <a:t>와 </a:t>
            </a:r>
            <a:r>
              <a:rPr lang="ko-KR" altLang="en-US" sz="2400" dirty="0" err="1"/>
              <a:t>자금성</a:t>
            </a:r>
            <a:r>
              <a:rPr lang="ko-KR" altLang="en-US" sz="2400" dirty="0"/>
              <a:t> 건설</a:t>
            </a:r>
            <a:r>
              <a:rPr lang="en-US" altLang="ko-KR" sz="2400" dirty="0"/>
              <a:t>(~1420)</a:t>
            </a:r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 lvl="3">
              <a:lnSpc>
                <a:spcPct val="150000"/>
              </a:lnSpc>
            </a:pPr>
            <a:r>
              <a:rPr lang="ko-KR" altLang="en-US" sz="2200" b="1" dirty="0" smtClean="0"/>
              <a:t>정화의 대항해 </a:t>
            </a:r>
            <a:r>
              <a:rPr lang="en-US" altLang="ko-KR" sz="2200" dirty="0" smtClean="0"/>
              <a:t>(1405~1422, 1433)</a:t>
            </a:r>
          </a:p>
          <a:p>
            <a:pPr lvl="3">
              <a:lnSpc>
                <a:spcPct val="150000"/>
              </a:lnSpc>
            </a:pPr>
            <a:r>
              <a:rPr lang="ko-KR" altLang="en-US" sz="2200" b="1" dirty="0" smtClean="0"/>
              <a:t>막북</a:t>
            </a:r>
            <a:r>
              <a:rPr lang="ko-KR" altLang="en-US" sz="1400" b="1" dirty="0" smtClean="0"/>
              <a:t>漠北</a:t>
            </a:r>
            <a:r>
              <a:rPr lang="ko-KR" altLang="en-US" sz="2200" b="1" dirty="0" smtClean="0"/>
              <a:t> 친정 </a:t>
            </a:r>
            <a:r>
              <a:rPr lang="en-US" altLang="ko-KR" sz="2200" dirty="0" smtClean="0"/>
              <a:t>(1410~1424)</a:t>
            </a:r>
          </a:p>
          <a:p>
            <a:pPr marL="109728" indent="0" algn="just">
              <a:buNone/>
            </a:pPr>
            <a:r>
              <a:rPr lang="en-US" altLang="ko-KR" sz="2400" dirty="0" smtClean="0">
                <a:latin typeface="양재벨라체M" pitchFamily="18" charset="-127"/>
                <a:ea typeface="양재벨라체M" pitchFamily="18" charset="-127"/>
              </a:rPr>
              <a:t>		</a:t>
            </a:r>
            <a:endParaRPr lang="ko-KR" altLang="en-US" sz="2800" dirty="0"/>
          </a:p>
          <a:p>
            <a:pPr>
              <a:lnSpc>
                <a:spcPct val="150000"/>
              </a:lnSpc>
            </a:pPr>
            <a:endParaRPr lang="en-US" altLang="ko-KR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세계제국의 꿈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03648" y="2242169"/>
            <a:ext cx="6552728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세계제국 원의 규모를 계승하려는 포부</a:t>
            </a:r>
            <a:r>
              <a:rPr lang="en-US" altLang="ko-KR" sz="24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!!</a:t>
            </a:r>
            <a:endParaRPr lang="ko-KR" altLang="en-US" sz="24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907704" y="4443169"/>
            <a:ext cx="6779096" cy="13620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09728" indent="0" algn="just">
              <a:buNone/>
            </a:pPr>
            <a:r>
              <a:rPr lang="en-US" altLang="ko-KR" sz="2400" dirty="0">
                <a:latin typeface="양재벨라체M" pitchFamily="18" charset="-127"/>
                <a:ea typeface="양재벨라체M" pitchFamily="18" charset="-127"/>
              </a:rPr>
              <a:t>	</a:t>
            </a:r>
            <a:r>
              <a:rPr lang="ko-KR" altLang="en-US" sz="2000" dirty="0" err="1">
                <a:latin typeface="양재벨라체M" pitchFamily="18" charset="-127"/>
                <a:ea typeface="양재벨라체M" pitchFamily="18" charset="-127"/>
              </a:rPr>
              <a:t>몽골세력의</a:t>
            </a:r>
            <a:r>
              <a:rPr lang="ko-KR" altLang="en-US" sz="2000" dirty="0">
                <a:latin typeface="양재벨라체M" pitchFamily="18" charset="-127"/>
                <a:ea typeface="양재벨라체M" pitchFamily="18" charset="-127"/>
              </a:rPr>
              <a:t> 결집으로 인한 위협을 방지</a:t>
            </a:r>
            <a:endParaRPr lang="en-US" altLang="ko-KR" sz="2000" dirty="0">
              <a:latin typeface="양재벨라체M" pitchFamily="18" charset="-127"/>
              <a:ea typeface="양재벨라체M" pitchFamily="18" charset="-127"/>
            </a:endParaRPr>
          </a:p>
          <a:p>
            <a:pPr marL="109728" indent="0" algn="just">
              <a:buNone/>
            </a:pPr>
            <a:r>
              <a:rPr lang="en-US" altLang="ko-KR" sz="2000" dirty="0">
                <a:latin typeface="양재벨라체M" pitchFamily="18" charset="-127"/>
                <a:ea typeface="양재벨라체M" pitchFamily="18" charset="-127"/>
              </a:rPr>
              <a:t>	</a:t>
            </a:r>
            <a:r>
              <a:rPr lang="ko-KR" altLang="en-US" sz="2000" dirty="0">
                <a:latin typeface="양재벨라체M" pitchFamily="18" charset="-127"/>
                <a:ea typeface="양재벨라체M" pitchFamily="18" charset="-127"/>
              </a:rPr>
              <a:t>북벌을 명분으로 불만을 가진 </a:t>
            </a:r>
            <a:r>
              <a:rPr lang="ko-KR" altLang="en-US" sz="2000" dirty="0" err="1">
                <a:latin typeface="양재벨라체M" pitchFamily="18" charset="-127"/>
                <a:ea typeface="양재벨라체M" pitchFamily="18" charset="-127"/>
              </a:rPr>
              <a:t>강남세력을</a:t>
            </a:r>
            <a:r>
              <a:rPr lang="ko-KR" altLang="en-US" sz="2000" dirty="0">
                <a:latin typeface="양재벨라체M" pitchFamily="18" charset="-127"/>
                <a:ea typeface="양재벨라체M" pitchFamily="18" charset="-127"/>
              </a:rPr>
              <a:t> 통제</a:t>
            </a:r>
            <a:endParaRPr lang="en-US" altLang="ko-KR" sz="2000" dirty="0">
              <a:latin typeface="양재벨라체M" pitchFamily="18" charset="-127"/>
              <a:ea typeface="양재벨라체M" pitchFamily="18" charset="-127"/>
            </a:endParaRPr>
          </a:p>
          <a:p>
            <a:pPr marL="109728" indent="0" algn="just">
              <a:buNone/>
            </a:pPr>
            <a:r>
              <a:rPr lang="en-US" altLang="ko-KR" sz="2000" dirty="0">
                <a:latin typeface="양재벨라체M" pitchFamily="18" charset="-127"/>
                <a:ea typeface="양재벨라체M" pitchFamily="18" charset="-127"/>
              </a:rPr>
              <a:t>	</a:t>
            </a:r>
            <a:r>
              <a:rPr lang="ko-KR" altLang="en-US" sz="2000" dirty="0" err="1">
                <a:latin typeface="양재벨라체M" pitchFamily="18" charset="-127"/>
                <a:ea typeface="양재벨라체M" pitchFamily="18" charset="-127"/>
              </a:rPr>
              <a:t>군대귀환</a:t>
            </a:r>
            <a:r>
              <a:rPr lang="ko-KR" altLang="en-US" sz="2000" dirty="0">
                <a:latin typeface="양재벨라체M" pitchFamily="18" charset="-127"/>
                <a:ea typeface="양재벨라체M" pitchFamily="18" charset="-127"/>
              </a:rPr>
              <a:t> 후 논공행상으로 관리 </a:t>
            </a:r>
            <a:r>
              <a:rPr lang="ko-KR" altLang="en-US" sz="2000" dirty="0" smtClean="0">
                <a:latin typeface="양재벨라체M" pitchFamily="18" charset="-127"/>
                <a:ea typeface="양재벨라체M" pitchFamily="18" charset="-127"/>
              </a:rPr>
              <a:t>제압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57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운남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곤양</a:t>
            </a:r>
            <a:r>
              <a:rPr lang="ko-KR" altLang="en-US" sz="2000" dirty="0" smtClean="0"/>
              <a:t> 출생</a:t>
            </a:r>
            <a:r>
              <a:rPr lang="en-US" altLang="ko-KR" sz="1800" dirty="0" smtClean="0"/>
              <a:t>(1371) </a:t>
            </a:r>
          </a:p>
          <a:p>
            <a:r>
              <a:rPr lang="ko-KR" altLang="en-US" sz="2000" dirty="0" smtClean="0"/>
              <a:t>본명 </a:t>
            </a:r>
            <a:r>
              <a:rPr lang="ko-KR" altLang="en-US" sz="2000" dirty="0" err="1" smtClean="0"/>
              <a:t>마화</a:t>
            </a:r>
            <a:r>
              <a:rPr lang="ko-KR" altLang="en-US" sz="2000" dirty="0" smtClean="0"/>
              <a:t> 馬和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명의 </a:t>
            </a:r>
            <a:r>
              <a:rPr lang="ko-KR" altLang="en-US" sz="2000" dirty="0" err="1" smtClean="0"/>
              <a:t>운남성</a:t>
            </a:r>
            <a:r>
              <a:rPr lang="ko-KR" altLang="en-US" sz="2000" dirty="0" smtClean="0"/>
              <a:t> 공격</a:t>
            </a:r>
            <a:r>
              <a:rPr lang="en-US" altLang="ko-KR" sz="1800" dirty="0" smtClean="0"/>
              <a:t>(1381)</a:t>
            </a:r>
            <a:r>
              <a:rPr lang="ko-KR" altLang="en-US" sz="2000" dirty="0" smtClean="0"/>
              <a:t>으로 환관이 됨</a:t>
            </a:r>
            <a:r>
              <a:rPr lang="en-US" altLang="ko-KR" sz="1800" dirty="0" smtClean="0"/>
              <a:t>(12</a:t>
            </a:r>
            <a:r>
              <a:rPr lang="ko-KR" altLang="en-US" sz="1800" dirty="0" smtClean="0"/>
              <a:t>세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2000" dirty="0" err="1" smtClean="0"/>
              <a:t>연왕</a:t>
            </a:r>
            <a:r>
              <a:rPr lang="ko-KR" altLang="en-US" sz="2000" dirty="0" smtClean="0"/>
              <a:t> 주체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후 </a:t>
            </a:r>
            <a:r>
              <a:rPr lang="ko-KR" altLang="en-US" sz="1800" dirty="0" err="1" smtClean="0"/>
              <a:t>영락제</a:t>
            </a:r>
            <a:r>
              <a:rPr lang="en-US" altLang="ko-KR" sz="1800" dirty="0" smtClean="0"/>
              <a:t>)</a:t>
            </a:r>
            <a:r>
              <a:rPr lang="ko-KR" altLang="en-US" sz="2000" dirty="0" smtClean="0"/>
              <a:t>를 섬겼고 </a:t>
            </a:r>
            <a:r>
              <a:rPr lang="ko-KR" altLang="en-US" sz="2000" dirty="0" err="1" smtClean="0"/>
              <a:t>정난의</a:t>
            </a:r>
            <a:r>
              <a:rPr lang="ko-KR" altLang="en-US" sz="2000" dirty="0" smtClean="0"/>
              <a:t> 변에 공을 세워</a:t>
            </a:r>
            <a:endParaRPr lang="en-US" altLang="ko-KR" sz="2000" dirty="0" smtClean="0"/>
          </a:p>
          <a:p>
            <a:pPr marL="109728" indent="0">
              <a:buNone/>
            </a:pPr>
            <a:r>
              <a:rPr lang="ko-KR" altLang="en-US" sz="2000" dirty="0" smtClean="0"/>
              <a:t>   정</a:t>
            </a:r>
            <a:r>
              <a:rPr lang="ko-KR" altLang="en-US" sz="1600" dirty="0" smtClean="0"/>
              <a:t>鄭</a:t>
            </a:r>
            <a:r>
              <a:rPr lang="ko-KR" altLang="en-US" sz="2000" dirty="0" smtClean="0"/>
              <a:t>씨 성을 </a:t>
            </a:r>
            <a:r>
              <a:rPr lang="ko-KR" altLang="en-US" sz="2000" dirty="0" err="1" smtClean="0"/>
              <a:t>하사받고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태감에</a:t>
            </a:r>
            <a:r>
              <a:rPr lang="ko-KR" altLang="en-US" sz="2000" dirty="0" smtClean="0"/>
              <a:t> 임명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1405-1433, </a:t>
            </a:r>
            <a:r>
              <a:rPr lang="ko-KR" altLang="en-US" sz="2000" dirty="0" smtClean="0"/>
              <a:t>약 </a:t>
            </a:r>
            <a:r>
              <a:rPr lang="en-US" altLang="ko-KR" sz="2000" dirty="0" smtClean="0"/>
              <a:t>28</a:t>
            </a:r>
            <a:r>
              <a:rPr lang="ko-KR" altLang="en-US" sz="2000" dirty="0" smtClean="0"/>
              <a:t>년간 </a:t>
            </a:r>
            <a:r>
              <a:rPr lang="en-US" altLang="ko-KR" sz="2000" dirty="0" smtClean="0"/>
              <a:t>7</a:t>
            </a:r>
            <a:r>
              <a:rPr lang="ko-KR" altLang="en-US" sz="2000" dirty="0" smtClean="0"/>
              <a:t>차의 항해</a:t>
            </a:r>
            <a:endParaRPr lang="en-US" altLang="ko-KR" sz="2000" dirty="0" smtClean="0"/>
          </a:p>
          <a:p>
            <a:r>
              <a:rPr lang="ko-KR" altLang="en-US" sz="2000" dirty="0" smtClean="0"/>
              <a:t>회항 중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인도 </a:t>
            </a:r>
            <a:r>
              <a:rPr lang="ko-KR" altLang="en-US" sz="2000" dirty="0" err="1" smtClean="0"/>
              <a:t>캘리컷에서</a:t>
            </a:r>
            <a:r>
              <a:rPr lang="ko-KR" altLang="en-US" sz="2000" dirty="0" smtClean="0"/>
              <a:t> 사망 </a:t>
            </a:r>
            <a:r>
              <a:rPr lang="en-US" altLang="ko-KR" sz="1800" dirty="0" smtClean="0"/>
              <a:t>(1434. 4</a:t>
            </a:r>
            <a:r>
              <a:rPr lang="ko-KR" altLang="en-US" sz="1800" dirty="0" smtClean="0"/>
              <a:t>월</a:t>
            </a:r>
            <a:r>
              <a:rPr lang="en-US" altLang="ko-KR" sz="1800" dirty="0" smtClean="0"/>
              <a:t>, 62</a:t>
            </a:r>
            <a:r>
              <a:rPr lang="ko-KR" altLang="en-US" sz="1800" dirty="0" smtClean="0"/>
              <a:t>세</a:t>
            </a:r>
            <a:r>
              <a:rPr lang="en-US" altLang="ko-KR" sz="1800" dirty="0" smtClean="0"/>
              <a:t>)</a:t>
            </a:r>
          </a:p>
          <a:p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2-1. </a:t>
            </a:r>
            <a:r>
              <a:rPr lang="ko-KR" altLang="en-US" dirty="0" smtClean="0"/>
              <a:t>정화</a:t>
            </a:r>
            <a:r>
              <a:rPr lang="ko-KR" altLang="en-US" sz="2800" dirty="0" smtClean="0"/>
              <a:t>鄭和</a:t>
            </a:r>
            <a:r>
              <a:rPr lang="ko-KR" altLang="en-US" dirty="0" smtClean="0"/>
              <a:t>의 일생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0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1</a:t>
            </a:r>
            <a:r>
              <a:rPr lang="ko-KR" altLang="en-US" sz="2400" dirty="0" smtClean="0"/>
              <a:t>차</a:t>
            </a:r>
            <a:r>
              <a:rPr lang="en-US" altLang="ko-KR" sz="2400" dirty="0" smtClean="0"/>
              <a:t>	 1405(9)   ~ 1407(9)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2</a:t>
            </a:r>
            <a:r>
              <a:rPr lang="ko-KR" altLang="en-US" sz="2400" dirty="0" smtClean="0"/>
              <a:t>차  </a:t>
            </a:r>
            <a:r>
              <a:rPr lang="en-US" altLang="ko-KR" sz="2400" dirty="0" smtClean="0"/>
              <a:t>1407(10) ~ 1409(7)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3</a:t>
            </a:r>
            <a:r>
              <a:rPr lang="ko-KR" altLang="en-US" sz="2400" dirty="0"/>
              <a:t>차 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1409(9)   ~ 1411(6)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4</a:t>
            </a:r>
            <a:r>
              <a:rPr lang="ko-KR" altLang="en-US" sz="2400" dirty="0"/>
              <a:t>차 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1413(10</a:t>
            </a:r>
            <a:r>
              <a:rPr lang="en-US" altLang="ko-KR" sz="2400" dirty="0"/>
              <a:t>) </a:t>
            </a:r>
            <a:r>
              <a:rPr lang="en-US" altLang="ko-KR" sz="2400" dirty="0" smtClean="0"/>
              <a:t>~ 1415(7)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5</a:t>
            </a:r>
            <a:r>
              <a:rPr lang="ko-KR" altLang="en-US" sz="2400" dirty="0"/>
              <a:t>차 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1417 ~ 1419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6</a:t>
            </a:r>
            <a:r>
              <a:rPr lang="ko-KR" altLang="en-US" sz="2400" dirty="0"/>
              <a:t>차 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1421 ~ 1422</a:t>
            </a:r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7</a:t>
            </a:r>
            <a:r>
              <a:rPr lang="ko-KR" altLang="en-US" sz="2400" dirty="0" smtClean="0"/>
              <a:t>차  </a:t>
            </a:r>
            <a:r>
              <a:rPr lang="en-US" altLang="ko-KR" sz="2400" dirty="0" smtClean="0"/>
              <a:t>1431 ~ 1433</a:t>
            </a:r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2-2. 7</a:t>
            </a:r>
            <a:r>
              <a:rPr lang="ko-KR" altLang="en-US" dirty="0" smtClean="0"/>
              <a:t>차의 </a:t>
            </a:r>
            <a:r>
              <a:rPr lang="ko-KR" altLang="en-US" sz="4400" dirty="0" err="1" smtClean="0"/>
              <a:t>하서양</a:t>
            </a:r>
            <a:r>
              <a:rPr lang="ko-KR" altLang="en-US" sz="3200" dirty="0" err="1" smtClean="0">
                <a:latin typeface="HY견고딕" pitchFamily="18" charset="-127"/>
                <a:ea typeface="HY견고딕" pitchFamily="18" charset="-127"/>
              </a:rPr>
              <a:t>下西洋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79912" y="5013176"/>
            <a:ext cx="5184576" cy="16561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sz="20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년간의 항해</a:t>
            </a:r>
            <a:endParaRPr lang="en-US" altLang="ko-KR" sz="2000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계절풍을 이용한 </a:t>
            </a:r>
            <a:r>
              <a:rPr lang="ko-KR" altLang="en-US" sz="2000" dirty="0" err="1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목조범선</a:t>
            </a:r>
            <a:endParaRPr lang="en-US" altLang="ko-KR" sz="2000" dirty="0" smtClean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1405</a:t>
            </a:r>
            <a:r>
              <a:rPr lang="ko-KR" altLang="en-US" sz="20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년 </a:t>
            </a:r>
            <a:r>
              <a:rPr lang="ko-KR" altLang="en-US" sz="2000" dirty="0" err="1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대형범선의</a:t>
            </a:r>
            <a:r>
              <a:rPr lang="ko-KR" altLang="en-US" sz="2000" dirty="0" smtClean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출항을 가능하게 한 조건</a:t>
            </a:r>
            <a:endParaRPr lang="ko-KR" altLang="en-US" sz="20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2-3. </a:t>
            </a:r>
            <a:r>
              <a:rPr lang="ko-KR" altLang="en-US" dirty="0" smtClean="0"/>
              <a:t>정화의 함선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ko-KR" altLang="en-US" sz="2400" dirty="0" smtClean="0"/>
              <a:t>길이 </a:t>
            </a:r>
            <a:r>
              <a:rPr lang="en-US" altLang="ko-KR" sz="2400" dirty="0"/>
              <a:t>44</a:t>
            </a:r>
            <a:r>
              <a:rPr lang="ko-KR" altLang="en-US" sz="2400" dirty="0"/>
              <a:t>장 </a:t>
            </a:r>
            <a:r>
              <a:rPr lang="en-US" altLang="ko-KR" sz="2400" dirty="0"/>
              <a:t>4</a:t>
            </a:r>
            <a:r>
              <a:rPr lang="ko-KR" altLang="en-US" sz="2400" dirty="0"/>
              <a:t>척</a:t>
            </a:r>
            <a:r>
              <a:rPr lang="en-US" altLang="ko-KR" sz="2000" dirty="0"/>
              <a:t>(138m)</a:t>
            </a:r>
            <a:r>
              <a:rPr lang="en-US" altLang="ko-KR" sz="2400" dirty="0"/>
              <a:t>, </a:t>
            </a:r>
            <a:r>
              <a:rPr lang="ko-KR" altLang="en-US" sz="2400" dirty="0" smtClean="0"/>
              <a:t>넓이 </a:t>
            </a:r>
            <a:r>
              <a:rPr lang="ko-KR" altLang="en-US" sz="2400" dirty="0"/>
              <a:t>약 </a:t>
            </a:r>
            <a:r>
              <a:rPr lang="en-US" altLang="ko-KR" sz="2400" dirty="0"/>
              <a:t>18</a:t>
            </a:r>
            <a:r>
              <a:rPr lang="ko-KR" altLang="en-US" sz="2400" dirty="0"/>
              <a:t>장</a:t>
            </a:r>
            <a:r>
              <a:rPr lang="en-US" altLang="ko-KR" sz="2000" dirty="0"/>
              <a:t>(54m</a:t>
            </a:r>
            <a:r>
              <a:rPr lang="en-US" altLang="ko-KR" sz="2000" dirty="0" smtClean="0"/>
              <a:t>)</a:t>
            </a:r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적재량은 </a:t>
            </a:r>
            <a:r>
              <a:rPr lang="en-US" altLang="ko-KR" sz="2400" dirty="0"/>
              <a:t>7</a:t>
            </a:r>
            <a:r>
              <a:rPr lang="ko-KR" altLang="en-US" sz="2400" dirty="0" err="1" smtClean="0"/>
              <a:t>천톤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9</a:t>
            </a:r>
            <a:r>
              <a:rPr lang="ko-KR" altLang="en-US" sz="2400" dirty="0"/>
              <a:t>개의 돛대와 </a:t>
            </a:r>
            <a:r>
              <a:rPr lang="en-US" altLang="ko-KR" sz="2400" dirty="0"/>
              <a:t>12</a:t>
            </a:r>
            <a:r>
              <a:rPr lang="ko-KR" altLang="en-US" sz="2400" dirty="0"/>
              <a:t>개의 </a:t>
            </a:r>
            <a:r>
              <a:rPr lang="ko-KR" altLang="en-US" sz="2400" dirty="0" smtClean="0"/>
              <a:t>돛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4</a:t>
            </a:r>
            <a:r>
              <a:rPr lang="ko-KR" altLang="en-US" sz="2400" dirty="0"/>
              <a:t>겹의 </a:t>
            </a:r>
            <a:r>
              <a:rPr lang="ko-KR" altLang="en-US" sz="2400" dirty="0" smtClean="0"/>
              <a:t>갑판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밑층에 말을 묶어둠</a:t>
            </a:r>
            <a:r>
              <a:rPr lang="en-US" altLang="ko-KR" sz="2000" dirty="0" smtClean="0"/>
              <a:t>)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상하</a:t>
            </a:r>
            <a:r>
              <a:rPr lang="en-US" altLang="ko-KR" sz="2400" dirty="0"/>
              <a:t>4</a:t>
            </a:r>
            <a:r>
              <a:rPr lang="ko-KR" altLang="en-US" sz="2400" dirty="0" err="1" smtClean="0"/>
              <a:t>층구조</a:t>
            </a:r>
            <a:endParaRPr lang="en-US" altLang="ko-KR" sz="2400" dirty="0" smtClean="0"/>
          </a:p>
          <a:p>
            <a:pPr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err="1" smtClean="0"/>
              <a:t>중포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16</a:t>
            </a:r>
            <a:r>
              <a:rPr lang="ko-KR" altLang="en-US" sz="2400" dirty="0" smtClean="0"/>
              <a:t>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대포 </a:t>
            </a:r>
            <a:r>
              <a:rPr lang="en-US" altLang="ko-KR" sz="2400" dirty="0" smtClean="0"/>
              <a:t>8</a:t>
            </a:r>
            <a:r>
              <a:rPr lang="ko-KR" altLang="en-US" sz="2400" dirty="0" smtClean="0"/>
              <a:t>문 설치</a:t>
            </a:r>
            <a:endParaRPr lang="ko-KR" altLang="en-US" sz="2400" dirty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보선 앞에 두 개의 </a:t>
            </a:r>
            <a:r>
              <a:rPr lang="ko-KR" altLang="en-US" sz="2400" dirty="0" err="1" smtClean="0"/>
              <a:t>용눈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뱃전에는 </a:t>
            </a:r>
            <a:r>
              <a:rPr lang="ko-KR" altLang="en-US" sz="2400" dirty="0"/>
              <a:t>반달형 </a:t>
            </a:r>
            <a:r>
              <a:rPr lang="ko-KR" altLang="en-US" sz="2400" dirty="0" smtClean="0"/>
              <a:t>물결무늬</a:t>
            </a:r>
            <a:r>
              <a:rPr lang="en-US" altLang="ko-KR" sz="2400" dirty="0" smtClean="0"/>
              <a:t>, </a:t>
            </a:r>
            <a:r>
              <a:rPr lang="ko-KR" altLang="en-US" sz="2400" dirty="0"/>
              <a:t>꼬리에는 </a:t>
            </a:r>
            <a:r>
              <a:rPr lang="ko-KR" altLang="en-US" sz="2400" dirty="0" smtClean="0"/>
              <a:t>용봉의 </a:t>
            </a:r>
            <a:r>
              <a:rPr lang="ko-KR" altLang="en-US" sz="2400" dirty="0"/>
              <a:t>길상 장식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41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조선술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나침반</a:t>
            </a:r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양재깨비체B" pitchFamily="18" charset="-127"/>
                <a:ea typeface="양재깨비체B" pitchFamily="18" charset="-127"/>
              </a:rPr>
              <a:t>정화항해도</a:t>
            </a:r>
            <a:r>
              <a:rPr lang="en-US" altLang="ko-KR" sz="2000" dirty="0" smtClean="0"/>
              <a:t>(20</a:t>
            </a:r>
            <a:r>
              <a:rPr lang="ko-KR" altLang="en-US" sz="2000" dirty="0" smtClean="0"/>
              <a:t>폭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와</a:t>
            </a:r>
            <a:r>
              <a:rPr lang="ko-KR" altLang="en-US" sz="2400" dirty="0" smtClean="0"/>
              <a:t> </a:t>
            </a:r>
            <a:r>
              <a:rPr lang="ko-KR" altLang="en-US" sz="2400" dirty="0" smtClean="0">
                <a:latin typeface="양재깨비체B" pitchFamily="18" charset="-127"/>
                <a:ea typeface="양재깨비체B" pitchFamily="18" charset="-127"/>
              </a:rPr>
              <a:t>과양견성도</a:t>
            </a:r>
            <a:r>
              <a:rPr lang="ko-KR" altLang="en-US" sz="1800" dirty="0" smtClean="0"/>
              <a:t>過洋牽星圖</a:t>
            </a:r>
            <a:r>
              <a:rPr lang="ko-KR" altLang="en-US" sz="2400" dirty="0" smtClean="0"/>
              <a:t> </a:t>
            </a:r>
            <a:r>
              <a:rPr lang="en-US" altLang="ko-KR" sz="2000" dirty="0" smtClean="0"/>
              <a:t>(4</a:t>
            </a:r>
            <a:r>
              <a:rPr lang="ko-KR" altLang="en-US" sz="2000" dirty="0" smtClean="0"/>
              <a:t>폭</a:t>
            </a:r>
            <a:r>
              <a:rPr lang="en-US" altLang="ko-KR" sz="2000" dirty="0" smtClean="0"/>
              <a:t>)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ko-KR" dirty="0" smtClean="0"/>
              <a:t>		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무비지</a:t>
            </a:r>
            <a:r>
              <a:rPr lang="en-US" altLang="ko-KR" sz="1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武備志</a:t>
            </a:r>
            <a:r>
              <a:rPr lang="en-US" altLang="ko-KR" sz="1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군사백과사전</a:t>
            </a:r>
            <a:r>
              <a:rPr lang="en-US" altLang="ko-KR" sz="18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, 1621)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에 수록되어 있는</a:t>
            </a:r>
            <a:endParaRPr lang="en-US" altLang="ko-KR" sz="22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		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‘보선창에서 뜬 배가 </a:t>
            </a:r>
            <a:r>
              <a:rPr lang="ko-KR" altLang="en-US" sz="22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용강관에서</a:t>
            </a:r>
            <a:r>
              <a:rPr lang="ko-KR" altLang="en-US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출항해 외국에 이르는 지도</a:t>
            </a:r>
            <a:r>
              <a:rPr lang="en-US" altLang="ko-KR" sz="22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’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200" dirty="0" smtClean="0">
                <a:latin typeface="양재벨라체M" pitchFamily="18" charset="-127"/>
                <a:ea typeface="양재벨라체M" pitchFamily="18" charset="-127"/>
              </a:rPr>
              <a:t>		 (</a:t>
            </a:r>
            <a:r>
              <a:rPr lang="ko-KR" altLang="en-US" sz="2200" dirty="0" err="1" smtClean="0">
                <a:latin typeface="양재벨라체M" pitchFamily="18" charset="-127"/>
                <a:ea typeface="양재벨라체M" pitchFamily="18" charset="-127"/>
              </a:rPr>
              <a:t>自寶船廠開船從龍江關出水直抵外國諸藩圖</a:t>
            </a:r>
            <a:r>
              <a:rPr lang="en-US" altLang="ko-KR" sz="2200" dirty="0" smtClean="0">
                <a:latin typeface="양재벨라체M" pitchFamily="18" charset="-127"/>
                <a:ea typeface="양재벨라체M" pitchFamily="18" charset="-127"/>
              </a:rPr>
              <a:t>)</a:t>
            </a:r>
            <a:endParaRPr lang="ko-KR" altLang="en-US" sz="2200" dirty="0" smtClean="0">
              <a:latin typeface="양재벨라체M" pitchFamily="18" charset="-127"/>
              <a:ea typeface="양재벨라체M" pitchFamily="18" charset="-127"/>
            </a:endParaRP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2-4. </a:t>
            </a:r>
            <a:r>
              <a:rPr lang="ko-KR" altLang="en-US" dirty="0" smtClean="0"/>
              <a:t>항해기술</a:t>
            </a:r>
            <a:endParaRPr lang="ko-KR" altLang="en-US" dirty="0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1586</TotalTime>
  <Words>412</Words>
  <Application>Microsoft Office PowerPoint</Application>
  <PresentationFormat>화면 슬라이드 쇼(4:3)</PresentationFormat>
  <Paragraphs>204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3" baseType="lpstr">
      <vt:lpstr>HY견고딕</vt:lpstr>
      <vt:lpstr>HY견명조</vt:lpstr>
      <vt:lpstr>HY궁서</vt:lpstr>
      <vt:lpstr>궁서</vt:lpstr>
      <vt:lpstr>맑은 고딕</vt:lpstr>
      <vt:lpstr>양재깨비체B</vt:lpstr>
      <vt:lpstr>양재벨라체M</vt:lpstr>
      <vt:lpstr>휴먼모음T</vt:lpstr>
      <vt:lpstr>Lucida Sans Unicode</vt:lpstr>
      <vt:lpstr>Verdana</vt:lpstr>
      <vt:lpstr>Wingdings 2</vt:lpstr>
      <vt:lpstr>Wingdings 3</vt:lpstr>
      <vt:lpstr>광장</vt:lpstr>
      <vt:lpstr>대항해의 주역, 환관 정화</vt:lpstr>
      <vt:lpstr>정화의 대항해</vt:lpstr>
      <vt:lpstr>1. 대항해의 기획자 영락제(1402~1424)</vt:lpstr>
      <vt:lpstr>집권체제 강화</vt:lpstr>
      <vt:lpstr>세계제국의 꿈</vt:lpstr>
      <vt:lpstr>2-1. 정화鄭和의 일생</vt:lpstr>
      <vt:lpstr>2-2. 7차의 하서양下西洋</vt:lpstr>
      <vt:lpstr>2-3. 정화의 함선</vt:lpstr>
      <vt:lpstr>2-4. 항해기술</vt:lpstr>
      <vt:lpstr>3. 왜 환관 정화인가</vt:lpstr>
      <vt:lpstr>4. 항해의 이유와 목적</vt:lpstr>
      <vt:lpstr>보선, 취보선(取寶船)?</vt:lpstr>
      <vt:lpstr>정화의 직함과 승선 인원의 구성</vt:lpstr>
      <vt:lpstr>관직의 임무</vt:lpstr>
      <vt:lpstr>정화의 군사활동</vt:lpstr>
      <vt:lpstr>중국적 질서의 확대!</vt:lpstr>
      <vt:lpstr>5. 항해의 결과와 종식</vt:lpstr>
      <vt:lpstr>왜 중단되었을까?</vt:lpstr>
      <vt:lpstr>중국의 사회경제 발전</vt:lpstr>
      <vt:lpstr>명청대 해금정책과 결과</vt:lpstr>
    </vt:vector>
  </TitlesOfParts>
  <Company>XP SP3 FINAL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home</cp:lastModifiedBy>
  <cp:revision>307</cp:revision>
  <dcterms:created xsi:type="dcterms:W3CDTF">2012-11-19T06:47:30Z</dcterms:created>
  <dcterms:modified xsi:type="dcterms:W3CDTF">2020-11-14T08:56:13Z</dcterms:modified>
</cp:coreProperties>
</file>