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6"/>
  </p:handoutMasterIdLst>
  <p:sldIdLst>
    <p:sldId id="256" r:id="rId2"/>
    <p:sldId id="350" r:id="rId3"/>
    <p:sldId id="333" r:id="rId4"/>
    <p:sldId id="351" r:id="rId5"/>
    <p:sldId id="308" r:id="rId6"/>
    <p:sldId id="311" r:id="rId7"/>
    <p:sldId id="312" r:id="rId8"/>
    <p:sldId id="317" r:id="rId9"/>
    <p:sldId id="342" r:id="rId10"/>
    <p:sldId id="320" r:id="rId11"/>
    <p:sldId id="346" r:id="rId12"/>
    <p:sldId id="328" r:id="rId13"/>
    <p:sldId id="352" r:id="rId14"/>
    <p:sldId id="347" r:id="rId15"/>
    <p:sldId id="331" r:id="rId16"/>
    <p:sldId id="329" r:id="rId17"/>
    <p:sldId id="341" r:id="rId18"/>
    <p:sldId id="271" r:id="rId19"/>
    <p:sldId id="324" r:id="rId20"/>
    <p:sldId id="322" r:id="rId21"/>
    <p:sldId id="276" r:id="rId22"/>
    <p:sldId id="277" r:id="rId23"/>
    <p:sldId id="278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B1F5-C4A7-43BE-A29B-972C2C3CA431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D868-AB61-4648-9A0C-CEB79106B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13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BAA5E-8539-4211-AD6A-C24B8E14AA95}" type="datetimeFigureOut">
              <a:rPr lang="ko-KR" altLang="en-US" smtClean="0"/>
              <a:pPr/>
              <a:t>2021-01-10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23D4ED6-D8B6-41A9-A612-2BB0582D1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848872" cy="23762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300" dirty="0" smtClean="0"/>
              <a:t>중국</a:t>
            </a:r>
            <a:r>
              <a:rPr lang="en-US" altLang="ko-KR" sz="5300" dirty="0" smtClean="0"/>
              <a:t> </a:t>
            </a:r>
            <a:r>
              <a:rPr lang="ko-KR" altLang="en-US" sz="5300" dirty="0" smtClean="0"/>
              <a:t>혁명의 기로에 선 </a:t>
            </a:r>
            <a:r>
              <a:rPr lang="en-US" altLang="ko-KR" sz="5300" dirty="0" smtClean="0"/>
              <a:t/>
            </a:r>
            <a:br>
              <a:rPr lang="en-US" altLang="ko-KR" sz="5300" dirty="0" smtClean="0"/>
            </a:br>
            <a:r>
              <a:rPr lang="ko-KR" altLang="en-US" sz="6700" dirty="0" err="1" smtClean="0"/>
              <a:t>장개석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40760" cy="697632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000" dirty="0" smtClean="0"/>
              <a:t>2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상해 노동자의 무장봉기와 군벌 </a:t>
            </a:r>
            <a:r>
              <a:rPr lang="ko-KR" altLang="en-US" sz="2000" dirty="0" err="1" smtClean="0"/>
              <a:t>손전방의</a:t>
            </a:r>
            <a:r>
              <a:rPr lang="ko-KR" altLang="en-US" sz="2000" dirty="0" smtClean="0"/>
              <a:t> 무력진압</a:t>
            </a:r>
            <a:endParaRPr lang="en-US" altLang="ko-KR" sz="2000" dirty="0" smtClean="0"/>
          </a:p>
          <a:p>
            <a:pPr algn="just">
              <a:buNone/>
            </a:pPr>
            <a:r>
              <a:rPr lang="en-US" altLang="ko-KR" sz="2000" dirty="0" smtClean="0"/>
              <a:t>	3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,	  </a:t>
            </a:r>
            <a:r>
              <a:rPr lang="ko-KR" altLang="en-US" sz="2000" dirty="0" smtClean="0"/>
              <a:t>국민혁명군의 북진에 </a:t>
            </a:r>
            <a:r>
              <a:rPr lang="ko-KR" altLang="en-US" sz="2000" dirty="0" err="1" smtClean="0"/>
              <a:t>손전방의</a:t>
            </a:r>
            <a:r>
              <a:rPr lang="ko-KR" altLang="en-US" sz="2000" dirty="0" smtClean="0"/>
              <a:t> 퇴각과 </a:t>
            </a:r>
            <a:r>
              <a:rPr lang="ko-KR" altLang="en-US" sz="2000" dirty="0" err="1" smtClean="0"/>
              <a:t>총공회의</a:t>
            </a:r>
            <a:r>
              <a:rPr lang="ko-KR" altLang="en-US" sz="2000" dirty="0" smtClean="0"/>
              <a:t> 총파업</a:t>
            </a:r>
            <a:endParaRPr lang="en-US" altLang="ko-KR" sz="2000" dirty="0" smtClean="0"/>
          </a:p>
          <a:p>
            <a:pPr algn="just">
              <a:buNone/>
            </a:pPr>
            <a:r>
              <a:rPr lang="en-US" altLang="ko-KR" sz="2000" dirty="0" smtClean="0"/>
              <a:t>		  </a:t>
            </a:r>
            <a:r>
              <a:rPr lang="ko-KR" altLang="en-US" sz="2000" dirty="0" smtClean="0"/>
              <a:t>노동자들의 임시정부 성립</a:t>
            </a:r>
            <a:endParaRPr lang="en-US" altLang="ko-KR" sz="2000" dirty="0" smtClean="0"/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4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,	  </a:t>
            </a:r>
            <a:r>
              <a:rPr lang="ko-KR" altLang="en-US" sz="2000" dirty="0" smtClean="0">
                <a:latin typeface="HY견명조" pitchFamily="18" charset="-127"/>
                <a:ea typeface="HY견명조" pitchFamily="18" charset="-127"/>
              </a:rPr>
              <a:t>蔣</a:t>
            </a:r>
            <a:r>
              <a:rPr lang="ko-KR" altLang="en-US" sz="2000" dirty="0" smtClean="0"/>
              <a:t>의 군대가 상해로 진입 </a:t>
            </a:r>
            <a:r>
              <a:rPr lang="en-US" altLang="ko-KR" sz="2000" dirty="0" smtClean="0"/>
              <a:t>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열강의 항의와 압력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		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상해총상회의 재정지원약속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   		</a:t>
            </a:r>
          </a:p>
          <a:p>
            <a:pPr algn="just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4/12 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새벽에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청방의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인도로 노동자 핵심간부 살해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algn="just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4/13 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항의 규탄집회와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청원단을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향해 기관총 난사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algn="just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4/18 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남경에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장개석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국민당 정부 수립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12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상해 재벌 송가의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송미령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 결혼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# 1927. 4.12</a:t>
            </a:r>
            <a:r>
              <a:rPr lang="ko-KR" altLang="en-US" sz="4000" dirty="0" smtClean="0"/>
              <a:t>정변</a:t>
            </a:r>
            <a:endParaRPr lang="ko-KR" altLang="en-US" sz="4000" dirty="0"/>
          </a:p>
        </p:txBody>
      </p:sp>
      <p:sp>
        <p:nvSpPr>
          <p:cNvPr id="9" name="폭발 1 8"/>
          <p:cNvSpPr/>
          <p:nvPr/>
        </p:nvSpPr>
        <p:spPr>
          <a:xfrm>
            <a:off x="5366480" y="3498693"/>
            <a:ext cx="3792328" cy="682948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1927. 4.12. </a:t>
            </a:r>
            <a:r>
              <a:rPr lang="ko-KR" altLang="en-US" dirty="0">
                <a:solidFill>
                  <a:schemeClr val="bg1"/>
                </a:solidFill>
              </a:rPr>
              <a:t>정변</a:t>
            </a:r>
          </a:p>
        </p:txBody>
      </p:sp>
      <p:sp>
        <p:nvSpPr>
          <p:cNvPr id="8" name="타원 7"/>
          <p:cNvSpPr/>
          <p:nvPr/>
        </p:nvSpPr>
        <p:spPr>
          <a:xfrm>
            <a:off x="5646948" y="4869160"/>
            <a:ext cx="3275856" cy="632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차국공분리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fontAlgn="base">
              <a:buClr>
                <a:srgbClr val="F07F09"/>
              </a:buClr>
              <a:buNone/>
            </a:pPr>
            <a:r>
              <a:rPr lang="ko-KR" altLang="en-US" sz="2400" b="1" dirty="0" err="1" smtClean="0"/>
              <a:t>송가수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찰리</a:t>
            </a:r>
            <a:r>
              <a:rPr lang="ko-KR" altLang="en-US" sz="2400" b="1" dirty="0" smtClean="0"/>
              <a:t> 송</a:t>
            </a:r>
            <a:r>
              <a:rPr lang="en-US" altLang="ko-KR" sz="2400" b="1" dirty="0" smtClean="0"/>
              <a:t>)</a:t>
            </a:r>
            <a:r>
              <a:rPr lang="ko-KR" altLang="en-US" sz="2400" dirty="0" smtClean="0"/>
              <a:t>	</a:t>
            </a:r>
            <a:r>
              <a:rPr lang="en-US" altLang="ko-KR" sz="2400" b="1" dirty="0" smtClean="0"/>
              <a:t>1863~1918, 56</a:t>
            </a:r>
            <a:endParaRPr lang="ko-KR" altLang="en-US" sz="2400" dirty="0" smtClean="0"/>
          </a:p>
          <a:p>
            <a:pPr marL="109728" lvl="0" indent="0" fontAlgn="base">
              <a:buClr>
                <a:srgbClr val="F07F09"/>
              </a:buClr>
              <a:buNone/>
            </a:pP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109728" lvl="0" indent="0" fontAlgn="base">
              <a:buClr>
                <a:srgbClr val="F07F09"/>
              </a:buClr>
              <a:buNone/>
            </a:pPr>
            <a:r>
              <a:rPr lang="en-US" altLang="ko-KR" sz="2400" b="1" dirty="0" smtClean="0">
                <a:solidFill>
                  <a:srgbClr val="0070C0"/>
                </a:solidFill>
              </a:rPr>
              <a:t>	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109728" lvl="0" indent="0" fontAlgn="base">
              <a:buClr>
                <a:srgbClr val="F07F09"/>
              </a:buClr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	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109728" lvl="0" indent="0" fontAlgn="base">
              <a:buClr>
                <a:srgbClr val="F07F09"/>
              </a:buClr>
              <a:buNone/>
            </a:pPr>
            <a:r>
              <a:rPr lang="en-US" altLang="ko-KR" sz="2400" b="1" dirty="0">
                <a:solidFill>
                  <a:prstClr val="black"/>
                </a:solidFill>
              </a:rPr>
              <a:t>	</a:t>
            </a:r>
            <a:r>
              <a:rPr lang="ko-KR" altLang="en-US" sz="2400" b="1" dirty="0" err="1" smtClean="0">
                <a:solidFill>
                  <a:prstClr val="black"/>
                </a:solidFill>
              </a:rPr>
              <a:t>송애령</a:t>
            </a:r>
            <a:r>
              <a:rPr lang="ko-KR" altLang="en-US" sz="2400" dirty="0">
                <a:solidFill>
                  <a:prstClr val="black"/>
                </a:solidFill>
              </a:rPr>
              <a:t>	</a:t>
            </a:r>
            <a:r>
              <a:rPr lang="en-US" altLang="ko-KR" sz="2400" b="1" dirty="0">
                <a:solidFill>
                  <a:prstClr val="black"/>
                </a:solidFill>
              </a:rPr>
              <a:t>1889~1973, 85</a:t>
            </a:r>
            <a:endParaRPr lang="ko-KR" altLang="en-US" sz="2400" dirty="0">
              <a:solidFill>
                <a:prstClr val="black"/>
              </a:solidFill>
            </a:endParaRPr>
          </a:p>
          <a:p>
            <a:pPr marL="109728" lvl="0" indent="0" fontAlgn="base">
              <a:buClr>
                <a:srgbClr val="F07F09"/>
              </a:buClr>
              <a:buNone/>
            </a:pPr>
            <a:r>
              <a:rPr lang="en-US" altLang="ko-KR" sz="2400" b="1" dirty="0">
                <a:solidFill>
                  <a:prstClr val="black"/>
                </a:solidFill>
              </a:rPr>
              <a:t>	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109728" lvl="0" indent="0" fontAlgn="base">
              <a:buClr>
                <a:srgbClr val="F07F09"/>
              </a:buClr>
              <a:buNone/>
            </a:pPr>
            <a:r>
              <a:rPr lang="en-US" altLang="ko-KR" sz="2400" b="1" dirty="0">
                <a:solidFill>
                  <a:prstClr val="black"/>
                </a:solidFill>
              </a:rPr>
              <a:t>	</a:t>
            </a:r>
            <a:r>
              <a:rPr lang="ko-KR" altLang="en-US" sz="2400" b="1" dirty="0" err="1" smtClean="0">
                <a:solidFill>
                  <a:prstClr val="black"/>
                </a:solidFill>
              </a:rPr>
              <a:t>송경령</a:t>
            </a:r>
            <a:r>
              <a:rPr lang="ko-KR" altLang="en-US" sz="2400" dirty="0">
                <a:solidFill>
                  <a:prstClr val="black"/>
                </a:solidFill>
              </a:rPr>
              <a:t>	</a:t>
            </a:r>
            <a:r>
              <a:rPr lang="en-US" altLang="ko-KR" sz="2400" b="1" dirty="0">
                <a:solidFill>
                  <a:prstClr val="black"/>
                </a:solidFill>
              </a:rPr>
              <a:t>1893~1981, 89</a:t>
            </a:r>
            <a:endParaRPr lang="ko-KR" altLang="en-US" sz="2400" dirty="0">
              <a:solidFill>
                <a:prstClr val="black"/>
              </a:solidFill>
            </a:endParaRPr>
          </a:p>
          <a:p>
            <a:pPr marL="109728" lvl="0" indent="0" fontAlgn="base">
              <a:buClr>
                <a:srgbClr val="F07F09"/>
              </a:buClr>
              <a:buNone/>
            </a:pPr>
            <a:r>
              <a:rPr lang="en-US" altLang="ko-KR" sz="2400" b="1" dirty="0">
                <a:solidFill>
                  <a:prstClr val="black"/>
                </a:solidFill>
              </a:rPr>
              <a:t>	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109728" lvl="0" indent="0" fontAlgn="base">
              <a:buClr>
                <a:srgbClr val="F07F09"/>
              </a:buClr>
              <a:buNone/>
            </a:pPr>
            <a:r>
              <a:rPr lang="en-US" altLang="ko-KR" sz="2400" b="1" dirty="0">
                <a:solidFill>
                  <a:prstClr val="black"/>
                </a:solidFill>
              </a:rPr>
              <a:t>	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송미령</a:t>
            </a:r>
            <a:r>
              <a:rPr lang="ko-KR" altLang="en-US" sz="2400" dirty="0">
                <a:solidFill>
                  <a:prstClr val="black"/>
                </a:solidFill>
              </a:rPr>
              <a:t>	</a:t>
            </a:r>
            <a:r>
              <a:rPr lang="en-US" altLang="ko-KR" sz="2400" b="1" dirty="0">
                <a:solidFill>
                  <a:prstClr val="black"/>
                </a:solidFill>
              </a:rPr>
              <a:t>1897~2003, 107</a:t>
            </a:r>
            <a:endParaRPr lang="ko-KR" altLang="en-US" sz="2400" dirty="0">
              <a:solidFill>
                <a:prstClr val="black"/>
              </a:solidFill>
            </a:endParaRP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 err="1"/>
              <a:t>장개석의</a:t>
            </a:r>
            <a:r>
              <a:rPr lang="ko-KR" altLang="en-US" sz="4400" dirty="0"/>
              <a:t> 조력자  송미령</a:t>
            </a:r>
            <a:r>
              <a:rPr lang="en-US" altLang="ko-KR" sz="4400" dirty="0" smtClean="0"/>
              <a:t>, </a:t>
            </a:r>
            <a:r>
              <a:rPr lang="ko-KR" altLang="en-US" sz="4400" dirty="0" err="1" smtClean="0">
                <a:latin typeface="HY견고딕" pitchFamily="18" charset="-127"/>
                <a:ea typeface="HY견고딕" pitchFamily="18" charset="-127"/>
              </a:rPr>
              <a:t>宋家皇朝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3648" y="1968964"/>
            <a:ext cx="56886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 fontAlgn="base">
              <a:spcBef>
                <a:spcPts val="400"/>
              </a:spcBef>
              <a:buClr>
                <a:srgbClr val="F07F09"/>
              </a:buClr>
              <a:buSzPct val="68000"/>
            </a:pPr>
            <a:r>
              <a:rPr lang="ko-KR" altLang="en-US" sz="2700" b="1" dirty="0" err="1">
                <a:solidFill>
                  <a:srgbClr val="0070C0"/>
                </a:solidFill>
              </a:rPr>
              <a:t>손문</a:t>
            </a:r>
            <a:r>
              <a:rPr lang="ko-KR" altLang="en-US" sz="2700" dirty="0">
                <a:solidFill>
                  <a:prstClr val="black"/>
                </a:solidFill>
              </a:rPr>
              <a:t>	</a:t>
            </a:r>
            <a:r>
              <a:rPr lang="en-US" altLang="ko-KR" sz="2700" dirty="0" smtClean="0">
                <a:solidFill>
                  <a:prstClr val="black"/>
                </a:solidFill>
              </a:rPr>
              <a:t>	</a:t>
            </a:r>
            <a:r>
              <a:rPr lang="en-US" altLang="ko-KR" sz="2700" b="1" dirty="0" smtClean="0">
                <a:solidFill>
                  <a:prstClr val="black"/>
                </a:solidFill>
              </a:rPr>
              <a:t>1866~1925</a:t>
            </a:r>
            <a:r>
              <a:rPr lang="en-US" altLang="ko-KR" sz="2700" b="1" dirty="0">
                <a:solidFill>
                  <a:prstClr val="black"/>
                </a:solidFill>
              </a:rPr>
              <a:t>, 60</a:t>
            </a:r>
            <a:endParaRPr lang="ko-KR" altLang="en-US" sz="2700" dirty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03648" y="2609076"/>
            <a:ext cx="5688632" cy="5158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 indent="0" fontAlgn="base">
              <a:buClr>
                <a:srgbClr val="F07F09"/>
              </a:buClr>
              <a:buNone/>
            </a:pPr>
            <a:r>
              <a:rPr lang="ko-KR" altLang="en-US" sz="2700" b="1" dirty="0" err="1">
                <a:solidFill>
                  <a:srgbClr val="0070C0"/>
                </a:solidFill>
              </a:rPr>
              <a:t>장개석</a:t>
            </a:r>
            <a:r>
              <a:rPr lang="ko-KR" altLang="en-US" sz="2700" dirty="0">
                <a:solidFill>
                  <a:prstClr val="black"/>
                </a:solidFill>
              </a:rPr>
              <a:t>	</a:t>
            </a:r>
            <a:r>
              <a:rPr lang="en-US" altLang="ko-KR" sz="2700" b="1" dirty="0">
                <a:solidFill>
                  <a:prstClr val="black"/>
                </a:solidFill>
              </a:rPr>
              <a:t>1887~1975, 89</a:t>
            </a:r>
            <a:endParaRPr lang="ko-KR" altLang="en-US" sz="27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36535" y="3188600"/>
            <a:ext cx="2815578" cy="49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공상희</a:t>
            </a:r>
            <a:r>
              <a:rPr lang="ko-KR" altLang="en-US" sz="1600" dirty="0"/>
              <a:t>  </a:t>
            </a:r>
            <a:r>
              <a:rPr lang="en-US" altLang="ko-KR" sz="1600" dirty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sz="1600" dirty="0" smtClean="0">
                <a:latin typeface="양재깨비체B" pitchFamily="18" charset="-127"/>
                <a:ea typeface="양재깨비체B" pitchFamily="18" charset="-127"/>
              </a:rPr>
              <a:t>은행재벌</a:t>
            </a:r>
            <a:r>
              <a:rPr lang="en-US" altLang="ko-KR" sz="1600" dirty="0" smtClean="0">
                <a:latin typeface="양재깨비체B" pitchFamily="18" charset="-127"/>
                <a:ea typeface="양재깨비체B" pitchFamily="18" charset="-127"/>
              </a:rPr>
              <a:t>)</a:t>
            </a:r>
            <a:endParaRPr lang="en-US" altLang="ko-KR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5922169" y="3936010"/>
            <a:ext cx="2829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손문</a:t>
            </a:r>
            <a:r>
              <a:rPr lang="ko-KR" altLang="en-US" sz="1600" dirty="0" smtClean="0"/>
              <a:t>  </a:t>
            </a:r>
            <a:r>
              <a:rPr lang="en-US" altLang="ko-KR" sz="1600" dirty="0" smtClean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sz="1600" dirty="0" smtClean="0">
                <a:latin typeface="양재깨비체B" pitchFamily="18" charset="-127"/>
                <a:ea typeface="양재깨비체B" pitchFamily="18" charset="-127"/>
              </a:rPr>
              <a:t>중국의 국부</a:t>
            </a:r>
            <a:r>
              <a:rPr lang="en-US" altLang="ko-KR" sz="1600" dirty="0" smtClean="0">
                <a:latin typeface="양재깨비체B" pitchFamily="18" charset="-127"/>
                <a:ea typeface="양재깨비체B" pitchFamily="18" charset="-127"/>
              </a:rPr>
              <a:t>)</a:t>
            </a:r>
            <a:endParaRPr lang="en-US" altLang="ko-KR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936535" y="4621843"/>
            <a:ext cx="281557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장개석</a:t>
            </a:r>
            <a:r>
              <a:rPr lang="ko-KR" altLang="en-US" sz="1600" dirty="0" smtClean="0"/>
              <a:t>  </a:t>
            </a:r>
            <a:r>
              <a:rPr lang="en-US" altLang="ko-KR" sz="1600" dirty="0" smtClean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sz="1600" dirty="0" smtClean="0">
                <a:latin typeface="양재깨비체B" pitchFamily="18" charset="-127"/>
                <a:ea typeface="양재깨비체B" pitchFamily="18" charset="-127"/>
              </a:rPr>
              <a:t>최고 권력자</a:t>
            </a:r>
            <a:r>
              <a:rPr lang="en-US" altLang="ko-KR" sz="1600" dirty="0" smtClean="0">
                <a:latin typeface="양재깨비체B" pitchFamily="18" charset="-127"/>
                <a:ea typeface="양재깨비체B" pitchFamily="18" charset="-127"/>
              </a:rPr>
              <a:t>)</a:t>
            </a:r>
            <a:endParaRPr lang="en-US" altLang="ko-KR" sz="16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0" y="5857610"/>
            <a:ext cx="8490854" cy="992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송자문</a:t>
            </a:r>
            <a:r>
              <a:rPr lang="ko-KR" altLang="en-US" b="1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1924 </a:t>
            </a:r>
            <a:r>
              <a:rPr lang="ko-KR" altLang="en-US" dirty="0" smtClean="0">
                <a:solidFill>
                  <a:schemeClr val="tx1"/>
                </a:solidFill>
              </a:rPr>
              <a:t>광주 중앙은행 총재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	     </a:t>
            </a:r>
            <a:r>
              <a:rPr lang="ko-KR" altLang="en-US" dirty="0" smtClean="0">
                <a:solidFill>
                  <a:schemeClr val="tx1"/>
                </a:solidFill>
              </a:rPr>
              <a:t>국민정부 재정부장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미국 공사를 만나 중국이 관세를 스스로 결정하는데 동의하는 조약을 체결</a:t>
            </a:r>
            <a:r>
              <a:rPr lang="en-US" altLang="ko-KR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!</a:t>
            </a:r>
            <a:endParaRPr lang="ko-KR" altLang="en-US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65308" y="5264828"/>
            <a:ext cx="4952118" cy="87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>
              <a:spcBef>
                <a:spcPts val="400"/>
              </a:spcBef>
              <a:buClr>
                <a:srgbClr val="E49458"/>
              </a:buClr>
              <a:buSzPct val="68000"/>
            </a:pPr>
            <a:r>
              <a:rPr lang="en-US" altLang="ko-KR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1949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년</a:t>
            </a:r>
            <a:r>
              <a:rPr lang="en-US" altLang="ko-KR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53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세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 </a:t>
            </a:r>
            <a:r>
              <a:rPr lang="ko-KR" altLang="en-US" dirty="0" err="1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장개석을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따라 대만으로</a:t>
            </a:r>
            <a:endParaRPr lang="en-US" altLang="ko-KR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>
              <a:spcBef>
                <a:spcPts val="400"/>
              </a:spcBef>
              <a:buClr>
                <a:srgbClr val="E49458"/>
              </a:buClr>
              <a:buSzPct val="68000"/>
            </a:pPr>
            <a:r>
              <a:rPr lang="en-US" altLang="ko-KR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1975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년</a:t>
            </a:r>
            <a:r>
              <a:rPr lang="en-US" altLang="ko-KR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79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세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 </a:t>
            </a:r>
            <a:r>
              <a:rPr lang="ko-KR" altLang="en-US" dirty="0" err="1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장개석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사후 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미국으로</a:t>
            </a:r>
            <a:endParaRPr lang="en-US" altLang="ko-KR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>
              <a:spcBef>
                <a:spcPts val="400"/>
              </a:spcBef>
              <a:buClr>
                <a:srgbClr val="E49458"/>
              </a:buClr>
              <a:buSzPct val="68000"/>
            </a:pP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2003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년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(107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세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) </a:t>
            </a:r>
            <a:r>
              <a:rPr lang="en-US" altLang="ko-KR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사망</a:t>
            </a:r>
            <a:endParaRPr lang="ko-KR" altLang="en-US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4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 animBg="1"/>
      <p:bldP spid="31" grpId="0" animBg="1"/>
      <p:bldP spid="33" grpId="0" animBg="1"/>
      <p:bldP spid="3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군사정리안</a:t>
            </a:r>
            <a:r>
              <a:rPr lang="ko-KR" altLang="en-US" sz="1800" dirty="0" smtClean="0"/>
              <a:t>軍事整理案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장개석의</a:t>
            </a:r>
            <a:r>
              <a:rPr lang="ko-KR" altLang="en-US" sz="2000" dirty="0" smtClean="0"/>
              <a:t> 훈정통치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관세자주권 회복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민족매판자본가에게 공포정치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재원확보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대국민정책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신생활운동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일본과 공산당</a:t>
            </a: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시기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</a:t>
            </a:r>
            <a:r>
              <a:rPr lang="en-US" altLang="ko-KR" sz="3200" dirty="0" smtClean="0"/>
              <a:t>(1928~1937)</a:t>
            </a:r>
            <a:endParaRPr lang="ko-KR" altLang="en-US" sz="3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59632" y="1268760"/>
            <a:ext cx="7776864" cy="1445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1928</a:t>
            </a:r>
            <a:r>
              <a:rPr lang="ko-KR" altLang="en-US" sz="2000" dirty="0" smtClean="0">
                <a:solidFill>
                  <a:schemeClr val="tx1"/>
                </a:solidFill>
              </a:rPr>
              <a:t>년</a:t>
            </a:r>
            <a:r>
              <a:rPr lang="en-US" altLang="ko-KR" sz="2000" dirty="0" smtClean="0">
                <a:solidFill>
                  <a:schemeClr val="tx1"/>
                </a:solidFill>
              </a:rPr>
              <a:t>	1</a:t>
            </a:r>
            <a:r>
              <a:rPr lang="ko-KR" altLang="en-US" sz="2000" dirty="0" smtClean="0">
                <a:solidFill>
                  <a:schemeClr val="tx1"/>
                </a:solidFill>
              </a:rPr>
              <a:t>월</a:t>
            </a:r>
            <a:r>
              <a:rPr lang="en-US" altLang="ko-KR" sz="2000" dirty="0" smtClean="0">
                <a:solidFill>
                  <a:schemeClr val="tx1"/>
                </a:solidFill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</a:rPr>
              <a:t>국민혁명군 총사령관에 복직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	4</a:t>
            </a:r>
            <a:r>
              <a:rPr lang="ko-KR" altLang="en-US" sz="2000" dirty="0" smtClean="0">
                <a:solidFill>
                  <a:schemeClr val="tx1"/>
                </a:solidFill>
              </a:rPr>
              <a:t>월</a:t>
            </a:r>
            <a:r>
              <a:rPr lang="en-US" altLang="ko-KR" sz="2000" dirty="0" smtClean="0">
                <a:solidFill>
                  <a:schemeClr val="tx1"/>
                </a:solidFill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</a:rPr>
              <a:t>북벌재개 </a:t>
            </a:r>
            <a:r>
              <a:rPr lang="en-US" altLang="ko-KR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000" dirty="0" err="1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북중국</a:t>
            </a:r>
            <a:r>
              <a:rPr lang="ko-KR" altLang="en-US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군벌이 북벌에 합류</a:t>
            </a:r>
            <a:r>
              <a:rPr lang="en-US" altLang="ko-KR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군벌연합</a:t>
            </a:r>
            <a:r>
              <a:rPr lang="en-US" altLang="ko-KR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	6</a:t>
            </a:r>
            <a:r>
              <a:rPr lang="ko-KR" altLang="en-US" sz="2000" dirty="0" smtClean="0">
                <a:solidFill>
                  <a:schemeClr val="tx1"/>
                </a:solidFill>
              </a:rPr>
              <a:t>월</a:t>
            </a:r>
            <a:r>
              <a:rPr lang="en-US" altLang="ko-KR" sz="2000" dirty="0" smtClean="0">
                <a:solidFill>
                  <a:schemeClr val="tx1"/>
                </a:solidFill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</a:rPr>
              <a:t>군정 종식을 선언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          10</a:t>
            </a:r>
            <a:r>
              <a:rPr lang="ko-KR" altLang="en-US" sz="2000" dirty="0" smtClean="0">
                <a:solidFill>
                  <a:schemeClr val="tx1"/>
                </a:solidFill>
              </a:rPr>
              <a:t>월 </a:t>
            </a:r>
            <a:r>
              <a:rPr lang="en-US" altLang="ko-KR" sz="2000" dirty="0" smtClean="0">
                <a:solidFill>
                  <a:schemeClr val="tx1"/>
                </a:solidFill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</a:rPr>
              <a:t>일  남경국민정부 주석에 취임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군사정리안</a:t>
            </a:r>
            <a:r>
              <a:rPr lang="ko-KR" altLang="en-US" sz="2000" dirty="0" err="1"/>
              <a:t>軍事整理案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장개석의</a:t>
            </a:r>
            <a:r>
              <a:rPr lang="ko-KR" altLang="en-US" sz="2400" dirty="0" smtClean="0"/>
              <a:t> 훈정통치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관세자주권 회복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민족매판자본가에게 공포정치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재원확보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대국민정책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신생활운동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일본과 공산당</a:t>
            </a: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시기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</a:t>
            </a:r>
            <a:r>
              <a:rPr lang="en-US" altLang="ko-KR" sz="3200" dirty="0" smtClean="0"/>
              <a:t>(1928~1937)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" y="1916832"/>
            <a:ext cx="7931224" cy="3816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0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지방 군벌의</a:t>
            </a:r>
            <a:r>
              <a:rPr lang="en-US" altLang="ko-KR" sz="20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군사와 군비를 감축하여 그 세력을 </a:t>
            </a:r>
            <a:r>
              <a:rPr lang="ko-KR" altLang="en-US" sz="2000" dirty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약화시키고 </a:t>
            </a:r>
            <a:endParaRPr lang="en-US" altLang="ko-KR" sz="2000" dirty="0" smtClean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ko-KR" altLang="en-US" sz="20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장의 </a:t>
            </a:r>
            <a:r>
              <a:rPr lang="ko-KR" altLang="en-US" sz="2000" dirty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권력을 강화하고자 하는 </a:t>
            </a:r>
            <a:r>
              <a:rPr lang="ko-KR" altLang="en-US" sz="20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의도</a:t>
            </a:r>
            <a:endParaRPr lang="en-US" altLang="ko-KR" sz="2000" dirty="0" smtClean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algn="just"/>
            <a:endParaRPr lang="en-US" altLang="ko-KR" sz="2000" dirty="0" smtClean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ko-KR" altLang="en-US" sz="20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결과</a:t>
            </a:r>
            <a:r>
              <a:rPr lang="en-US" altLang="ko-KR" sz="20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	</a:t>
            </a:r>
            <a:endParaRPr lang="en-US" altLang="ko-KR" sz="2000" dirty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marL="859536" lvl="2" indent="-228600">
              <a:spcBef>
                <a:spcPts val="350"/>
              </a:spcBef>
              <a:buClr>
                <a:srgbClr val="9F2936"/>
              </a:buClr>
              <a:buSzPct val="100000"/>
              <a:buFont typeface="Wingdings 2"/>
              <a:buChar char=""/>
            </a:pPr>
            <a:r>
              <a:rPr lang="en-US" altLang="ko-KR" sz="2000" dirty="0" smtClean="0">
                <a:solidFill>
                  <a:prstClr val="black"/>
                </a:solidFill>
              </a:rPr>
              <a:t>1929</a:t>
            </a:r>
            <a:r>
              <a:rPr lang="en-US" altLang="ko-KR" sz="2000" dirty="0">
                <a:solidFill>
                  <a:prstClr val="black"/>
                </a:solidFill>
              </a:rPr>
              <a:t>,  </a:t>
            </a:r>
            <a:r>
              <a:rPr lang="ko-KR" altLang="en-US" sz="2000" dirty="0" err="1">
                <a:solidFill>
                  <a:prstClr val="black"/>
                </a:solidFill>
              </a:rPr>
              <a:t>광서파의</a:t>
            </a:r>
            <a:r>
              <a:rPr lang="ko-KR" altLang="en-US" sz="2000" dirty="0">
                <a:solidFill>
                  <a:prstClr val="black"/>
                </a:solidFill>
              </a:rPr>
              <a:t> 반란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859536" lvl="2" indent="-228600">
              <a:spcBef>
                <a:spcPts val="350"/>
              </a:spcBef>
              <a:buClr>
                <a:srgbClr val="9F2936"/>
              </a:buClr>
              <a:buSzPct val="100000"/>
              <a:buFont typeface="Wingdings 2"/>
              <a:buChar char=""/>
            </a:pPr>
            <a:r>
              <a:rPr lang="en-US" altLang="ko-KR" sz="2000" dirty="0">
                <a:solidFill>
                  <a:prstClr val="black"/>
                </a:solidFill>
              </a:rPr>
              <a:t>1930,  5~10</a:t>
            </a:r>
            <a:r>
              <a:rPr lang="ko-KR" altLang="en-US" sz="2000" dirty="0">
                <a:solidFill>
                  <a:prstClr val="black"/>
                </a:solidFill>
              </a:rPr>
              <a:t>월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중원대전</a:t>
            </a:r>
            <a:r>
              <a:rPr lang="en-US" altLang="ko-KR" sz="2000" dirty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남북대전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630936" lvl="2">
              <a:spcBef>
                <a:spcPts val="350"/>
              </a:spcBef>
              <a:buClr>
                <a:srgbClr val="9F2936"/>
              </a:buClr>
              <a:buSzPct val="100000"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      	9</a:t>
            </a:r>
            <a:r>
              <a:rPr lang="ko-KR" altLang="en-US" sz="2000" dirty="0">
                <a:solidFill>
                  <a:prstClr val="black"/>
                </a:solidFill>
              </a:rPr>
              <a:t>월 </a:t>
            </a:r>
            <a:r>
              <a:rPr lang="ko-KR" altLang="en-US" sz="2000" dirty="0" err="1">
                <a:solidFill>
                  <a:prstClr val="black"/>
                </a:solidFill>
              </a:rPr>
              <a:t>장학량의</a:t>
            </a:r>
            <a:r>
              <a:rPr lang="ko-KR" altLang="en-US" sz="2000" dirty="0">
                <a:solidFill>
                  <a:prstClr val="black"/>
                </a:solidFill>
              </a:rPr>
              <a:t> 지지로 </a:t>
            </a:r>
            <a:r>
              <a:rPr lang="ko-KR" altLang="en-US" sz="2000" dirty="0" smtClean="0">
                <a:solidFill>
                  <a:prstClr val="black"/>
                </a:solidFill>
                <a:latin typeface="HY견명조" pitchFamily="18" charset="-127"/>
                <a:ea typeface="HY견명조" pitchFamily="18" charset="-127"/>
              </a:rPr>
              <a:t>蔣의</a:t>
            </a:r>
            <a:r>
              <a:rPr lang="ko-KR" altLang="en-US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승리 </a:t>
            </a:r>
            <a:r>
              <a:rPr lang="en-US" altLang="ko-KR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군소군벌연합군</a:t>
            </a:r>
            <a:r>
              <a:rPr lang="en-US" altLang="ko-KR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군사정리안</a:t>
            </a:r>
            <a:r>
              <a:rPr lang="ko-KR" altLang="en-US" sz="2000" dirty="0" err="1"/>
              <a:t>軍事整理案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장개석의</a:t>
            </a:r>
            <a:r>
              <a:rPr lang="ko-KR" altLang="en-US" sz="2400" dirty="0" smtClean="0"/>
              <a:t> </a:t>
            </a:r>
            <a:r>
              <a:rPr lang="ko-KR" altLang="en-US" sz="2400" b="1" dirty="0" smtClean="0"/>
              <a:t>훈정통치</a:t>
            </a:r>
            <a:endParaRPr lang="en-US" altLang="ko-KR" sz="2400" b="1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관세자주권 회복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민족매판자본가에게 공포정치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재원확보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대국민정책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신생활운동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일본과 공산당</a:t>
            </a: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시기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</a:t>
            </a:r>
            <a:r>
              <a:rPr lang="en-US" altLang="ko-KR" sz="3200" dirty="0" smtClean="0"/>
              <a:t>(1928~1937)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481180"/>
            <a:ext cx="8229600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000" b="1" dirty="0" err="1" smtClean="0"/>
              <a:t>손문이</a:t>
            </a:r>
            <a:r>
              <a:rPr lang="ko-KR" altLang="en-US" sz="2000" b="1" dirty="0" smtClean="0"/>
              <a:t> 기초한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통치 방식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군정 </a:t>
            </a:r>
            <a:r>
              <a:rPr lang="en-US" altLang="ko-KR" sz="2000" b="1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&gt; </a:t>
            </a:r>
            <a:r>
              <a:rPr lang="ko-KR" altLang="en-US" sz="2000" b="1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훈정 </a:t>
            </a:r>
            <a:r>
              <a:rPr lang="en-US" altLang="ko-KR" sz="2000" b="1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&gt; </a:t>
            </a:r>
            <a:r>
              <a:rPr lang="ko-KR" altLang="en-US" sz="2000" b="1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헌정</a:t>
            </a:r>
            <a:r>
              <a:rPr lang="en-US" altLang="ko-KR" sz="2000" b="1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just">
              <a:buNone/>
            </a:pP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군정</a:t>
            </a:r>
            <a:r>
              <a:rPr lang="ko-KR" altLang="en-US" dirty="0"/>
              <a:t> </a:t>
            </a:r>
            <a:r>
              <a:rPr lang="en-US" altLang="ko-KR" dirty="0"/>
              <a:t>: 	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혁명의 시기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endParaRPr lang="en-US" altLang="ko-KR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>
              <a:buNone/>
            </a:pP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훈정</a:t>
            </a:r>
            <a:r>
              <a:rPr lang="ko-KR" altLang="en-US" dirty="0" smtClean="0"/>
              <a:t> </a:t>
            </a:r>
            <a:r>
              <a:rPr lang="en-US" altLang="ko-KR" dirty="0"/>
              <a:t>: 	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반혁명의 위험이 없어지면 훈정으로 이행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   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지방의회로부터 점차 상위 의회를 정비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이 과정에서 인민의 정치의식을 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訓導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훈정의 민주화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algn="just">
              <a:buNone/>
            </a:pPr>
            <a:endParaRPr lang="en-US" altLang="ko-KR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>
              <a:buNone/>
            </a:pPr>
            <a:endParaRPr lang="en-US" altLang="ko-KR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>
              <a:buNone/>
            </a:pP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헌정</a:t>
            </a:r>
            <a:r>
              <a:rPr lang="ko-KR" altLang="en-US" dirty="0" smtClean="0"/>
              <a:t> </a:t>
            </a:r>
            <a:r>
              <a:rPr lang="en-US" altLang="ko-KR" dirty="0"/>
              <a:t>: 	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훈정의 민주화가 성공하면 전국 국민대회를 열어 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헌법을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정하고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endParaRPr lang="en-US" altLang="ko-KR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그에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따라 총선거를 실시하여 헌정에 돌입 </a:t>
            </a:r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79912" y="3284984"/>
            <a:ext cx="4824536" cy="792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/>
              <a:t>군정</a:t>
            </a:r>
            <a:r>
              <a:rPr lang="en-US" altLang="ko-KR" b="1"/>
              <a:t>/</a:t>
            </a:r>
            <a:r>
              <a:rPr lang="ko-KR" altLang="en-US" b="1"/>
              <a:t>훈정단계에는 혁명당 독재체제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83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국민정부 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5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개부서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000" dirty="0" smtClean="0">
                <a:latin typeface="+mn-ea"/>
              </a:rPr>
              <a:t>행정 사법 입법 감찰 고시</a:t>
            </a:r>
            <a:endParaRPr lang="en-US" altLang="ko-KR" sz="2000" dirty="0" smtClean="0">
              <a:latin typeface="+mn-ea"/>
            </a:endParaRPr>
          </a:p>
          <a:p>
            <a:pPr algn="just"/>
            <a:endParaRPr lang="en-US" altLang="ko-KR" sz="20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훈정지배 </a:t>
            </a:r>
            <a:endParaRPr lang="en-US" altLang="ko-KR" sz="20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>
              <a:buNone/>
            </a:pPr>
            <a:r>
              <a:rPr lang="en-US" altLang="ko-KR" sz="2000" b="1" dirty="0" smtClean="0">
                <a:latin typeface="궁서" pitchFamily="18" charset="-127"/>
                <a:ea typeface="궁서" pitchFamily="18" charset="-127"/>
              </a:rPr>
              <a:t>	    	</a:t>
            </a:r>
            <a:r>
              <a:rPr lang="ko-KR" altLang="en-US" sz="1800" dirty="0" smtClean="0"/>
              <a:t>유능한 현인</a:t>
            </a:r>
            <a:r>
              <a:rPr lang="en-US" altLang="ko-KR" sz="1800" b="1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1800" b="1" dirty="0" smtClean="0">
                <a:latin typeface="양재벨라체M" pitchFamily="18" charset="-127"/>
                <a:ea typeface="양재벨라체M" pitchFamily="18" charset="-127"/>
              </a:rPr>
              <a:t>국민당</a:t>
            </a:r>
            <a:r>
              <a:rPr lang="en-US" altLang="ko-KR" sz="1800" b="1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1800" dirty="0" smtClean="0"/>
              <a:t>이 무능한 우민</a:t>
            </a:r>
            <a:r>
              <a:rPr lang="en-US" altLang="ko-KR" sz="1800" b="1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1800" b="1" dirty="0" smtClean="0">
                <a:latin typeface="양재벨라체M" pitchFamily="18" charset="-127"/>
                <a:ea typeface="양재벨라체M" pitchFamily="18" charset="-127"/>
              </a:rPr>
              <a:t>국민</a:t>
            </a:r>
            <a:r>
              <a:rPr lang="en-US" altLang="ko-KR" sz="1800" b="1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1800" dirty="0" smtClean="0"/>
              <a:t>의 정치적 권리를 </a:t>
            </a:r>
            <a:endParaRPr lang="en-US" altLang="ko-KR" sz="1800" dirty="0" smtClean="0"/>
          </a:p>
          <a:p>
            <a:pPr algn="just">
              <a:buNone/>
            </a:pPr>
            <a:r>
              <a:rPr lang="en-US" altLang="ko-KR" sz="1800" dirty="0" smtClean="0"/>
              <a:t>		</a:t>
            </a:r>
            <a:r>
              <a:rPr lang="ko-KR" altLang="en-US" sz="1800" dirty="0" smtClean="0"/>
              <a:t>도맡아 대행한다는 전형적인 대행주의</a:t>
            </a:r>
            <a:endParaRPr lang="en-US" altLang="ko-KR" sz="1800" dirty="0" smtClean="0"/>
          </a:p>
          <a:p>
            <a:pPr algn="just">
              <a:buNone/>
            </a:pPr>
            <a:r>
              <a:rPr lang="en-US" altLang="ko-KR" sz="1800" dirty="0" smtClean="0">
                <a:latin typeface="양재깨비체B" pitchFamily="18" charset="-127"/>
                <a:ea typeface="양재깨비체B" pitchFamily="18" charset="-127"/>
              </a:rPr>
              <a:t>		</a:t>
            </a:r>
            <a:r>
              <a:rPr lang="en-US" altLang="ko-KR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&lt;</a:t>
            </a:r>
            <a:r>
              <a:rPr lang="ko-KR" altLang="en-US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훈정강령</a:t>
            </a:r>
            <a:r>
              <a:rPr lang="en-US" altLang="ko-KR" sz="2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&gt; 6</a:t>
            </a:r>
            <a:r>
              <a:rPr lang="ko-KR" altLang="en-US" sz="2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조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000" dirty="0" smtClean="0"/>
              <a:t>반포</a:t>
            </a:r>
            <a:r>
              <a:rPr lang="en-US" altLang="ko-KR" sz="2000" dirty="0" smtClean="0"/>
              <a:t>(1928. 10.) </a:t>
            </a:r>
          </a:p>
          <a:p>
            <a:pPr algn="just"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이는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입법기관이 제정한 법률에 기반한 합법적 지배가 아닌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</a:p>
          <a:p>
            <a:pPr algn="just"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혁명정당의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정치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․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군사적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지배를 선언한 것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</a:p>
          <a:p>
            <a:pPr algn="just"/>
            <a:endParaRPr lang="en-US" altLang="ko-KR" sz="20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1931.5. 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약법공포</a:t>
            </a:r>
            <a:endParaRPr lang="en-US" altLang="ko-KR" sz="20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민중 운동을 제한하고 다른 모든 정당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정치 결사의 정치 행위를 금지한 일당 지배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# </a:t>
            </a:r>
            <a:r>
              <a:rPr lang="ko-KR" altLang="en-US" dirty="0" err="1" smtClean="0"/>
              <a:t>장개석의</a:t>
            </a:r>
            <a:r>
              <a:rPr lang="ko-KR" altLang="en-US" dirty="0" smtClean="0"/>
              <a:t> 훈정통치</a:t>
            </a:r>
            <a:r>
              <a:rPr lang="ko-KR" altLang="en-US" sz="2400" dirty="0" smtClean="0"/>
              <a:t>訓政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5609784"/>
            <a:ext cx="7848872" cy="1268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집권 정당으로 탈바꿈하면서 국민당은 기존의 </a:t>
            </a:r>
            <a:r>
              <a:rPr lang="ko-KR" altLang="en-US" dirty="0" err="1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혁명성을</a:t>
            </a:r>
            <a:r>
              <a:rPr lang="ko-KR" altLang="en-US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거의 상실하였다</a:t>
            </a:r>
            <a:r>
              <a:rPr lang="en-US" altLang="ko-KR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.</a:t>
            </a:r>
          </a:p>
          <a:p>
            <a:pPr algn="just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과거 군벌시대 보수 관료들이 고위직을 차지하고</a:t>
            </a:r>
            <a:r>
              <a:rPr lang="en-US" altLang="ko-KR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</a:p>
          <a:p>
            <a:pPr algn="just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비효율성과 부패 외에 언론 검색과 중국민권보장동맹 등 </a:t>
            </a:r>
            <a:endParaRPr lang="en-US" altLang="ko-KR" dirty="0" smtClean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반대파에 대한 암살과 납치 등 정치적 억압도 강화했다</a:t>
            </a:r>
            <a:r>
              <a:rPr lang="en-US" altLang="ko-KR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2178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 smtClean="0"/>
              <a:t>군사정리안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	</a:t>
            </a:r>
            <a:r>
              <a:rPr lang="ko-KR" altLang="en-US" sz="2200" dirty="0" err="1" smtClean="0"/>
              <a:t>장개석의</a:t>
            </a:r>
            <a:r>
              <a:rPr lang="ko-KR" altLang="en-US" sz="2200" dirty="0" smtClean="0"/>
              <a:t> 훈정통치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관세자주권 회복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	</a:t>
            </a:r>
            <a:r>
              <a:rPr lang="ko-KR" altLang="en-US" sz="2200" dirty="0" smtClean="0"/>
              <a:t>민족매판자본가에게 공포정치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재원확보</a:t>
            </a:r>
            <a:r>
              <a:rPr lang="en-US" altLang="ko-KR" sz="2200" dirty="0" smtClean="0"/>
              <a:t>)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대국민정책</a:t>
            </a:r>
            <a:r>
              <a:rPr lang="en-US" altLang="ko-KR" sz="2200" dirty="0" smtClean="0"/>
              <a:t>(</a:t>
            </a:r>
            <a:r>
              <a:rPr lang="ko-KR" altLang="en-US" sz="2200" b="1" dirty="0" err="1" smtClean="0"/>
              <a:t>신생활운동</a:t>
            </a:r>
            <a:r>
              <a:rPr lang="en-US" altLang="ko-KR" sz="2200" b="1" dirty="0" smtClean="0"/>
              <a:t>, 1930</a:t>
            </a:r>
            <a:r>
              <a:rPr lang="ko-KR" altLang="en-US" sz="2200" b="1" dirty="0" smtClean="0"/>
              <a:t>년대</a:t>
            </a:r>
            <a:r>
              <a:rPr lang="en-US" altLang="ko-KR" sz="2200" dirty="0" smtClean="0"/>
              <a:t>)</a:t>
            </a:r>
          </a:p>
          <a:p>
            <a:pPr>
              <a:buNone/>
            </a:pPr>
            <a:r>
              <a:rPr lang="en-US" altLang="ko-KR" sz="2200" dirty="0" smtClean="0"/>
              <a:t>	</a:t>
            </a:r>
            <a:r>
              <a:rPr lang="ko-KR" altLang="en-US" sz="2200" dirty="0" smtClean="0"/>
              <a:t>일본과 공산당</a:t>
            </a:r>
          </a:p>
          <a:p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시기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</a:t>
            </a:r>
            <a:r>
              <a:rPr lang="en-US" altLang="ko-KR" sz="3200" dirty="0" smtClean="0"/>
              <a:t>(1928~1937)</a:t>
            </a:r>
            <a:endParaRPr lang="ko-KR" altLang="en-US" sz="3200" dirty="0"/>
          </a:p>
        </p:txBody>
      </p:sp>
      <p:sp>
        <p:nvSpPr>
          <p:cNvPr id="5" name="타원형 설명선 4"/>
          <p:cNvSpPr/>
          <p:nvPr/>
        </p:nvSpPr>
        <p:spPr>
          <a:xfrm>
            <a:off x="3961592" y="1196752"/>
            <a:ext cx="4752528" cy="1800200"/>
          </a:xfrm>
          <a:prstGeom prst="wedgeEllipseCallout">
            <a:avLst>
              <a:gd name="adj1" fmla="val -56019"/>
              <a:gd name="adj2" fmla="val 53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광범위한 농촌지역과 중소도시에 대한 행정체계가 치밀하지 않은 상황에서 토지세나 소득세의 징세는 어려웠고 국가는 재정적자를 면하지 못하였다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4202181"/>
            <a:ext cx="7992888" cy="936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000" dirty="0" smtClean="0"/>
              <a:t>유교적 덕성의 </a:t>
            </a:r>
            <a:r>
              <a:rPr lang="ko-KR" altLang="en-US" sz="2000" dirty="0"/>
              <a:t>부활로 </a:t>
            </a:r>
            <a:r>
              <a:rPr lang="en-US" altLang="ko-KR" sz="2000" dirty="0"/>
              <a:t>‘</a:t>
            </a:r>
            <a:r>
              <a:rPr lang="ko-KR" altLang="en-US" sz="2000" dirty="0"/>
              <a:t>중국 사회의 재생</a:t>
            </a:r>
            <a:r>
              <a:rPr lang="en-US" altLang="ko-KR" sz="2000" dirty="0"/>
              <a:t>’</a:t>
            </a:r>
            <a:r>
              <a:rPr lang="ko-KR" altLang="en-US" sz="2000" dirty="0"/>
              <a:t>을 기대</a:t>
            </a:r>
            <a:endParaRPr lang="en-US" altLang="ko-KR" sz="2000" dirty="0"/>
          </a:p>
          <a:p>
            <a:pPr algn="just"/>
            <a:r>
              <a:rPr lang="ko-KR" altLang="en-US" sz="2000" dirty="0" err="1" smtClean="0"/>
              <a:t>사회캠페인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	* </a:t>
            </a:r>
            <a:r>
              <a:rPr lang="ko-KR" altLang="en-US" dirty="0" err="1">
                <a:latin typeface="양재벨라체M" pitchFamily="18" charset="-127"/>
                <a:ea typeface="양재벨라체M" pitchFamily="18" charset="-127"/>
              </a:rPr>
              <a:t>침뱉기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방뇨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공공장소에서의 흡연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선정적 옷차림 등 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	  	 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반사회적이거나 미숙한 행위에 대한 집단 캠페인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6349" y="5138333"/>
            <a:ext cx="8476131" cy="12158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just"/>
            <a:r>
              <a:rPr lang="ko-KR" altLang="en-US" sz="2000" dirty="0">
                <a:latin typeface="양재깨비체B" pitchFamily="18" charset="-127"/>
                <a:ea typeface="양재깨비체B" pitchFamily="18" charset="-127"/>
              </a:rPr>
              <a:t>남의사</a:t>
            </a:r>
            <a:r>
              <a:rPr lang="ko-KR" altLang="en-US" sz="1600" dirty="0"/>
              <a:t>藍衣社</a:t>
            </a:r>
            <a:r>
              <a:rPr lang="en-US" altLang="ko-KR" sz="2000" dirty="0"/>
              <a:t>,  	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국민당 정치사찰 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특무기관 </a:t>
            </a:r>
            <a:r>
              <a:rPr lang="en-US" altLang="ko-KR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황포군관학교 출신 우파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algn="just">
              <a:buNone/>
            </a:pP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			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상해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암흑가 출신 </a:t>
            </a:r>
            <a:r>
              <a:rPr lang="ko-KR" altLang="en-US" dirty="0" err="1">
                <a:latin typeface="양재벨라체M" pitchFamily="18" charset="-127"/>
                <a:ea typeface="양재벨라체M" pitchFamily="18" charset="-127"/>
              </a:rPr>
              <a:t>두월생이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 창설에 기여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			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반공캠페인과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금욕적 삶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lvl="2" algn="just"/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C.C</a:t>
            </a:r>
            <a:r>
              <a:rPr lang="ko-KR" altLang="en-US" sz="2000" dirty="0">
                <a:latin typeface="양재깨비체B" pitchFamily="18" charset="-127"/>
                <a:ea typeface="양재깨비체B" pitchFamily="18" charset="-127"/>
              </a:rPr>
              <a:t>단</a:t>
            </a:r>
            <a:r>
              <a:rPr lang="en-US" altLang="ko-KR" sz="1400" dirty="0"/>
              <a:t>	</a:t>
            </a:r>
            <a:r>
              <a:rPr lang="ko-KR" altLang="en-US" sz="1400" dirty="0"/>
              <a:t>  </a:t>
            </a:r>
            <a:r>
              <a:rPr lang="en-US" altLang="ko-KR" sz="1600" dirty="0"/>
              <a:t>	</a:t>
            </a:r>
            <a:endParaRPr lang="ko-KR" altLang="en-US" sz="2000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3808" y="6161193"/>
            <a:ext cx="6192688" cy="6968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대중적 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지지기반이 취약했던 국민당은 </a:t>
            </a:r>
            <a:endParaRPr lang="en-US" altLang="ko-KR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en-US" altLang="ko-KR" dirty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비밀조직을 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결성하여 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반대세력을 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잔혹하게 탄압 </a:t>
            </a:r>
            <a:endParaRPr lang="en-US" altLang="ko-KR" dirty="0">
              <a:latin typeface="양재깨비체B" pitchFamily="18" charset="-127"/>
              <a:ea typeface="양재깨비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8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군사정리안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장개석의</a:t>
            </a:r>
            <a:r>
              <a:rPr lang="ko-KR" altLang="en-US" sz="2400" dirty="0" smtClean="0"/>
              <a:t> 훈정통치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관세자주권 회복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민족매판자본가에게 공포정치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재원확보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대국민정책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신생활운동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800" b="1" dirty="0" smtClean="0"/>
              <a:t>일본과 공산당</a:t>
            </a: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시기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</a:t>
            </a:r>
            <a:r>
              <a:rPr lang="en-US" altLang="ko-KR" sz="3200" dirty="0" smtClean="0"/>
              <a:t>(1928~1937)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4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ko-KR" altLang="en-US" sz="2000" dirty="0" smtClean="0"/>
              <a:t>일본의 도발</a:t>
            </a:r>
            <a:r>
              <a:rPr lang="en-US" altLang="ko-KR" sz="2000" dirty="0" smtClean="0"/>
              <a:t>	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1931, 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남만주철도폭파사건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(1931) </a:t>
            </a:r>
          </a:p>
          <a:p>
            <a:pPr algn="just">
              <a:buNone/>
            </a:pP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		   	1932, 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상해 폭격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 </a:t>
            </a:r>
          </a:p>
          <a:p>
            <a:pPr algn="just">
              <a:buNone/>
            </a:pP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                 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	1933, 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하북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열하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산해관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침공</a:t>
            </a:r>
            <a:endParaRPr lang="en-US" altLang="ko-KR" sz="18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		</a:t>
            </a:r>
          </a:p>
          <a:p>
            <a:pPr algn="just">
              <a:buNone/>
            </a:pPr>
            <a:r>
              <a:rPr lang="en-US" altLang="ko-KR" sz="2000" dirty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그럼에도 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장개석은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 일본과 상해정전협정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,  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당고협정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!   </a:t>
            </a:r>
            <a:r>
              <a:rPr lang="ko-KR" altLang="en-US" sz="2000" dirty="0" smtClean="0">
                <a:solidFill>
                  <a:srgbClr val="FF0000"/>
                </a:solidFill>
                <a:latin typeface="양재깨비체B" pitchFamily="18" charset="-127"/>
                <a:ea typeface="양재깨비체B" pitchFamily="18" charset="-127"/>
              </a:rPr>
              <a:t>왜</a:t>
            </a:r>
            <a:r>
              <a:rPr lang="en-US" altLang="ko-KR" sz="2000" dirty="0" smtClean="0">
                <a:solidFill>
                  <a:srgbClr val="FF0000"/>
                </a:solidFill>
                <a:latin typeface="양재깨비체B" pitchFamily="18" charset="-127"/>
                <a:ea typeface="양재깨비체B" pitchFamily="18" charset="-127"/>
              </a:rPr>
              <a:t>?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ko-KR" altLang="en-US" sz="2000" dirty="0" smtClean="0"/>
              <a:t>강서소비에트에 대한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차의 </a:t>
            </a:r>
            <a:r>
              <a:rPr lang="ko-KR" altLang="en-US" sz="2000" dirty="0" err="1" smtClean="0"/>
              <a:t>위초전</a:t>
            </a:r>
            <a:endParaRPr lang="en-US" altLang="ko-KR" sz="2000" dirty="0" smtClean="0"/>
          </a:p>
          <a:p>
            <a:pPr lvl="2" algn="just"/>
            <a:r>
              <a:rPr lang="ko-KR" altLang="en-US" sz="24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홍군의 대장정</a:t>
            </a:r>
            <a:endParaRPr lang="en-US" altLang="ko-KR" sz="2400" dirty="0" smtClean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  <a:p>
            <a:pPr algn="just">
              <a:buNone/>
            </a:pPr>
            <a:r>
              <a:rPr lang="en-US" altLang="ko-KR" sz="2000" dirty="0" smtClean="0"/>
              <a:t>			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1934. 10 ~ 1935. 10, 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장사에서 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섬서로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이동</a:t>
            </a:r>
            <a:endParaRPr lang="en-US" altLang="ko-KR" sz="18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			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홍군은 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섬서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서부의 일본군 격파 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(1936. 2)</a:t>
            </a:r>
          </a:p>
          <a:p>
            <a:pPr algn="just">
              <a:buNone/>
            </a:pP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               	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장개석이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중앙군 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10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개사단으로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반격 </a:t>
            </a:r>
            <a:endParaRPr lang="en-US" altLang="ko-KR" sz="18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/>
            <a:endParaRPr lang="en-US" altLang="ko-KR" sz="2000" dirty="0" smtClean="0">
              <a:latin typeface="+mn-ea"/>
            </a:endParaRPr>
          </a:p>
          <a:p>
            <a:pPr algn="just"/>
            <a:r>
              <a:rPr lang="ko-KR" altLang="en-US" sz="2000" b="1" dirty="0" smtClean="0">
                <a:latin typeface="+mn-ea"/>
              </a:rPr>
              <a:t>서안사변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장학량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주도의 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국공합작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(1936. 12. 12) </a:t>
            </a:r>
            <a:endParaRPr lang="ko-KR" altLang="en-US" sz="2000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항일인가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공산당 섬멸인가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92280" y="3212976"/>
            <a:ext cx="189230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공산당이 먼저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13465" y="6007291"/>
            <a:ext cx="3379016" cy="82323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차국공합작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000" dirty="0" smtClean="0"/>
              <a:t>중일전쟁</a:t>
            </a:r>
            <a:r>
              <a:rPr lang="en-US" altLang="ko-KR" sz="2000" dirty="0" smtClean="0"/>
              <a:t>	1936. 11,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중국 북부 공격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sz="2000" dirty="0" smtClean="0"/>
              <a:t>			1937.   7,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북경 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노구교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사변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sz="2000" dirty="0" smtClean="0"/>
              <a:t>	   			  8,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상해 공격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(11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월에 함락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algn="just">
              <a:buNone/>
            </a:pPr>
            <a:r>
              <a:rPr lang="en-US" altLang="ko-KR" sz="2000" dirty="0" smtClean="0"/>
              <a:t>	 		 	12,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남경 점령 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/>
            <a:endParaRPr lang="en-US" altLang="ko-KR" sz="2000" dirty="0" smtClean="0"/>
          </a:p>
          <a:p>
            <a:pPr algn="just"/>
            <a:r>
              <a:rPr lang="ko-KR" altLang="en-US" sz="2000" b="1" dirty="0" smtClean="0"/>
              <a:t>국민정부군</a:t>
            </a:r>
            <a:r>
              <a:rPr lang="ko-KR" altLang="en-US" sz="2000" dirty="0" smtClean="0"/>
              <a:t>은 후퇴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무한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중경</a:t>
            </a:r>
            <a:endParaRPr lang="en-US" altLang="ko-KR" sz="2000" dirty="0" smtClean="0"/>
          </a:p>
          <a:p>
            <a:pPr marL="109728" indent="0" algn="just"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홍군</a:t>
            </a:r>
            <a:r>
              <a:rPr lang="ko-KR" altLang="en-US" sz="2000" dirty="0" smtClean="0"/>
              <a:t>은 국민혁명군 제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로군</a:t>
            </a:r>
            <a:r>
              <a:rPr lang="en-US" altLang="ko-KR" sz="1600" dirty="0" smtClean="0"/>
              <a:t>(3</a:t>
            </a:r>
            <a:r>
              <a:rPr lang="ko-KR" altLang="en-US" sz="1600" dirty="0" smtClean="0"/>
              <a:t>만</a:t>
            </a:r>
            <a:r>
              <a:rPr lang="en-US" altLang="ko-KR" sz="1600" dirty="0" smtClean="0"/>
              <a:t>)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편제</a:t>
            </a:r>
            <a:endParaRPr lang="en-US" altLang="ko-KR" sz="2000" dirty="0" smtClean="0"/>
          </a:p>
          <a:p>
            <a:pPr lvl="3" algn="just"/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일본 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점령경구역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확대와 정비례하여 공산당 세력 확대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3" algn="just"/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공산당은 민중운동을 원조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농촌 해방구 확대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3" algn="just"/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1940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년 공산당의 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백단대전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승리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항일전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ko-KR" altLang="en-US" sz="2000" dirty="0" smtClean="0"/>
              <a:t>국민당의 공산당 습격</a:t>
            </a:r>
            <a:r>
              <a:rPr lang="en-US" altLang="ko-KR" sz="2000" dirty="0" smtClean="0"/>
              <a:t>(1941, 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환남사변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3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시기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항일전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국공내전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580112" y="5373216"/>
            <a:ext cx="3347864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차국공분리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132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청말</a:t>
            </a:r>
            <a:r>
              <a:rPr lang="en-US" altLang="ko-KR" sz="1600" dirty="0" smtClean="0"/>
              <a:t>(1887), 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절강</a:t>
            </a:r>
            <a:r>
              <a:rPr lang="ko-KR" altLang="en-US" sz="2000" dirty="0" smtClean="0"/>
              <a:t> 소금상인 출생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본명 </a:t>
            </a:r>
            <a:r>
              <a:rPr lang="ko-KR" altLang="en-US" sz="2000" dirty="0" err="1" smtClean="0"/>
              <a:t>중정</a:t>
            </a:r>
            <a:r>
              <a:rPr lang="ko-KR" altLang="en-US" sz="1600" dirty="0" err="1" smtClean="0"/>
              <a:t>中正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호 </a:t>
            </a:r>
            <a:r>
              <a:rPr lang="ko-KR" altLang="en-US" sz="2000" dirty="0" err="1" smtClean="0"/>
              <a:t>개석</a:t>
            </a:r>
            <a:r>
              <a:rPr lang="ko-KR" altLang="en-US" sz="1600" dirty="0" err="1" smtClean="0"/>
              <a:t>介石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과거시험 준비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14</a:t>
            </a:r>
            <a:r>
              <a:rPr lang="ko-KR" altLang="en-US" sz="2000" dirty="0" smtClean="0"/>
              <a:t>세</a:t>
            </a:r>
            <a:r>
              <a:rPr lang="en-US" altLang="ko-KR" sz="1600" dirty="0" smtClean="0"/>
              <a:t>(1901)</a:t>
            </a:r>
            <a:r>
              <a:rPr lang="ko-KR" altLang="en-US" sz="2000" dirty="0" smtClean="0"/>
              <a:t>에 혼인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endParaRPr lang="en-US" altLang="ko-KR" sz="1600" dirty="0" smtClean="0"/>
          </a:p>
          <a:p>
            <a:r>
              <a:rPr lang="ko-KR" altLang="en-US" sz="2000" dirty="0" smtClean="0"/>
              <a:t>일본에 유학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일본군에 복무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신해혁명 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손문의</a:t>
            </a:r>
            <a:r>
              <a:rPr lang="ko-KR" altLang="en-US" sz="2000" dirty="0" smtClean="0"/>
              <a:t> 휘하에서 활동 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장개석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(1887~1975, 89)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8793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미국의 군사 지원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미국은 항일 의지가 없는 국민당 대신 공산당과 접촉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태평양전쟁</a:t>
            </a:r>
            <a:r>
              <a:rPr lang="en-US" altLang="ko-KR" sz="4400" dirty="0" smtClean="0"/>
              <a:t>(1941.12~1945.8)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3040" y="1988840"/>
            <a:ext cx="8029400" cy="24460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>
              <a:spcBef>
                <a:spcPts val="400"/>
              </a:spcBef>
              <a:buClr>
                <a:srgbClr val="F07F09"/>
              </a:buClr>
              <a:buSzPct val="68000"/>
            </a:pPr>
            <a:r>
              <a:rPr lang="ko-KR" altLang="en-US" sz="2000" dirty="0" err="1" smtClean="0">
                <a:solidFill>
                  <a:prstClr val="black"/>
                </a:solidFill>
              </a:rPr>
              <a:t>스틸웰</a:t>
            </a:r>
            <a:r>
              <a:rPr lang="en-US" altLang="ko-KR" sz="2000" dirty="0">
                <a:solidFill>
                  <a:prstClr val="black"/>
                </a:solidFill>
              </a:rPr>
              <a:t>,   </a:t>
            </a:r>
          </a:p>
          <a:p>
            <a:pPr marL="109728" lvl="0">
              <a:spcBef>
                <a:spcPts val="400"/>
              </a:spcBef>
              <a:buClr>
                <a:srgbClr val="F07F09"/>
              </a:buClr>
              <a:buSzPct val="68000"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marL="109728" lvl="0" algn="just">
              <a:spcBef>
                <a:spcPts val="400"/>
              </a:spcBef>
              <a:buClr>
                <a:srgbClr val="F07F09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</a:rPr>
              <a:t>“</a:t>
            </a:r>
            <a:r>
              <a:rPr lang="ko-KR" altLang="en-US" sz="2000" dirty="0" err="1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장개석은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보급 군수품을 모았다가 일본군 철수 후 공산당 분쇄에 사용할 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작정이다</a:t>
            </a:r>
            <a:r>
              <a:rPr lang="en-US" altLang="ko-KR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.” </a:t>
            </a: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F07F09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  <a:ea typeface="양재벨라체M" pitchFamily="18" charset="-127"/>
              </a:rPr>
              <a:t>“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그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자신이 중국의 국민적 통합의 장애물이며 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대일전쟁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노력에 대한 중국 협력을 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가로막는 존재이다</a:t>
            </a:r>
            <a:r>
              <a:rPr lang="en-US" altLang="ko-KR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.”</a:t>
            </a:r>
            <a:endParaRPr lang="ko-KR" altLang="en-US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‘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원한으로 원한을 갚아서는 안 된다</a:t>
            </a:r>
            <a:r>
              <a:rPr lang="en-US" altLang="ko-KR" sz="2000" dirty="0" smtClean="0">
                <a:latin typeface="HY궁서" pitchFamily="18" charset="-127"/>
                <a:ea typeface="HY궁서" pitchFamily="18" charset="-127"/>
              </a:rPr>
              <a:t>!’</a:t>
            </a:r>
          </a:p>
          <a:p>
            <a:pPr algn="just">
              <a:buNone/>
            </a:pP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  </a:t>
            </a:r>
            <a:r>
              <a:rPr lang="en-US" altLang="ko-KR" sz="2000" dirty="0" smtClean="0">
                <a:latin typeface="HY궁서" pitchFamily="18" charset="-127"/>
                <a:ea typeface="HY궁서" pitchFamily="18" charset="-127"/>
              </a:rPr>
              <a:t>‘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우리는 결코 보복을 기도해서는 안 된다</a:t>
            </a:r>
            <a:r>
              <a:rPr lang="en-US" altLang="ko-KR" sz="2000" dirty="0" smtClean="0">
                <a:latin typeface="HY궁서" pitchFamily="18" charset="-127"/>
                <a:ea typeface="HY궁서" pitchFamily="18" charset="-127"/>
              </a:rPr>
              <a:t>!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’</a:t>
            </a:r>
            <a:endParaRPr lang="en-US" altLang="ko-KR" sz="2000" dirty="0" smtClean="0">
              <a:latin typeface="HY궁서" pitchFamily="18" charset="-127"/>
              <a:ea typeface="HY궁서" pitchFamily="18" charset="-127"/>
            </a:endParaRPr>
          </a:p>
          <a:p>
            <a:pPr algn="just"/>
            <a:endParaRPr lang="en-US" altLang="ko-KR" sz="2000" b="1" dirty="0" smtClean="0"/>
          </a:p>
          <a:p>
            <a:pPr algn="just">
              <a:buNone/>
            </a:pPr>
            <a:r>
              <a:rPr lang="ko-KR" altLang="en-US" sz="2000" b="1" dirty="0" err="1" smtClean="0"/>
              <a:t>장개석은</a:t>
            </a:r>
            <a:endParaRPr lang="en-US" altLang="ko-KR" sz="2000" b="1" dirty="0" smtClean="0"/>
          </a:p>
          <a:p>
            <a:pPr algn="just"/>
            <a:r>
              <a:rPr lang="ko-KR" altLang="en-US" sz="2000" dirty="0" err="1" smtClean="0"/>
              <a:t>공산당군에게</a:t>
            </a:r>
            <a:r>
              <a:rPr lang="ko-KR" altLang="en-US" sz="2000" dirty="0" smtClean="0"/>
              <a:t> 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‘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원래 주둔지에 머물며 방어할 것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’</a:t>
            </a:r>
            <a:endParaRPr lang="en-US" altLang="ko-KR" sz="2000" dirty="0" smtClean="0"/>
          </a:p>
          <a:p>
            <a:pPr algn="just"/>
            <a:r>
              <a:rPr lang="ko-KR" altLang="en-US" sz="2000" dirty="0" smtClean="0"/>
              <a:t>일본군에게 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‘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일체의 군사 행동을 정지한 뒤 일본군은 한동안 그 무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	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기와 장비를 보유하고 현재의 태세를 유지함과 동시에 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	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주재지의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 질서 및 교통을 유지하여 중국 육군 총사령관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	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의 명령을 기다리라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’</a:t>
            </a:r>
          </a:p>
          <a:p>
            <a:pPr algn="just"/>
            <a:r>
              <a:rPr lang="ko-KR" altLang="en-US" sz="2000" dirty="0" err="1" smtClean="0"/>
              <a:t>군벌에게는</a:t>
            </a:r>
            <a:r>
              <a:rPr lang="ko-KR" altLang="en-US" sz="2000" dirty="0" smtClean="0"/>
              <a:t> 일본군 퇴각 후의 통치를 일임</a:t>
            </a:r>
            <a:endParaRPr lang="ko-KR" altLang="en-US" sz="2000" dirty="0"/>
          </a:p>
          <a:p>
            <a:pPr algn="just">
              <a:buNone/>
            </a:pPr>
            <a:r>
              <a:rPr lang="en-US" altLang="ko-KR" sz="2000" dirty="0" smtClean="0"/>
              <a:t>	</a:t>
            </a:r>
          </a:p>
          <a:p>
            <a:pPr algn="just">
              <a:buNone/>
            </a:pPr>
            <a:r>
              <a:rPr lang="ko-KR" altLang="en-US" sz="2000" dirty="0" smtClean="0">
                <a:latin typeface="HY동녘B" pitchFamily="18" charset="-127"/>
                <a:ea typeface="HY동녘B" pitchFamily="18" charset="-127"/>
              </a:rPr>
              <a:t>이는 농촌지역에 </a:t>
            </a:r>
            <a:r>
              <a:rPr lang="ko-KR" altLang="en-US" sz="2000" dirty="0">
                <a:latin typeface="HY동녘B" pitchFamily="18" charset="-127"/>
                <a:ea typeface="HY동녘B" pitchFamily="18" charset="-127"/>
              </a:rPr>
              <a:t>포진한 </a:t>
            </a:r>
            <a:r>
              <a:rPr lang="ko-KR" altLang="en-US" sz="2000" dirty="0" smtClean="0">
                <a:latin typeface="HY동녘B" pitchFamily="18" charset="-127"/>
                <a:ea typeface="HY동녘B" pitchFamily="18" charset="-127"/>
              </a:rPr>
              <a:t>공산당이 </a:t>
            </a:r>
            <a:r>
              <a:rPr lang="ko-KR" altLang="en-US" sz="2000" dirty="0">
                <a:latin typeface="HY동녘B" pitchFamily="18" charset="-127"/>
                <a:ea typeface="HY동녘B" pitchFamily="18" charset="-127"/>
              </a:rPr>
              <a:t>즉각 도시를 </a:t>
            </a:r>
            <a:r>
              <a:rPr lang="ko-KR" altLang="en-US" sz="2000" dirty="0" smtClean="0">
                <a:latin typeface="HY동녘B" pitchFamily="18" charset="-127"/>
                <a:ea typeface="HY동녘B" pitchFamily="18" charset="-127"/>
              </a:rPr>
              <a:t>접수하며 확대하자</a:t>
            </a:r>
            <a:r>
              <a:rPr lang="en-US" altLang="ko-KR" sz="2000" dirty="0" smtClean="0">
                <a:latin typeface="HY동녘B" pitchFamily="18" charset="-127"/>
                <a:ea typeface="HY동녘B" pitchFamily="18" charset="-127"/>
              </a:rPr>
              <a:t>, </a:t>
            </a:r>
          </a:p>
          <a:p>
            <a:pPr algn="just">
              <a:buNone/>
            </a:pPr>
            <a:r>
              <a:rPr lang="ko-KR" altLang="en-US" sz="2000" dirty="0" smtClean="0">
                <a:latin typeface="HY동녘B" pitchFamily="18" charset="-127"/>
                <a:ea typeface="HY동녘B" pitchFamily="18" charset="-127"/>
              </a:rPr>
              <a:t>이를 억제하기 위한 선택</a:t>
            </a:r>
            <a:endParaRPr lang="ko-KR" altLang="en-US" sz="2000" dirty="0">
              <a:latin typeface="HY동녘B" pitchFamily="18" charset="-127"/>
              <a:ea typeface="HY동녘B" pitchFamily="18" charset="-127"/>
            </a:endParaRPr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일본의 패망과 </a:t>
            </a:r>
            <a:r>
              <a:rPr lang="ko-KR" altLang="en-US" dirty="0" err="1" smtClean="0"/>
              <a:t>장개석의</a:t>
            </a:r>
            <a:r>
              <a:rPr lang="ko-KR" altLang="en-US" dirty="0" smtClean="0"/>
              <a:t> 대응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000" dirty="0" err="1" smtClean="0"/>
              <a:t>국공협정</a:t>
            </a:r>
            <a:r>
              <a:rPr lang="en-US" altLang="ko-KR" sz="1800" dirty="0" smtClean="0"/>
              <a:t>(1945. 8~10)</a:t>
            </a:r>
          </a:p>
          <a:p>
            <a:pPr algn="just"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공산당은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48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개사단을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20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개로 감축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화북으로 철수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국민당이 공산당과 민주동맹 기관을 습격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중원해방구로 진격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endParaRPr lang="en-US" altLang="ko-KR" sz="2000" dirty="0" smtClean="0"/>
          </a:p>
          <a:p>
            <a:pPr algn="just">
              <a:buNone/>
            </a:pPr>
            <a:endParaRPr lang="ko-KR" altLang="en-US" sz="3200" dirty="0" smtClean="0"/>
          </a:p>
          <a:p>
            <a:pPr algn="just"/>
            <a:endParaRPr lang="en-US" altLang="ko-KR" sz="2000" dirty="0" smtClean="0"/>
          </a:p>
          <a:p>
            <a:pPr algn="just"/>
            <a:r>
              <a:rPr lang="ko-KR" altLang="en-US" sz="2000" dirty="0" smtClean="0"/>
              <a:t>남경정부의 부패</a:t>
            </a:r>
            <a:r>
              <a:rPr lang="en-US" altLang="ko-KR" sz="2000" dirty="0" smtClean="0"/>
              <a:t>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미국의 군사원조와 횡포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(&gt;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반미시위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  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화폐남발과 심각한 인플레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(14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만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5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천배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algn="just"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부패한 국민당 관료에 대한 대만의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2.28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사건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/>
            <a:endParaRPr lang="en-US" altLang="ko-KR" sz="2000" dirty="0" smtClean="0">
              <a:latin typeface="+mn-ea"/>
            </a:endParaRPr>
          </a:p>
          <a:p>
            <a:pPr algn="just"/>
            <a:endParaRPr lang="en-US" altLang="ko-KR" sz="2400" b="1" dirty="0" smtClean="0">
              <a:latin typeface="+mn-ea"/>
            </a:endParaRPr>
          </a:p>
          <a:p>
            <a:pPr algn="just"/>
            <a:r>
              <a:rPr lang="en-US" altLang="ko-KR" sz="2400" b="1" dirty="0" smtClean="0">
                <a:latin typeface="+mn-ea"/>
              </a:rPr>
              <a:t>1949. 12. 10.  </a:t>
            </a:r>
            <a:r>
              <a:rPr lang="ko-KR" altLang="en-US" sz="2400" b="1" dirty="0" err="1" smtClean="0">
                <a:latin typeface="+mn-ea"/>
              </a:rPr>
              <a:t>장개석이</a:t>
            </a:r>
            <a:r>
              <a:rPr lang="ko-KR" altLang="en-US" sz="2400" b="1" dirty="0" smtClean="0">
                <a:latin typeface="+mn-ea"/>
              </a:rPr>
              <a:t> 대만으로</a:t>
            </a:r>
            <a:r>
              <a:rPr lang="en-US" altLang="ko-KR" sz="2400" b="1" dirty="0" smtClean="0">
                <a:latin typeface="+mn-ea"/>
              </a:rPr>
              <a:t>,,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국공내전</a:t>
            </a:r>
            <a:r>
              <a:rPr lang="en-US" altLang="ko-KR" dirty="0" smtClean="0"/>
              <a:t>(1946-1949)</a:t>
            </a:r>
            <a:r>
              <a:rPr lang="ko-KR" altLang="en-US" dirty="0" smtClean="0"/>
              <a:t>과 패배</a:t>
            </a:r>
            <a:endParaRPr lang="ko-KR" altLang="en-US" dirty="0"/>
          </a:p>
        </p:txBody>
      </p:sp>
      <p:sp>
        <p:nvSpPr>
          <p:cNvPr id="5" name="폭발 1 4"/>
          <p:cNvSpPr/>
          <p:nvPr/>
        </p:nvSpPr>
        <p:spPr>
          <a:xfrm>
            <a:off x="3347864" y="2636912"/>
            <a:ext cx="4680520" cy="108652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</a:rPr>
              <a:t>국공내전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발발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대만을 군사기지화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대만 본지인과의 갈등과 탄압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계엄령하에 중국 국민당 일당통치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총통 임기</a:t>
            </a:r>
            <a:r>
              <a:rPr lang="en-US" altLang="ko-KR" sz="2000" dirty="0" smtClean="0"/>
              <a:t>(6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둘러싼 호헌과 개헌논쟁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  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‘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전란기에는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연임할 수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있으며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헌법조항의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제한을 받지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않는다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’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000" dirty="0" smtClean="0"/>
              <a:t>⇒ </a:t>
            </a:r>
            <a:r>
              <a:rPr lang="ko-KR" altLang="en-US" sz="2000" b="1" dirty="0" err="1" smtClean="0">
                <a:latin typeface="+mn-ea"/>
              </a:rPr>
              <a:t>장개석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국민당 독재</a:t>
            </a:r>
            <a:endParaRPr lang="en-US" altLang="ko-KR" sz="2000" b="1" dirty="0">
              <a:latin typeface="+mn-ea"/>
            </a:endParaRP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1978</a:t>
            </a:r>
            <a:r>
              <a:rPr lang="ko-KR" altLang="en-US" sz="2000" dirty="0" smtClean="0"/>
              <a:t>년 장경국 총통 취임과 유신</a:t>
            </a:r>
            <a:r>
              <a:rPr lang="en-US" altLang="ko-KR" sz="2000" dirty="0" smtClean="0"/>
              <a:t>(~ 1988)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대만 중화민국의 총통</a:t>
            </a:r>
            <a:r>
              <a:rPr lang="en-US" altLang="ko-KR" dirty="0" smtClean="0"/>
              <a:t>(~1975)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대만통화 안정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철저한 조세감면 조치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농민에게 대규모의 공유토지 매각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지주에게 토지가격 보상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소작료 안정</a:t>
            </a:r>
            <a:r>
              <a:rPr lang="en-US" altLang="ko-KR" sz="2000" dirty="0" smtClean="0"/>
              <a:t>(37.5%)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상공업의 </a:t>
            </a:r>
            <a:r>
              <a:rPr lang="ko-KR" altLang="en-US" sz="2000" dirty="0"/>
              <a:t>민영화와 통화 </a:t>
            </a:r>
            <a:r>
              <a:rPr lang="ko-KR" altLang="en-US" sz="2000" dirty="0" smtClean="0"/>
              <a:t>억제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1953</a:t>
            </a:r>
            <a:r>
              <a:rPr lang="ko-KR" altLang="en-US" sz="2000" dirty="0"/>
              <a:t>년부터 </a:t>
            </a:r>
            <a:r>
              <a:rPr lang="en-US" altLang="ko-KR" sz="2000" dirty="0"/>
              <a:t>1</a:t>
            </a:r>
            <a:r>
              <a:rPr lang="ko-KR" altLang="en-US" sz="2000" dirty="0"/>
              <a:t>차 </a:t>
            </a:r>
            <a:r>
              <a:rPr lang="en-US" altLang="ko-KR" sz="2000" dirty="0"/>
              <a:t>4</a:t>
            </a:r>
            <a:r>
              <a:rPr lang="ko-KR" altLang="en-US" sz="2000" dirty="0"/>
              <a:t>개년 </a:t>
            </a:r>
            <a:r>
              <a:rPr lang="ko-KR" altLang="en-US" sz="2000" dirty="0" smtClean="0"/>
              <a:t>경제건설계획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성공적인 경제정책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400" dirty="0" smtClean="0"/>
              <a:t>	1911</a:t>
            </a:r>
            <a:r>
              <a:rPr lang="ko-KR" altLang="en-US" sz="2400" dirty="0" smtClean="0"/>
              <a:t>년</a:t>
            </a:r>
            <a:r>
              <a:rPr lang="en-US" altLang="ko-KR" sz="2400" dirty="0" smtClean="0"/>
              <a:t> 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신해혁명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1912,	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중화민국 성립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총통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손문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ko-KR" altLang="en-US" sz="2400" dirty="0" smtClean="0"/>
              <a:t>총통 </a:t>
            </a:r>
            <a:r>
              <a:rPr lang="ko-KR" altLang="en-US" sz="2400" dirty="0" err="1" smtClean="0"/>
              <a:t>원세개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시대배경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222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err="1" smtClean="0"/>
              <a:t>원세개의</a:t>
            </a:r>
            <a:r>
              <a:rPr lang="ko-KR" altLang="en-US" sz="2400" dirty="0" smtClean="0"/>
              <a:t> 제제운동</a:t>
            </a:r>
            <a:r>
              <a:rPr lang="ko-KR" altLang="en-US" sz="1800" dirty="0" smtClean="0"/>
              <a:t>帝制運動</a:t>
            </a:r>
            <a:r>
              <a:rPr lang="en-US" altLang="ko-KR" sz="2000" dirty="0" smtClean="0"/>
              <a:t>(1913~1916)</a:t>
            </a:r>
          </a:p>
          <a:p>
            <a:r>
              <a:rPr lang="ko-KR" altLang="en-US" sz="2400" dirty="0" err="1" smtClean="0"/>
              <a:t>원세개의</a:t>
            </a:r>
            <a:r>
              <a:rPr lang="ko-KR" altLang="en-US" sz="2400" dirty="0" smtClean="0"/>
              <a:t> 퇴위와 죽음</a:t>
            </a:r>
            <a:endParaRPr lang="en-US" altLang="ko-KR" sz="2400" dirty="0" smtClean="0"/>
          </a:p>
          <a:p>
            <a:r>
              <a:rPr lang="ko-KR" altLang="en-US" sz="2400" dirty="0" smtClean="0"/>
              <a:t>군벌의 시대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			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안휘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단기서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			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직예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풍국장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</a:t>
            </a: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	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만주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장작림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			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산서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염석산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			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운남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당계요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			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광서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육영정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	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광동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진형명</a:t>
            </a:r>
            <a:endParaRPr lang="ko-KR" altLang="en-US" sz="2400" dirty="0" smtClean="0">
              <a:latin typeface="양재벨라체M" pitchFamily="18" charset="-127"/>
              <a:ea typeface="양재벨라체M" pitchFamily="18" charset="-127"/>
            </a:endParaRP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군벌의 시대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1350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군벌들은 열강과 야합하고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매판자본가와 결탁하여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	</a:t>
            </a:r>
            <a:r>
              <a:rPr lang="ko-KR" altLang="en-US" sz="2000" dirty="0" smtClean="0"/>
              <a:t>중국을 상품시장과 원료공급지로 전락시키고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‘</a:t>
            </a:r>
            <a:r>
              <a:rPr lang="ko-KR" altLang="en-US" sz="2000" dirty="0" smtClean="0"/>
              <a:t>민족</a:t>
            </a:r>
            <a:r>
              <a:rPr lang="en-US" altLang="ko-KR" sz="2000" dirty="0" smtClean="0"/>
              <a:t>’ ‘</a:t>
            </a:r>
            <a:r>
              <a:rPr lang="ko-KR" altLang="en-US" sz="2000" dirty="0" smtClean="0"/>
              <a:t>민생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과 관계없이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	</a:t>
            </a:r>
            <a:r>
              <a:rPr lang="ko-KR" altLang="en-US" sz="2000" dirty="0" smtClean="0"/>
              <a:t>자신들의 무력양성과 세력확장을 위해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과중한 세금을 징수하고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예징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차관과 무기 도입에 혈안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결국 군벌 전쟁은 직접적인 무력행사가 억제된 열강이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북경정부 또는 지방 군벌을 도구로 행한 대리전쟁이었고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군벌은 열강 자본의 침탈에 항의하는 노동쟁의를 </a:t>
            </a:r>
            <a:r>
              <a:rPr lang="ko-KR" altLang="en-US" sz="2400" dirty="0" smtClean="0"/>
              <a:t>탄압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군벌정치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신문화운동과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5.4</a:t>
            </a:r>
            <a:r>
              <a:rPr lang="ko-KR" altLang="en-US" dirty="0" smtClean="0"/>
              <a:t>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문화 개혁 운동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,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  </a:t>
            </a:r>
            <a:r>
              <a:rPr lang="ko-KR" altLang="en-US" sz="1900" dirty="0" err="1" smtClean="0">
                <a:latin typeface="AcadEref" panose="02000500000000020003" pitchFamily="2" charset="0"/>
                <a:ea typeface="양재벨라체M" pitchFamily="18" charset="-127"/>
              </a:rPr>
              <a:t>양무</a:t>
            </a:r>
            <a:r>
              <a:rPr lang="ko-KR" altLang="en-US" sz="1900" dirty="0" smtClean="0">
                <a:latin typeface="AcadEref" panose="02000500000000020003" pitchFamily="2" charset="0"/>
                <a:ea typeface="양재벨라체M" pitchFamily="18" charset="-127"/>
              </a:rPr>
              <a:t> </a:t>
            </a:r>
            <a:r>
              <a:rPr lang="ko-KR" altLang="en-US" sz="1900" dirty="0">
                <a:latin typeface="AcadEref" panose="02000500000000020003" pitchFamily="2" charset="0"/>
                <a:ea typeface="양재벨라체M" pitchFamily="18" charset="-127"/>
              </a:rPr>
              <a:t>변법의 한계를 </a:t>
            </a:r>
            <a:r>
              <a:rPr lang="ko-KR" altLang="en-US" sz="1900" dirty="0" smtClean="0">
                <a:latin typeface="AcadEref" panose="02000500000000020003" pitchFamily="2" charset="0"/>
                <a:ea typeface="양재벨라체M" pitchFamily="18" charset="-127"/>
              </a:rPr>
              <a:t>자각한 </a:t>
            </a:r>
            <a:r>
              <a:rPr lang="ko-KR" altLang="en-US" sz="1900" b="1" dirty="0" smtClean="0">
                <a:latin typeface="AcadEref" panose="02000500000000020003" pitchFamily="2" charset="0"/>
                <a:ea typeface="양재벨라체M" pitchFamily="18" charset="-127"/>
              </a:rPr>
              <a:t>신문학</a:t>
            </a:r>
            <a:r>
              <a:rPr lang="en-US" altLang="ko-KR" sz="1900" b="1" dirty="0" smtClean="0">
                <a:latin typeface="AcadEref" panose="02000500000000020003" pitchFamily="2" charset="0"/>
                <a:ea typeface="양재벨라체M" pitchFamily="18" charset="-127"/>
              </a:rPr>
              <a:t>, </a:t>
            </a:r>
            <a:r>
              <a:rPr lang="ko-KR" altLang="en-US" sz="1900" b="1" dirty="0" smtClean="0">
                <a:latin typeface="AcadEref" panose="02000500000000020003" pitchFamily="2" charset="0"/>
                <a:ea typeface="양재벨라체M" pitchFamily="18" charset="-127"/>
              </a:rPr>
              <a:t>신사상운동</a:t>
            </a:r>
            <a:endParaRPr lang="en-US" altLang="ko-KR" sz="1900" b="1" dirty="0" smtClean="0">
              <a:latin typeface="AcadEref" panose="02000500000000020003" pitchFamily="2" charset="0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endParaRPr lang="en-US" altLang="ko-KR" sz="2400" dirty="0" smtClean="0"/>
          </a:p>
          <a:p>
            <a:r>
              <a:rPr lang="en-US" altLang="ko-KR" sz="2200" dirty="0" smtClean="0">
                <a:latin typeface="+mn-ea"/>
              </a:rPr>
              <a:t>1915,  ‘</a:t>
            </a:r>
            <a:r>
              <a:rPr lang="ko-KR" altLang="en-US" sz="2200" dirty="0" err="1" smtClean="0">
                <a:latin typeface="+mn-ea"/>
              </a:rPr>
              <a:t>신청년</a:t>
            </a:r>
            <a:r>
              <a:rPr lang="en-US" altLang="ko-KR" sz="2200" dirty="0" smtClean="0">
                <a:latin typeface="+mn-ea"/>
              </a:rPr>
              <a:t>’ </a:t>
            </a:r>
            <a:r>
              <a:rPr lang="ko-KR" altLang="en-US" sz="2200" dirty="0" smtClean="0">
                <a:latin typeface="+mn-ea"/>
              </a:rPr>
              <a:t>잡지 계간 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ko-KR" altLang="en-US" sz="2200" dirty="0" err="1" smtClean="0">
                <a:latin typeface="+mn-ea"/>
              </a:rPr>
              <a:t>진독수</a:t>
            </a:r>
            <a:r>
              <a:rPr lang="en-US" altLang="ko-KR" sz="2200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	1917,  </a:t>
            </a:r>
            <a:r>
              <a:rPr lang="ko-KR" altLang="en-US" sz="2200" dirty="0" err="1" smtClean="0">
                <a:latin typeface="+mn-ea"/>
              </a:rPr>
              <a:t>채원배</a:t>
            </a:r>
            <a:r>
              <a:rPr lang="ko-KR" altLang="en-US" sz="2200" dirty="0" smtClean="0">
                <a:latin typeface="+mn-ea"/>
              </a:rPr>
              <a:t> 총장의 </a:t>
            </a:r>
            <a:r>
              <a:rPr lang="ko-KR" altLang="en-US" sz="2200" dirty="0" err="1" smtClean="0">
                <a:latin typeface="+mn-ea"/>
              </a:rPr>
              <a:t>북경대</a:t>
            </a:r>
            <a:r>
              <a:rPr lang="ko-KR" altLang="en-US" sz="2200" dirty="0" smtClean="0">
                <a:latin typeface="+mn-ea"/>
              </a:rPr>
              <a:t> 쇄신 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ko-KR" altLang="en-US" sz="2200" dirty="0" smtClean="0">
                <a:latin typeface="+mn-ea"/>
              </a:rPr>
              <a:t>근대적 대학으로</a:t>
            </a:r>
            <a:r>
              <a:rPr lang="en-US" altLang="ko-KR" sz="2200" dirty="0" smtClean="0">
                <a:latin typeface="+mn-ea"/>
              </a:rPr>
              <a:t>)</a:t>
            </a:r>
            <a:endParaRPr lang="ko-KR" altLang="en-US" sz="2200" dirty="0" smtClean="0">
              <a:latin typeface="+mn-ea"/>
            </a:endParaRP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1919</a:t>
            </a:r>
            <a:r>
              <a:rPr lang="ko-KR" altLang="en-US" sz="2200" dirty="0" smtClean="0"/>
              <a:t>년 </a:t>
            </a:r>
            <a:r>
              <a:rPr lang="en-US" altLang="ko-KR" sz="2200" dirty="0" smtClean="0"/>
              <a:t>5.4</a:t>
            </a:r>
            <a:r>
              <a:rPr lang="ko-KR" altLang="en-US" sz="2200" dirty="0" smtClean="0"/>
              <a:t>운동</a:t>
            </a:r>
            <a:endParaRPr lang="en-US" altLang="ko-KR" sz="2200" dirty="0" smtClean="0"/>
          </a:p>
          <a:p>
            <a:pPr lvl="2"/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군벌과 일본의 </a:t>
            </a:r>
            <a:r>
              <a:rPr lang="en-US" altLang="ko-KR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21</a:t>
            </a:r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개조 밀약</a:t>
            </a:r>
            <a:endParaRPr lang="en-US" altLang="ko-KR" sz="1900" dirty="0" smtClean="0"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  <a:p>
            <a:pPr lvl="2"/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밀약 철회를 요구하는 </a:t>
            </a:r>
            <a:r>
              <a:rPr lang="ko-KR" altLang="en-US" sz="1900" dirty="0" err="1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북경대</a:t>
            </a:r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 학생들의 가두시위와 연설</a:t>
            </a:r>
            <a:r>
              <a:rPr lang="en-US" altLang="ko-KR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, </a:t>
            </a:r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군벌의 무력 탄압 </a:t>
            </a:r>
            <a:endParaRPr lang="en-US" altLang="ko-KR" sz="1900" dirty="0" smtClean="0"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  <a:p>
            <a:pPr lvl="2"/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천진</a:t>
            </a:r>
            <a:r>
              <a:rPr lang="en-US" altLang="ko-KR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, </a:t>
            </a:r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산동</a:t>
            </a:r>
            <a:r>
              <a:rPr lang="en-US" altLang="ko-KR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, </a:t>
            </a:r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무한</a:t>
            </a:r>
            <a:r>
              <a:rPr lang="en-US" altLang="ko-KR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, </a:t>
            </a:r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상해 등 전국적으로 동맹휴업과 철시</a:t>
            </a:r>
            <a:r>
              <a:rPr lang="en-US" altLang="ko-KR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, </a:t>
            </a:r>
            <a:r>
              <a:rPr lang="ko-KR" altLang="en-US" sz="1900" dirty="0" err="1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파공이</a:t>
            </a:r>
            <a:r>
              <a:rPr lang="ko-KR" altLang="en-US" sz="19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 확산 </a:t>
            </a:r>
            <a:endParaRPr lang="en-US" altLang="ko-KR" sz="1900" dirty="0" smtClean="0"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  <a:p>
            <a:pPr lvl="2"/>
            <a:endParaRPr lang="en-US" altLang="ko-KR" sz="2200" dirty="0" smtClean="0"/>
          </a:p>
          <a:p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국민당 </a:t>
            </a:r>
            <a:r>
              <a:rPr lang="ko-KR" altLang="en-US" sz="2200" dirty="0" smtClean="0"/>
              <a:t>창설</a:t>
            </a:r>
            <a:r>
              <a:rPr lang="en-US" altLang="ko-KR" sz="2200" dirty="0" smtClean="0"/>
              <a:t>(1920, </a:t>
            </a:r>
            <a:r>
              <a:rPr lang="ko-KR" altLang="en-US" sz="2200" dirty="0" err="1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손문의</a:t>
            </a:r>
            <a:r>
              <a:rPr lang="ko-KR" altLang="en-US" sz="22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 공개 혁명당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공산당</a:t>
            </a:r>
            <a:r>
              <a:rPr lang="ko-KR" altLang="en-US" sz="2200" dirty="0" smtClean="0"/>
              <a:t> 창설</a:t>
            </a:r>
            <a:r>
              <a:rPr lang="en-US" altLang="ko-KR" sz="2200" dirty="0" smtClean="0"/>
              <a:t>(1921. 7)		</a:t>
            </a:r>
          </a:p>
          <a:p>
            <a:pPr>
              <a:buNone/>
            </a:pPr>
            <a:endParaRPr lang="ko-KR" altLang="en-US" sz="2200" dirty="0"/>
          </a:p>
        </p:txBody>
      </p:sp>
      <p:sp>
        <p:nvSpPr>
          <p:cNvPr id="6" name="타원 5"/>
          <p:cNvSpPr/>
          <p:nvPr/>
        </p:nvSpPr>
        <p:spPr>
          <a:xfrm>
            <a:off x="5148064" y="5053986"/>
            <a:ext cx="3287166" cy="95330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r>
              <a:rPr lang="ko-KR" altLang="en-US" sz="2800" b="1" dirty="0" err="1" smtClean="0"/>
              <a:t>차국공합작</a:t>
            </a:r>
            <a:endParaRPr lang="ko-KR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1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시기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en-US" altLang="ko-KR" sz="2000" dirty="0" smtClean="0"/>
              <a:t>: 1924 ~ 1927 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   	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황포군관학교장 취임부터 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4.12 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정변까지</a:t>
            </a:r>
            <a:endParaRPr lang="en-US" altLang="ko-KR" sz="18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2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시기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en-US" altLang="ko-KR" sz="2000" dirty="0" smtClean="0"/>
              <a:t>: 1928 ~ 1937	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남경 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10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년</a:t>
            </a:r>
            <a:endParaRPr lang="en-US" altLang="ko-KR" sz="18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3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시기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en-US" altLang="ko-KR" sz="2000" dirty="0" smtClean="0"/>
              <a:t>: 1937 ~ 1949	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항일전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/ 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국공내전</a:t>
            </a:r>
            <a:endParaRPr lang="en-US" altLang="ko-KR" sz="18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dirty="0" smtClean="0"/>
              <a:t> 	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중국에서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蔣</a:t>
            </a:r>
            <a:r>
              <a:rPr lang="ko-KR" altLang="en-US" dirty="0" smtClean="0"/>
              <a:t>의 정치 행보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1924. 6.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蔣</a:t>
            </a:r>
            <a:r>
              <a:rPr lang="ko-KR" altLang="en-US" sz="2000" dirty="0" smtClean="0"/>
              <a:t>이 황포군관학교장에 취임</a:t>
            </a:r>
            <a:r>
              <a:rPr lang="en-US" altLang="ko-KR" sz="20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1925. 3. </a:t>
            </a:r>
            <a:r>
              <a:rPr lang="ko-KR" altLang="en-US" sz="2000" dirty="0" err="1" smtClean="0"/>
              <a:t>손문</a:t>
            </a:r>
            <a:r>
              <a:rPr lang="ko-KR" altLang="en-US" sz="2000" dirty="0" smtClean="0"/>
              <a:t> 사망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(1924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년 북상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국민회의촉성운동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endParaRPr lang="ko-KR" altLang="en-US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1926. 3. </a:t>
            </a:r>
            <a:r>
              <a:rPr lang="ko-KR" altLang="en-US" sz="2000" dirty="0" err="1" smtClean="0"/>
              <a:t>중산함</a:t>
            </a:r>
            <a:r>
              <a:rPr lang="ko-KR" altLang="en-US" sz="2000" dirty="0" smtClean="0"/>
              <a:t> 사건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1926. 7. </a:t>
            </a:r>
            <a:r>
              <a:rPr lang="ko-KR" altLang="en-US" sz="2000" dirty="0" smtClean="0"/>
              <a:t>북벌개시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1926. 9. </a:t>
            </a:r>
            <a:r>
              <a:rPr lang="ko-KR" altLang="en-US" sz="2000" dirty="0" smtClean="0"/>
              <a:t>무한정부수립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1927. 4.12. </a:t>
            </a:r>
            <a:r>
              <a:rPr lang="ko-KR" altLang="en-US" sz="2000" dirty="0" smtClean="0"/>
              <a:t>정변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1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시기  </a:t>
            </a:r>
            <a:r>
              <a:rPr lang="en-US" altLang="ko-KR" dirty="0" smtClean="0"/>
              <a:t>: 1924~1927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4.12</a:t>
            </a:r>
            <a:r>
              <a:rPr lang="ko-KR" altLang="en-US" dirty="0" smtClean="0"/>
              <a:t>정변까지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15816" y="2942906"/>
            <a:ext cx="6084168" cy="5040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蔣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이 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정치성향을 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나타내며 당내 주도권을</a:t>
            </a:r>
            <a:r>
              <a:rPr lang="en-US" altLang="ko-KR" dirty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 장악한 전환점</a:t>
            </a:r>
            <a:endParaRPr lang="en-US" altLang="ko-KR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66696" y="3775860"/>
            <a:ext cx="4320480" cy="4403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혁명적 북벌</a:t>
            </a:r>
            <a:r>
              <a:rPr lang="en-US" altLang="ko-KR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! 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노동조합과 토지분배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)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419872" y="4797152"/>
            <a:ext cx="4785624" cy="5761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반장세력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무한정부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과  </a:t>
            </a:r>
            <a:r>
              <a:rPr lang="ko-KR" altLang="en-US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蔣</a:t>
            </a:r>
            <a:r>
              <a:rPr lang="en-US" altLang="ko-KR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남창정부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smtClean="0">
                <a:solidFill>
                  <a:schemeClr val="tx1"/>
                </a:solidFill>
              </a:rPr>
              <a:t>분열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000" dirty="0" smtClean="0"/>
              <a:t>열강의 자본과 군벌군대에 대한 저항과 무력진압</a:t>
            </a:r>
            <a:endParaRPr lang="en-US" altLang="ko-KR" sz="2000" dirty="0" smtClean="0"/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 smtClean="0"/>
          </a:p>
          <a:p>
            <a:pPr algn="just"/>
            <a:endParaRPr lang="en-US" altLang="ko-KR" sz="2000" dirty="0" smtClean="0"/>
          </a:p>
          <a:p>
            <a:pPr algn="just"/>
            <a:endParaRPr lang="en-US" altLang="ko-KR" sz="2000" dirty="0" smtClean="0"/>
          </a:p>
          <a:p>
            <a:pPr algn="just"/>
            <a:r>
              <a:rPr lang="ko-KR" altLang="en-US" sz="2000" dirty="0" smtClean="0"/>
              <a:t>민족자본가 주도의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여대회수운동</a:t>
            </a:r>
            <a:r>
              <a:rPr lang="en-US" altLang="ko-KR" sz="2000" dirty="0" smtClean="0"/>
              <a:t>’</a:t>
            </a:r>
          </a:p>
          <a:p>
            <a:pPr algn="just"/>
            <a:r>
              <a:rPr lang="en-US" altLang="ko-KR" sz="2000" dirty="0" smtClean="0"/>
              <a:t>1925. 5.30</a:t>
            </a:r>
            <a:r>
              <a:rPr lang="ko-KR" altLang="en-US" sz="2000" dirty="0" smtClean="0"/>
              <a:t>운동</a:t>
            </a:r>
            <a:endParaRPr lang="en-US" altLang="ko-KR" sz="2000" dirty="0"/>
          </a:p>
          <a:p>
            <a:pPr algn="just"/>
            <a:endParaRPr lang="en-US" altLang="ko-KR" sz="20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endParaRPr lang="en-US" altLang="ko-KR" sz="20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endParaRPr lang="en-US" altLang="ko-KR" sz="2000" dirty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endParaRPr lang="en-US" altLang="ko-KR" sz="20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반제반봉건의 민족통일 전선이 국민정부로 귀결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북벌에 환호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endParaRPr lang="ko-KR" altLang="en-US" sz="20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북벌전</a:t>
            </a:r>
            <a:r>
              <a:rPr lang="ko-KR" altLang="en-US" dirty="0" smtClean="0"/>
              <a:t> 전국적 반제반봉건 운동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07704" y="1844824"/>
            <a:ext cx="6802187" cy="13681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None/>
            </a:pP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홍콩선원파업과 운수노동자의 동조파업</a:t>
            </a:r>
            <a:endParaRPr lang="en-US" altLang="ko-KR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한양제철소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탄광 노동자의 파업</a:t>
            </a:r>
            <a:endParaRPr lang="en-US" altLang="ko-KR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1922.10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. </a:t>
            </a:r>
            <a:r>
              <a:rPr lang="ko-KR" altLang="en-US" dirty="0" err="1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개란탄광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&lt; 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영국 군함과 </a:t>
            </a:r>
            <a:r>
              <a:rPr lang="ko-KR" altLang="en-US" dirty="0" err="1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직예파의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무력 진압</a:t>
            </a:r>
            <a:endParaRPr lang="en-US" altLang="ko-KR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1923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. 2.7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대학살 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경한철도 노동자에 대한 무차별 사격과 체포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840" y="3744309"/>
            <a:ext cx="5328592" cy="14195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상해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일본 방적공장의 쟁의 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일본관리가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조합지도자 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1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명 사살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10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여명 부상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조계당국이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가두 시위한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상해 학생을 체포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봉천군벌의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노동자 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8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명을 사살</a:t>
            </a:r>
            <a:endParaRPr lang="en-US" altLang="ko-KR" dirty="0">
              <a:latin typeface="양재벨라체M" pitchFamily="18" charset="-127"/>
              <a:ea typeface="양재벨라체M" pitchFamily="18" charset="-127"/>
            </a:endParaRPr>
          </a:p>
          <a:p>
            <a:pPr algn="just">
              <a:buNone/>
            </a:pP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영국군이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학생 </a:t>
            </a:r>
            <a:r>
              <a:rPr lang="ko-KR" altLang="en-US" dirty="0" err="1">
                <a:latin typeface="양재벨라체M" pitchFamily="18" charset="-127"/>
                <a:ea typeface="양재벨라체M" pitchFamily="18" charset="-127"/>
              </a:rPr>
              <a:t>백여명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 체포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시위대에 발포</a:t>
            </a:r>
          </a:p>
        </p:txBody>
      </p:sp>
    </p:spTree>
    <p:extLst>
      <p:ext uri="{BB962C8B-B14F-4D97-AF65-F5344CB8AC3E}">
        <p14:creationId xmlns:p14="http://schemas.microsoft.com/office/powerpoint/2010/main" val="4154868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2066</TotalTime>
  <Words>552</Words>
  <Application>Microsoft Office PowerPoint</Application>
  <PresentationFormat>화면 슬라이드 쇼(4:3)</PresentationFormat>
  <Paragraphs>323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1" baseType="lpstr">
      <vt:lpstr>HY견고딕</vt:lpstr>
      <vt:lpstr>HY견명조</vt:lpstr>
      <vt:lpstr>HY궁서</vt:lpstr>
      <vt:lpstr>HY동녘B</vt:lpstr>
      <vt:lpstr>궁서</vt:lpstr>
      <vt:lpstr>맑은 고딕</vt:lpstr>
      <vt:lpstr>양재깨비체B</vt:lpstr>
      <vt:lpstr>양재벨라체M</vt:lpstr>
      <vt:lpstr>휴먼옛체</vt:lpstr>
      <vt:lpstr>AcadEref</vt:lpstr>
      <vt:lpstr>Arial</vt:lpstr>
      <vt:lpstr>Lucida Sans Unicode</vt:lpstr>
      <vt:lpstr>Verdana</vt:lpstr>
      <vt:lpstr>Wingdings</vt:lpstr>
      <vt:lpstr>Wingdings 2</vt:lpstr>
      <vt:lpstr>Wingdings 3</vt:lpstr>
      <vt:lpstr>광장</vt:lpstr>
      <vt:lpstr>        중국 혁명의 기로에 선  장개석 </vt:lpstr>
      <vt:lpstr>1. 장개석 (1887~1975, 89)</vt:lpstr>
      <vt:lpstr>2. 시대배경</vt:lpstr>
      <vt:lpstr>군벌의 시대</vt:lpstr>
      <vt:lpstr>군벌정치</vt:lpstr>
      <vt:lpstr>신문화운동과 5.4운동</vt:lpstr>
      <vt:lpstr>3. 중국에서 蔣의 정치 행보  </vt:lpstr>
      <vt:lpstr>1시기  : 1924~1927년 4.12정변까지</vt:lpstr>
      <vt:lpstr># 북벌전 전국적 반제반봉건 운동</vt:lpstr>
      <vt:lpstr># 1927. 4.12정변</vt:lpstr>
      <vt:lpstr>장개석의 조력자  송미령, 宋家皇朝</vt:lpstr>
      <vt:lpstr>2시기 : 남경 10년(1928~1937)</vt:lpstr>
      <vt:lpstr>2시기 : 남경 10년(1928~1937)</vt:lpstr>
      <vt:lpstr>2시기 : 남경 10년(1928~1937)</vt:lpstr>
      <vt:lpstr># 장개석의 훈정통치訓政</vt:lpstr>
      <vt:lpstr>2시기 : 남경 10년(1928~1937)</vt:lpstr>
      <vt:lpstr>2시기 : 남경 10년(1928~1937)</vt:lpstr>
      <vt:lpstr># 항일인가, 공산당 섬멸인가</vt:lpstr>
      <vt:lpstr>3시기 : 항일전 ~ 국공내전</vt:lpstr>
      <vt:lpstr>태평양전쟁(1941.12~1945.8)</vt:lpstr>
      <vt:lpstr>일본의 패망과 장개석의 대응</vt:lpstr>
      <vt:lpstr>국공내전(1946-1949)과 패배</vt:lpstr>
      <vt:lpstr>4. 대만 중화민국의 총통(~1975)</vt:lpstr>
      <vt:lpstr>성공적인 경제정책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반제반봉건을 이룬 통치자  장개석</dc:title>
  <dc:creator>snoopy</dc:creator>
  <cp:lastModifiedBy>home</cp:lastModifiedBy>
  <cp:revision>472</cp:revision>
  <dcterms:created xsi:type="dcterms:W3CDTF">2012-11-26T12:57:22Z</dcterms:created>
  <dcterms:modified xsi:type="dcterms:W3CDTF">2021-01-10T10:40:08Z</dcterms:modified>
</cp:coreProperties>
</file>